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78" r:id="rId2"/>
    <p:sldMasterId id="2147483691" r:id="rId3"/>
  </p:sldMasterIdLst>
  <p:notesMasterIdLst>
    <p:notesMasterId r:id="rId38"/>
  </p:notesMasterIdLst>
  <p:sldIdLst>
    <p:sldId id="340" r:id="rId4"/>
    <p:sldId id="496" r:id="rId5"/>
    <p:sldId id="739" r:id="rId6"/>
    <p:sldId id="351" r:id="rId7"/>
    <p:sldId id="497" r:id="rId8"/>
    <p:sldId id="266" r:id="rId9"/>
    <p:sldId id="501" r:id="rId10"/>
    <p:sldId id="500" r:id="rId11"/>
    <p:sldId id="738" r:id="rId12"/>
    <p:sldId id="507" r:id="rId13"/>
    <p:sldId id="508" r:id="rId14"/>
    <p:sldId id="509" r:id="rId15"/>
    <p:sldId id="510" r:id="rId16"/>
    <p:sldId id="511" r:id="rId17"/>
    <p:sldId id="498" r:id="rId18"/>
    <p:sldId id="737" r:id="rId19"/>
    <p:sldId id="506" r:id="rId20"/>
    <p:sldId id="740" r:id="rId21"/>
    <p:sldId id="741" r:id="rId22"/>
    <p:sldId id="260" r:id="rId23"/>
    <p:sldId id="259" r:id="rId24"/>
    <p:sldId id="753" r:id="rId25"/>
    <p:sldId id="748" r:id="rId26"/>
    <p:sldId id="749" r:id="rId27"/>
    <p:sldId id="750" r:id="rId28"/>
    <p:sldId id="751" r:id="rId29"/>
    <p:sldId id="747" r:id="rId30"/>
    <p:sldId id="743" r:id="rId31"/>
    <p:sldId id="754" r:id="rId32"/>
    <p:sldId id="755" r:id="rId33"/>
    <p:sldId id="756" r:id="rId34"/>
    <p:sldId id="758" r:id="rId35"/>
    <p:sldId id="757" r:id="rId36"/>
    <p:sldId id="487" r:id="rId37"/>
  </p:sldIdLst>
  <p:sldSz cx="12192000" cy="6858000"/>
  <p:notesSz cx="7102475" cy="9388475"/>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userDrawn="1">
          <p15:clr>
            <a:srgbClr val="A4A3A4"/>
          </p15:clr>
        </p15:guide>
        <p15:guide id="4" pos="62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38" roundtripDataSignature="AMtx7mgUAM3aYPHZTwdlSLAYgXO3xkpWE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a Thomas" initials="LT" lastIdx="1" clrIdx="0">
    <p:extLst>
      <p:ext uri="{19B8F6BF-5375-455C-9EA6-DF929625EA0E}">
        <p15:presenceInfo xmlns:p15="http://schemas.microsoft.com/office/powerpoint/2012/main" userId="ec93eb629d0ae1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96BEC8-241A-4F53-86FF-2E96B76E5006}">
  <a:tblStyle styleId="{0996BEC8-241A-4F53-86FF-2E96B76E5006}"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82" autoAdjust="0"/>
    <p:restoredTop sz="74694" autoAdjust="0"/>
  </p:normalViewPr>
  <p:slideViewPr>
    <p:cSldViewPr snapToGrid="0">
      <p:cViewPr varScale="1">
        <p:scale>
          <a:sx n="94" d="100"/>
          <a:sy n="94" d="100"/>
        </p:scale>
        <p:origin x="992" y="184"/>
      </p:cViewPr>
      <p:guideLst>
        <p:guide orient="horz" pos="2160"/>
        <p:guide pos="3840"/>
        <p:guide orient="horz" pos="2592"/>
        <p:guide pos="6240"/>
      </p:guideLst>
    </p:cSldViewPr>
  </p:slid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138" Type="http://customschemas.google.com/relationships/presentationmetadata" Target="metadata"/><Relationship Id="rId141"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14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139" Type="http://schemas.openxmlformats.org/officeDocument/2006/relationships/commentAuthors" Target="commentAuthors.xml"/><Relationship Id="rId8" Type="http://schemas.openxmlformats.org/officeDocument/2006/relationships/slide" Target="slides/slide5.xml"/><Relationship Id="rId14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font" Target="fonts/font3.fntdata"/><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3077740" cy="469424"/>
          </a:xfrm>
          <a:prstGeom prst="rect">
            <a:avLst/>
          </a:prstGeom>
          <a:noFill/>
          <a:ln>
            <a:noFill/>
          </a:ln>
        </p:spPr>
        <p:txBody>
          <a:bodyPr spcFirstLastPara="1" wrap="square" lIns="94202" tIns="47101" rIns="94202" bIns="47101"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4023094" y="0"/>
            <a:ext cx="3077740" cy="469424"/>
          </a:xfrm>
          <a:prstGeom prst="rect">
            <a:avLst/>
          </a:prstGeom>
          <a:noFill/>
          <a:ln>
            <a:noFill/>
          </a:ln>
        </p:spPr>
        <p:txBody>
          <a:bodyPr spcFirstLastPara="1" wrap="square" lIns="94202" tIns="47101" rIns="94202" bIns="47101"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420688" y="703263"/>
            <a:ext cx="626110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202" tIns="47101" rIns="94202" bIns="47101"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917422"/>
            <a:ext cx="3077740" cy="469424"/>
          </a:xfrm>
          <a:prstGeom prst="rect">
            <a:avLst/>
          </a:prstGeom>
          <a:noFill/>
          <a:ln>
            <a:noFill/>
          </a:ln>
        </p:spPr>
        <p:txBody>
          <a:bodyPr spcFirstLastPara="1" wrap="square" lIns="94202" tIns="47101" rIns="94202" bIns="47101"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4023094" y="8917422"/>
            <a:ext cx="3077740" cy="469424"/>
          </a:xfrm>
          <a:prstGeom prst="rect">
            <a:avLst/>
          </a:prstGeom>
          <a:noFill/>
          <a:ln>
            <a:noFill/>
          </a:ln>
        </p:spPr>
        <p:txBody>
          <a:bodyPr spcFirstLastPara="1" wrap="square" lIns="94202" tIns="47101" rIns="94202" bIns="47101"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oogoodprograms.org/blogs/news/tagged/social-emotional-learni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nfobase.com/blog/featured/sel-beyond-self-awarenes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infobase.com/blog/featured/sel-beyond-self-awareness-name-that-emotion-strategy/"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universityofcalifornia.edu/advancement-project-report-racial-disparities" TargetMode="External"/><Relationship Id="rId13" Type="http://schemas.openxmlformats.org/officeDocument/2006/relationships/hyperlink" Target="https://www.vox.com/identities/2017/9/18/16307782/study-racism-jobs" TargetMode="External"/><Relationship Id="rId3" Type="http://schemas.openxmlformats.org/officeDocument/2006/relationships/hyperlink" Target="https://www.youtube.com/watch?v=WuyPuH9ojCE" TargetMode="External"/><Relationship Id="rId7" Type="http://schemas.openxmlformats.org/officeDocument/2006/relationships/hyperlink" Target="http://www.ascd.org/publications/newsletters/education-update/oct19/vol61/num10/How-to-Be-an-Antiracist-Educator.aspx" TargetMode="External"/><Relationship Id="rId12" Type="http://schemas.openxmlformats.org/officeDocument/2006/relationships/hyperlink" Target="https://www.npr.org/sections/codeswitch/2016/09/23/495013420/black-white-wage-gap-racial-disparity-discriminatio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pubmed.ncbi.nlm.nih.gov/30652895/" TargetMode="External"/><Relationship Id="rId11" Type="http://schemas.openxmlformats.org/officeDocument/2006/relationships/hyperlink" Target="https://www.brookings.edu/blog/brown-center-chalkboard/2016/06/06/7-findings-that-illustrate-racial-disparities-in-education/" TargetMode="External"/><Relationship Id="rId5" Type="http://schemas.openxmlformats.org/officeDocument/2006/relationships/hyperlink" Target="https://psycnet.apa.org/fulltext/2019-01033-001.html" TargetMode="External"/><Relationship Id="rId10" Type="http://schemas.openxmlformats.org/officeDocument/2006/relationships/hyperlink" Target="https://www.sentencingproject.org/issues/racial-disparity/" TargetMode="External"/><Relationship Id="rId4" Type="http://schemas.openxmlformats.org/officeDocument/2006/relationships/hyperlink" Target="https://pubmed.ncbi.nlm.nih.gov/10681897/" TargetMode="External"/><Relationship Id="rId9" Type="http://schemas.openxmlformats.org/officeDocument/2006/relationships/hyperlink" Target="https://www.kff.org/disparities-policy/report/key-facts-on-health-and-health-care-by-race-and-ethnicity/" TargetMode="External"/><Relationship Id="rId14" Type="http://schemas.openxmlformats.org/officeDocument/2006/relationships/hyperlink" Target="https://www.epi.org/blog/the-great-recession-education-race-and-homeownership/"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ecisioneducation.org/decision-focus-valu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K-SeO-aT2i8&amp;feature=youtu.b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K-SeO-aT2i8&amp;feature=youtu.b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K-SeO-aT2i8&amp;feature=youtu.b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K-SeO-aT2i8&amp;feature=youtu.b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asuringsel.casel.org/wp-content/uploads/2018/11/Framework_EquitySummary-.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onnectinglink.com/blog/responsible_decision-makin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stanfordchildrens.org/en/topic/default?id=understanding-the-teen-brain-1-305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85:notes"/>
          <p:cNvSpPr>
            <a:spLocks noGrp="1" noRot="1" noChangeAspect="1"/>
          </p:cNvSpPr>
          <p:nvPr>
            <p:ph type="sldImg" idx="2"/>
          </p:nvPr>
        </p:nvSpPr>
        <p:spPr>
          <a:xfrm>
            <a:off x="420688" y="703263"/>
            <a:ext cx="626110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85:notes"/>
          <p:cNvSpPr txBox="1">
            <a:spLocks noGrp="1"/>
          </p:cNvSpPr>
          <p:nvPr>
            <p:ph type="body" idx="1"/>
          </p:nvPr>
        </p:nvSpPr>
        <p:spPr>
          <a:xfrm>
            <a:off x="710248" y="4459526"/>
            <a:ext cx="5681980" cy="4224814"/>
          </a:xfrm>
          <a:prstGeom prst="rect">
            <a:avLst/>
          </a:prstGeom>
          <a:noFill/>
          <a:ln>
            <a:noFill/>
          </a:ln>
        </p:spPr>
        <p:txBody>
          <a:bodyPr spcFirstLastPara="1" wrap="square" lIns="94202" tIns="47101" rIns="94202" bIns="47101" anchor="t" anchorCtr="0">
            <a:normAutofit lnSpcReduction="10000"/>
          </a:bodyPr>
          <a:lstStyle/>
          <a:p>
            <a:pPr algn="l"/>
            <a:r>
              <a:rPr lang="en-US" sz="1100" b="1" i="0" dirty="0">
                <a:solidFill>
                  <a:srgbClr val="403D39"/>
                </a:solidFill>
                <a:effectLst/>
                <a:latin typeface="Calibri" panose="020F0502020204030204" pitchFamily="34" charset="0"/>
                <a:cs typeface="Calibri" panose="020F0502020204030204" pitchFamily="34" charset="0"/>
              </a:rPr>
              <a:t>The Benefits of Responsible Decision-Making</a:t>
            </a:r>
          </a:p>
          <a:p>
            <a:pPr algn="l"/>
            <a:endParaRPr lang="en-US" sz="1100" b="1" i="0" dirty="0">
              <a:solidFill>
                <a:srgbClr val="403D39"/>
              </a:solidFill>
              <a:effectLst/>
              <a:latin typeface="Calibri" panose="020F0502020204030204" pitchFamily="34" charset="0"/>
              <a:cs typeface="Calibri" panose="020F0502020204030204" pitchFamily="34" charset="0"/>
            </a:endParaRPr>
          </a:p>
          <a:p>
            <a:pPr algn="l"/>
            <a:r>
              <a:rPr lang="en-US" sz="1100" b="1" i="0" dirty="0">
                <a:solidFill>
                  <a:srgbClr val="403D39"/>
                </a:solidFill>
                <a:effectLst/>
                <a:latin typeface="Calibri" panose="020F0502020204030204" pitchFamily="34" charset="0"/>
                <a:cs typeface="Calibri" panose="020F0502020204030204" pitchFamily="34" charset="0"/>
              </a:rPr>
              <a:t>"The time is always right to do what is right."</a:t>
            </a:r>
            <a:br>
              <a:rPr lang="en-US" sz="1100" b="0" i="0" dirty="0">
                <a:solidFill>
                  <a:srgbClr val="403D39"/>
                </a:solidFill>
                <a:effectLst/>
                <a:latin typeface="Calibri" panose="020F0502020204030204" pitchFamily="34" charset="0"/>
                <a:cs typeface="Calibri" panose="020F0502020204030204" pitchFamily="34" charset="0"/>
              </a:rPr>
            </a:br>
            <a:r>
              <a:rPr lang="en-US" sz="1100" b="1" i="0" dirty="0">
                <a:solidFill>
                  <a:srgbClr val="403D39"/>
                </a:solidFill>
                <a:effectLst/>
                <a:latin typeface="Calibri" panose="020F0502020204030204" pitchFamily="34" charset="0"/>
                <a:cs typeface="Calibri" panose="020F0502020204030204" pitchFamily="34" charset="0"/>
              </a:rPr>
              <a:t>- Martin Luther King Jr.</a:t>
            </a:r>
            <a:endParaRPr lang="en-US" sz="1100" b="0" i="0" dirty="0">
              <a:solidFill>
                <a:srgbClr val="403D39"/>
              </a:solidFill>
              <a:effectLst/>
              <a:latin typeface="Calibri" panose="020F0502020204030204" pitchFamily="34" charset="0"/>
              <a:cs typeface="Calibri" panose="020F0502020204030204" pitchFamily="34" charset="0"/>
            </a:endParaRPr>
          </a:p>
          <a:p>
            <a:pPr algn="l"/>
            <a:endParaRPr lang="en-US" sz="1100" b="0" i="0" dirty="0">
              <a:solidFill>
                <a:srgbClr val="403D39"/>
              </a:solidFill>
              <a:effectLst/>
              <a:latin typeface="Calibri" panose="020F0502020204030204" pitchFamily="34" charset="0"/>
              <a:cs typeface="Calibri" panose="020F0502020204030204" pitchFamily="34" charset="0"/>
            </a:endParaRPr>
          </a:p>
          <a:p>
            <a:pPr algn="l"/>
            <a:r>
              <a:rPr lang="en-US" sz="1100" b="0" i="0" dirty="0">
                <a:solidFill>
                  <a:srgbClr val="403D39"/>
                </a:solidFill>
                <a:effectLst/>
                <a:latin typeface="Calibri" panose="020F0502020204030204" pitchFamily="34" charset="0"/>
                <a:cs typeface="Calibri" panose="020F0502020204030204" pitchFamily="34" charset="0"/>
              </a:rPr>
              <a:t>As children and young adults grow, they face challenges that require them to make increasingly complex decisions. For young children, this might involve deciding to share a toy. For a senior in high school or a young adult, this could be recognizing negative peer pressure and incorporating that knowledge into their decision making. </a:t>
            </a:r>
          </a:p>
          <a:p>
            <a:pPr algn="l"/>
            <a:endParaRPr lang="en-US" sz="1100" b="0" i="0" dirty="0">
              <a:solidFill>
                <a:srgbClr val="403D39"/>
              </a:solidFill>
              <a:effectLst/>
              <a:latin typeface="Calibri" panose="020F0502020204030204" pitchFamily="34" charset="0"/>
              <a:cs typeface="Calibri" panose="020F0502020204030204" pitchFamily="34" charset="0"/>
            </a:endParaRPr>
          </a:p>
          <a:p>
            <a:pPr marL="457142" indent="-228572" algn="l" defTabSz="914286">
              <a:defRPr/>
            </a:pPr>
            <a:r>
              <a:rPr lang="en-US" sz="1100" b="0" i="0" dirty="0">
                <a:solidFill>
                  <a:srgbClr val="403D39"/>
                </a:solidFill>
                <a:effectLst/>
                <a:latin typeface="Calibri" panose="020F0502020204030204" pitchFamily="34" charset="0"/>
                <a:cs typeface="Calibri" panose="020F0502020204030204" pitchFamily="34" charset="0"/>
              </a:rPr>
              <a:t>Learning to consider the positive and negative consequences of a decision is essential at any of these stages. The Collaborative for Academic, Social, and Emotional Learning – usually and hereafter referred to as CASEL - identifies responsible decision-making as one of the five pillars of social emotional learning. By developing responsible decision-making skills early on, students can be prepared to face real-world challenges that will impact the course of their lives. With those skills in place, young people are equipped to:</a:t>
            </a:r>
          </a:p>
          <a:p>
            <a:pPr marL="457142" indent="-228572" algn="l" defTabSz="914286">
              <a:buFont typeface="Arial" panose="020B0604020202020204" pitchFamily="34" charset="0"/>
              <a:buChar char="•"/>
              <a:defRPr/>
            </a:pPr>
            <a:r>
              <a:rPr lang="en-US" sz="1100" b="0" i="0" dirty="0">
                <a:solidFill>
                  <a:srgbClr val="403D39"/>
                </a:solidFill>
                <a:effectLst/>
                <a:latin typeface="Calibri" panose="020F0502020204030204" pitchFamily="34" charset="0"/>
                <a:cs typeface="Calibri" panose="020F0502020204030204" pitchFamily="34" charset="0"/>
              </a:rPr>
              <a:t>develop and evaluate ethical standards that build character</a:t>
            </a:r>
          </a:p>
          <a:p>
            <a:pPr marL="457142" indent="-228572" algn="l" defTabSz="914286">
              <a:buFont typeface="Arial" panose="020B0604020202020204" pitchFamily="34" charset="0"/>
              <a:buChar char="•"/>
              <a:defRPr/>
            </a:pPr>
            <a:r>
              <a:rPr lang="en-US" sz="1100" b="0" i="0" dirty="0">
                <a:solidFill>
                  <a:srgbClr val="403D39"/>
                </a:solidFill>
                <a:effectLst/>
                <a:latin typeface="Calibri" panose="020F0502020204030204" pitchFamily="34" charset="0"/>
                <a:cs typeface="Calibri" panose="020F0502020204030204" pitchFamily="34" charset="0"/>
              </a:rPr>
              <a:t>use decision-making skills that incorporate positive social norms as an influence in navigating the difficulties of adolescence and resisting peer pressure and peer influence, and </a:t>
            </a:r>
          </a:p>
          <a:p>
            <a:pPr marL="457142" indent="-228572" algn="l" defTabSz="914286">
              <a:buFont typeface="Arial" panose="020B0604020202020204" pitchFamily="34" charset="0"/>
              <a:buChar char="•"/>
              <a:defRPr/>
            </a:pPr>
            <a:r>
              <a:rPr lang="en-US" sz="1100" b="0" i="0" dirty="0">
                <a:solidFill>
                  <a:srgbClr val="403D39"/>
                </a:solidFill>
                <a:effectLst/>
                <a:latin typeface="Calibri" panose="020F0502020204030204" pitchFamily="34" charset="0"/>
                <a:cs typeface="Calibri" panose="020F0502020204030204" pitchFamily="34" charset="0"/>
              </a:rPr>
              <a:t>evaluate potential consequences of actions to determine what choice is best for them</a:t>
            </a:r>
          </a:p>
          <a:p>
            <a:pPr algn="l"/>
            <a:endParaRPr lang="en-US" sz="1100" b="0" i="0" dirty="0">
              <a:solidFill>
                <a:srgbClr val="403D39"/>
              </a:solidFill>
              <a:effectLst/>
              <a:latin typeface="Calibri" panose="020F0502020204030204" pitchFamily="34" charset="0"/>
              <a:cs typeface="Calibri" panose="020F0502020204030204" pitchFamily="34" charset="0"/>
            </a:endParaRPr>
          </a:p>
          <a:p>
            <a:pPr algn="l"/>
            <a:r>
              <a:rPr lang="en-US" sz="1100" b="0" i="0" u="none" strike="noStrike" dirty="0">
                <a:solidFill>
                  <a:srgbClr val="DE8D1D"/>
                </a:solidFill>
                <a:effectLst/>
                <a:latin typeface="Calibri" panose="020F0502020204030204" pitchFamily="34" charset="0"/>
                <a:cs typeface="Calibri" panose="020F0502020204030204" pitchFamily="34" charset="0"/>
                <a:hlinkClick r:id="rId3"/>
              </a:rPr>
              <a:t> </a:t>
            </a:r>
            <a:endParaRPr sz="1100" dirty="0">
              <a:latin typeface="Calibri" panose="020F0502020204030204" pitchFamily="34" charset="0"/>
              <a:cs typeface="Calibri" panose="020F0502020204030204" pitchFamily="34" charset="0"/>
            </a:endParaRPr>
          </a:p>
        </p:txBody>
      </p:sp>
      <p:sp>
        <p:nvSpPr>
          <p:cNvPr id="1005" name="Google Shape;1005;p85:notes"/>
          <p:cNvSpPr txBox="1">
            <a:spLocks noGrp="1"/>
          </p:cNvSpPr>
          <p:nvPr>
            <p:ph type="sldNum" idx="12"/>
          </p:nvPr>
        </p:nvSpPr>
        <p:spPr>
          <a:xfrm>
            <a:off x="4023094" y="8917422"/>
            <a:ext cx="3077740" cy="469424"/>
          </a:xfrm>
          <a:prstGeom prst="rect">
            <a:avLst/>
          </a:prstGeom>
          <a:noFill/>
          <a:ln>
            <a:noFill/>
          </a:ln>
        </p:spPr>
        <p:txBody>
          <a:bodyPr spcFirstLastPara="1" wrap="square" lIns="94202" tIns="47101" rIns="94202" bIns="47101" anchor="b" anchorCtr="0">
            <a:noAutofit/>
          </a:bodyPr>
          <a:lstStyle/>
          <a:p>
            <a:pPr algn="r"/>
            <a:fld id="{00000000-1234-1234-1234-123412341234}" type="slidenum">
              <a:rPr lang="en-US"/>
              <a:pPr algn="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pPr marL="0" indent="0">
              <a:lnSpc>
                <a:spcPct val="107000"/>
              </a:lnSpc>
              <a:spcBef>
                <a:spcPts val="0"/>
              </a:spcBef>
            </a:pPr>
            <a:endParaRPr lang="en-US" sz="11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Bef>
                <a:spcPts val="0"/>
              </a:spcBef>
            </a:pPr>
            <a:r>
              <a:rPr lang="en-US" sz="1100" dirty="0">
                <a:latin typeface="Calibri" panose="020F0502020204030204" pitchFamily="34" charset="0"/>
                <a:ea typeface="Calibri" panose="020F0502020204030204" pitchFamily="34" charset="0"/>
                <a:cs typeface="Arial" panose="020B0604020202020204" pitchFamily="34" charset="0"/>
              </a:rPr>
              <a:t>Let’s look at the core competencies of SEL. They are:</a:t>
            </a:r>
          </a:p>
          <a:p>
            <a:pPr marL="751271" lvl="1" indent="-288950">
              <a:lnSpc>
                <a:spcPct val="107000"/>
              </a:lnSpc>
              <a:spcBef>
                <a:spcPts val="0"/>
              </a:spcBef>
              <a:buFont typeface="+mj-lt"/>
              <a:buAutoNum type="alphaLcPeriod"/>
            </a:pPr>
            <a:r>
              <a:rPr lang="en-US" sz="1100" dirty="0">
                <a:latin typeface="Calibri" panose="020F0502020204030204" pitchFamily="34" charset="0"/>
                <a:ea typeface="Calibri" panose="020F0502020204030204" pitchFamily="34" charset="0"/>
                <a:cs typeface="Arial" panose="020B0604020202020204" pitchFamily="34" charset="0"/>
              </a:rPr>
              <a:t>Self-Awareness</a:t>
            </a:r>
          </a:p>
          <a:p>
            <a:pPr marL="751271" lvl="1" indent="-288950">
              <a:lnSpc>
                <a:spcPct val="107000"/>
              </a:lnSpc>
              <a:spcBef>
                <a:spcPts val="0"/>
              </a:spcBef>
              <a:buFont typeface="+mj-lt"/>
              <a:buAutoNum type="alphaLcPeriod"/>
            </a:pPr>
            <a:r>
              <a:rPr lang="en-US" sz="1100" dirty="0">
                <a:latin typeface="Calibri" panose="020F0502020204030204" pitchFamily="34" charset="0"/>
                <a:ea typeface="Calibri" panose="020F0502020204030204" pitchFamily="34" charset="0"/>
                <a:cs typeface="Arial" panose="020B0604020202020204" pitchFamily="34" charset="0"/>
              </a:rPr>
              <a:t>Self-Management</a:t>
            </a:r>
          </a:p>
          <a:p>
            <a:pPr marL="751271" lvl="1" indent="-288950">
              <a:lnSpc>
                <a:spcPct val="107000"/>
              </a:lnSpc>
              <a:spcBef>
                <a:spcPts val="0"/>
              </a:spcBef>
              <a:buFont typeface="+mj-lt"/>
              <a:buAutoNum type="alphaLcPeriod"/>
            </a:pPr>
            <a:r>
              <a:rPr lang="en-US" sz="1100" dirty="0">
                <a:latin typeface="Calibri" panose="020F0502020204030204" pitchFamily="34" charset="0"/>
                <a:ea typeface="Calibri" panose="020F0502020204030204" pitchFamily="34" charset="0"/>
                <a:cs typeface="Arial" panose="020B0604020202020204" pitchFamily="34" charset="0"/>
              </a:rPr>
              <a:t>Social Awareness</a:t>
            </a:r>
          </a:p>
          <a:p>
            <a:pPr marL="751271" lvl="1" indent="-288950">
              <a:lnSpc>
                <a:spcPct val="107000"/>
              </a:lnSpc>
              <a:spcBef>
                <a:spcPts val="0"/>
              </a:spcBef>
              <a:buFont typeface="+mj-lt"/>
              <a:buAutoNum type="alphaLcPeriod"/>
            </a:pPr>
            <a:r>
              <a:rPr lang="en-US" sz="1100" dirty="0">
                <a:latin typeface="Calibri" panose="020F0502020204030204" pitchFamily="34" charset="0"/>
                <a:ea typeface="Calibri" panose="020F0502020204030204" pitchFamily="34" charset="0"/>
                <a:cs typeface="Arial" panose="020B0604020202020204" pitchFamily="34" charset="0"/>
              </a:rPr>
              <a:t>Relationship Skills</a:t>
            </a:r>
          </a:p>
          <a:p>
            <a:pPr marL="751271" lvl="1" indent="-288950">
              <a:lnSpc>
                <a:spcPct val="107000"/>
              </a:lnSpc>
              <a:spcBef>
                <a:spcPts val="0"/>
              </a:spcBef>
              <a:buFont typeface="+mj-lt"/>
              <a:buAutoNum type="alphaLcPeriod"/>
            </a:pPr>
            <a:r>
              <a:rPr lang="en-US" sz="1100" dirty="0">
                <a:latin typeface="Calibri" panose="020F0502020204030204" pitchFamily="34" charset="0"/>
                <a:ea typeface="Calibri" panose="020F0502020204030204" pitchFamily="34" charset="0"/>
                <a:cs typeface="Arial" panose="020B0604020202020204" pitchFamily="34" charset="0"/>
              </a:rPr>
              <a:t>Responsible Decision-Making</a:t>
            </a:r>
          </a:p>
          <a:p>
            <a:pPr marL="751271" lvl="1" indent="-288950">
              <a:lnSpc>
                <a:spcPct val="107000"/>
              </a:lnSpc>
              <a:spcBef>
                <a:spcPts val="0"/>
              </a:spcBef>
              <a:buFont typeface="+mj-lt"/>
              <a:buAutoNum type="alphaLcPeriod"/>
            </a:pPr>
            <a:endParaRPr lang="en-US" sz="1100"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068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fontScale="70000" lnSpcReduction="20000"/>
          </a:bodyPr>
          <a:lstStyle/>
          <a:p>
            <a:pPr marL="457142" indent="-228572" defTabSz="914286">
              <a:defRPr/>
            </a:pPr>
            <a:r>
              <a:rPr lang="en-US" sz="1100" b="1" dirty="0">
                <a:effectLst/>
                <a:latin typeface="Calibri" panose="020F0502020204030204" pitchFamily="34" charset="0"/>
                <a:cs typeface="Calibri" panose="020F0502020204030204" pitchFamily="34" charset="0"/>
              </a:rPr>
              <a:t>Competency</a:t>
            </a:r>
            <a:r>
              <a:rPr lang="en-US" sz="1100" b="0" dirty="0">
                <a:effectLst/>
                <a:latin typeface="Calibri" panose="020F0502020204030204" pitchFamily="34" charset="0"/>
                <a:cs typeface="Calibri" panose="020F0502020204030204" pitchFamily="34" charset="0"/>
              </a:rPr>
              <a:t>: </a:t>
            </a:r>
            <a:r>
              <a:rPr lang="en-US" sz="1100" b="1" dirty="0">
                <a:effectLst/>
                <a:latin typeface="Calibri" panose="020F0502020204030204" pitchFamily="34" charset="0"/>
                <a:cs typeface="Calibri" panose="020F0502020204030204" pitchFamily="34" charset="0"/>
              </a:rPr>
              <a:t>SELF-AWARENESS </a:t>
            </a:r>
            <a:r>
              <a:rPr lang="en-US" sz="1100" b="0" dirty="0">
                <a:effectLst/>
                <a:latin typeface="Calibri" panose="020F0502020204030204" pitchFamily="34" charset="0"/>
                <a:cs typeface="Calibri" panose="020F0502020204030204" pitchFamily="34" charset="0"/>
              </a:rPr>
              <a:t>is the ability to accurately recognize one’s own emotions, thoughts, and values and how they influence behavior. It also is the foundation for being able to accurately assess one’s strengths and limitations with a well-grounded sense of confidence, optimism, and a “growth mindset.”</a:t>
            </a:r>
          </a:p>
          <a:p>
            <a:endParaRPr lang="en-US" sz="1100" b="0" dirty="0">
              <a:effectLst/>
              <a:latin typeface="Calibri" panose="020F0502020204030204" pitchFamily="34" charset="0"/>
              <a:cs typeface="Calibri" panose="020F0502020204030204" pitchFamily="34" charset="0"/>
            </a:endParaRPr>
          </a:p>
          <a:p>
            <a:r>
              <a:rPr lang="en-US" sz="1100" b="1" dirty="0">
                <a:effectLst/>
                <a:latin typeface="Calibri" panose="020F0502020204030204" pitchFamily="34" charset="0"/>
                <a:cs typeface="Calibri" panose="020F0502020204030204" pitchFamily="34" charset="0"/>
              </a:rPr>
              <a:t>Skills We Need Now </a:t>
            </a:r>
            <a:r>
              <a:rPr lang="en-US" sz="1100" b="0" dirty="0">
                <a:effectLst/>
                <a:latin typeface="Calibri" panose="020F0502020204030204" pitchFamily="34" charset="0"/>
                <a:cs typeface="Calibri" panose="020F0502020204030204" pitchFamily="34" charset="0"/>
              </a:rPr>
              <a:t>As we process the aftermath of the pandemic, the nation’s racial injustices, and political divisions, </a:t>
            </a:r>
            <a:r>
              <a:rPr lang="en-US" sz="1100" b="0" u="none" strike="noStrike" dirty="0">
                <a:solidFill>
                  <a:srgbClr val="00A5A9"/>
                </a:solidFill>
                <a:effectLst/>
                <a:latin typeface="Calibri" panose="020F0502020204030204" pitchFamily="34" charset="0"/>
                <a:cs typeface="Calibri" panose="020F0502020204030204" pitchFamily="34" charset="0"/>
                <a:hlinkClick r:id="rId3"/>
              </a:rPr>
              <a:t>self-awareness</a:t>
            </a:r>
            <a:r>
              <a:rPr lang="en-US" sz="1100" b="0" dirty="0">
                <a:effectLst/>
                <a:latin typeface="Calibri" panose="020F0502020204030204" pitchFamily="34" charset="0"/>
                <a:cs typeface="Calibri" panose="020F0502020204030204" pitchFamily="34" charset="0"/>
              </a:rPr>
              <a:t> is critical to identifying and processing our complex emotions when things are uncertain and socially turbulent. Self-awareness helps us identify and reflect on our strengths; understand our cultural, racial, and social identities; and examine our implicit biases.</a:t>
            </a:r>
          </a:p>
          <a:p>
            <a:endParaRPr lang="en-US" sz="1100" b="0" dirty="0">
              <a:effectLst/>
              <a:latin typeface="Calibri" panose="020F0502020204030204" pitchFamily="34" charset="0"/>
              <a:cs typeface="Calibri" panose="020F0502020204030204" pitchFamily="34" charset="0"/>
            </a:endParaRPr>
          </a:p>
          <a:p>
            <a:endParaRPr lang="en-US" sz="1100" b="0" dirty="0">
              <a:effectLst/>
              <a:latin typeface="Calibri" panose="020F0502020204030204" pitchFamily="34" charset="0"/>
              <a:cs typeface="Calibri" panose="020F0502020204030204" pitchFamily="34" charset="0"/>
            </a:endParaRPr>
          </a:p>
          <a:p>
            <a:pPr marL="457142" indent="-228572" defTabSz="914286">
              <a:defRPr/>
            </a:pPr>
            <a:r>
              <a:rPr lang="en-US" sz="1100" b="1" i="0" dirty="0">
                <a:solidFill>
                  <a:srgbClr val="666666"/>
                </a:solidFill>
                <a:effectLst/>
                <a:latin typeface="Calibri" panose="020F0502020204030204" pitchFamily="34" charset="0"/>
                <a:cs typeface="Calibri" panose="020F0502020204030204" pitchFamily="34" charset="0"/>
              </a:rPr>
              <a:t>SEL prioritizes responding over reacting.</a:t>
            </a:r>
            <a:r>
              <a:rPr lang="en-US" sz="1100" b="0" i="0" dirty="0">
                <a:solidFill>
                  <a:srgbClr val="666666"/>
                </a:solidFill>
                <a:effectLst/>
                <a:latin typeface="Calibri" panose="020F0502020204030204" pitchFamily="34" charset="0"/>
                <a:cs typeface="Calibri" panose="020F0502020204030204" pitchFamily="34" charset="0"/>
              </a:rPr>
              <a:t>  Now that’s a superpower in my book! By labeling emotions that we feel, we can create distance between ourselves and our experience.  That distance allows us to choose how we respond to challenges. </a:t>
            </a:r>
            <a:endParaRPr lang="en-US" sz="1100" b="0" dirty="0">
              <a:effectLst/>
              <a:latin typeface="Calibri" panose="020F0502020204030204" pitchFamily="34" charset="0"/>
              <a:cs typeface="Calibri" panose="020F0502020204030204" pitchFamily="34" charset="0"/>
            </a:endParaRPr>
          </a:p>
          <a:p>
            <a:endParaRPr lang="en-US" sz="1100" b="0" dirty="0">
              <a:effectLst/>
              <a:latin typeface="Calibri" panose="020F0502020204030204" pitchFamily="34" charset="0"/>
              <a:cs typeface="Calibri" panose="020F0502020204030204" pitchFamily="34" charset="0"/>
            </a:endParaRPr>
          </a:p>
          <a:p>
            <a:pPr algn="l" fontAlgn="base"/>
            <a:r>
              <a:rPr lang="en-US" sz="1100" b="1" dirty="0">
                <a:solidFill>
                  <a:srgbClr val="4C4C4C"/>
                </a:solidFill>
                <a:effectLst/>
                <a:latin typeface="Calibri" panose="020F0502020204030204" pitchFamily="34" charset="0"/>
                <a:cs typeface="Calibri" panose="020F0502020204030204" pitchFamily="34" charset="0"/>
              </a:rPr>
              <a:t>Having a Growth Mindset</a:t>
            </a:r>
          </a:p>
          <a:p>
            <a:pPr algn="l" fontAlgn="base"/>
            <a:r>
              <a:rPr lang="en-US" sz="1100" b="0" i="0" dirty="0">
                <a:solidFill>
                  <a:srgbClr val="666666"/>
                </a:solidFill>
                <a:effectLst/>
                <a:latin typeface="Calibri" panose="020F0502020204030204" pitchFamily="34" charset="0"/>
                <a:cs typeface="Calibri" panose="020F0502020204030204" pitchFamily="34" charset="0"/>
              </a:rPr>
              <a:t>In a </a:t>
            </a:r>
            <a:r>
              <a:rPr lang="en-US" sz="1100" b="1" i="0" dirty="0">
                <a:solidFill>
                  <a:srgbClr val="666666"/>
                </a:solidFill>
                <a:effectLst/>
                <a:latin typeface="Calibri" panose="020F0502020204030204" pitchFamily="34" charset="0"/>
                <a:cs typeface="Calibri" panose="020F0502020204030204" pitchFamily="34" charset="0"/>
              </a:rPr>
              <a:t>fixed mindset</a:t>
            </a:r>
            <a:r>
              <a:rPr lang="en-US" sz="1100" b="0" i="0" dirty="0">
                <a:solidFill>
                  <a:srgbClr val="666666"/>
                </a:solidFill>
                <a:effectLst/>
                <a:latin typeface="Calibri" panose="020F0502020204030204" pitchFamily="34" charset="0"/>
                <a:cs typeface="Calibri" panose="020F0502020204030204" pitchFamily="34" charset="0"/>
              </a:rPr>
              <a:t>,  people believe their basic qualities, like their intelligence or talent, are simply fixed traits. Whereas in a </a:t>
            </a:r>
            <a:r>
              <a:rPr lang="en-US" sz="1100" b="1" i="0" dirty="0">
                <a:solidFill>
                  <a:srgbClr val="666666"/>
                </a:solidFill>
                <a:effectLst/>
                <a:latin typeface="Calibri" panose="020F0502020204030204" pitchFamily="34" charset="0"/>
                <a:cs typeface="Calibri" panose="020F0502020204030204" pitchFamily="34" charset="0"/>
              </a:rPr>
              <a:t>growth mindset</a:t>
            </a:r>
            <a:r>
              <a:rPr lang="en-US" sz="1100" b="0" i="0" dirty="0">
                <a:solidFill>
                  <a:srgbClr val="666666"/>
                </a:solidFill>
                <a:effectLst/>
                <a:latin typeface="Calibri" panose="020F0502020204030204" pitchFamily="34" charset="0"/>
                <a:cs typeface="Calibri" panose="020F0502020204030204" pitchFamily="34" charset="0"/>
              </a:rPr>
              <a:t>, people believe that their most basic abilities can be developed through dedication and hard work. If you have a growth mindset, it “creates a love of learning and a resilience that is essential for great accomplishment.” </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Becoming more self-aware helps us to manage our thoughts, emotions, and behaviors, rather than allowing them to manage us.  The more self-aware we are, the better able we are to </a:t>
            </a:r>
            <a:r>
              <a:rPr lang="en-US" sz="1100" b="0" i="1" dirty="0">
                <a:solidFill>
                  <a:srgbClr val="666666"/>
                </a:solidFill>
                <a:effectLst/>
                <a:latin typeface="Calibri" panose="020F0502020204030204" pitchFamily="34" charset="0"/>
                <a:cs typeface="Calibri" panose="020F0502020204030204" pitchFamily="34" charset="0"/>
              </a:rPr>
              <a:t>feel </a:t>
            </a:r>
            <a:r>
              <a:rPr lang="en-US" sz="1100" b="0" i="0" dirty="0">
                <a:solidFill>
                  <a:srgbClr val="666666"/>
                </a:solidFill>
                <a:effectLst/>
                <a:latin typeface="Calibri" panose="020F0502020204030204" pitchFamily="34" charset="0"/>
                <a:cs typeface="Calibri" panose="020F0502020204030204" pitchFamily="34" charset="0"/>
              </a:rPr>
              <a:t>hurt without spreading hurt. Having a growth mindset and learning from our mistakes enables us to get one step closer to achieving our goals. Understanding our cultural, racial, and social identities helps us to understand ourselves and the impact we have on the world around us. Intentionally working to become more self-aware helps us to show up in the classroom (and the world) as the best versions of ourselves.</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Additional benefits include:</a:t>
            </a:r>
          </a:p>
          <a:p>
            <a:pPr algn="l" fontAlgn="base">
              <a:buFont typeface="Arial" panose="020B0604020202020204" pitchFamily="34" charset="0"/>
              <a:buChar char="•"/>
            </a:pPr>
            <a:r>
              <a:rPr lang="en-US" sz="1100" b="0" i="0" dirty="0">
                <a:solidFill>
                  <a:srgbClr val="666666"/>
                </a:solidFill>
                <a:effectLst/>
                <a:latin typeface="Calibri" panose="020F0502020204030204" pitchFamily="34" charset="0"/>
                <a:cs typeface="Calibri" panose="020F0502020204030204" pitchFamily="34" charset="0"/>
              </a:rPr>
              <a:t>Better relationships</a:t>
            </a:r>
          </a:p>
          <a:p>
            <a:pPr algn="l" fontAlgn="base">
              <a:buFont typeface="Arial" panose="020B0604020202020204" pitchFamily="34" charset="0"/>
              <a:buChar char="•"/>
            </a:pPr>
            <a:r>
              <a:rPr lang="en-US" sz="1100" b="0" i="0" dirty="0">
                <a:solidFill>
                  <a:srgbClr val="666666"/>
                </a:solidFill>
                <a:effectLst/>
                <a:latin typeface="Calibri" panose="020F0502020204030204" pitchFamily="34" charset="0"/>
                <a:cs typeface="Calibri" panose="020F0502020204030204" pitchFamily="34" charset="0"/>
              </a:rPr>
              <a:t>Better decision making</a:t>
            </a:r>
          </a:p>
          <a:p>
            <a:pPr algn="l" fontAlgn="base">
              <a:buFont typeface="Arial" panose="020B0604020202020204" pitchFamily="34" charset="0"/>
              <a:buChar char="•"/>
            </a:pPr>
            <a:r>
              <a:rPr lang="en-US" sz="1100" b="0" i="0" dirty="0">
                <a:solidFill>
                  <a:srgbClr val="666666"/>
                </a:solidFill>
                <a:effectLst/>
                <a:latin typeface="Calibri" panose="020F0502020204030204" pitchFamily="34" charset="0"/>
                <a:cs typeface="Calibri" panose="020F0502020204030204" pitchFamily="34" charset="0"/>
              </a:rPr>
              <a:t>More effective communication </a:t>
            </a:r>
          </a:p>
          <a:p>
            <a:pPr algn="l" fontAlgn="base">
              <a:buFont typeface="Arial" panose="020B0604020202020204" pitchFamily="34" charset="0"/>
              <a:buChar char="•"/>
            </a:pPr>
            <a:r>
              <a:rPr lang="en-US" sz="1100" b="0" i="0" dirty="0">
                <a:solidFill>
                  <a:srgbClr val="666666"/>
                </a:solidFill>
                <a:effectLst/>
                <a:latin typeface="Calibri" panose="020F0502020204030204" pitchFamily="34" charset="0"/>
                <a:cs typeface="Calibri" panose="020F0502020204030204" pitchFamily="34" charset="0"/>
              </a:rPr>
              <a:t>Increased productivity</a:t>
            </a:r>
          </a:p>
          <a:p>
            <a:pPr algn="l" fontAlgn="base">
              <a:buFont typeface="Arial" panose="020B0604020202020204" pitchFamily="34" charset="0"/>
              <a:buChar char="•"/>
            </a:pPr>
            <a:r>
              <a:rPr lang="en-US" sz="1100" b="0" i="0" dirty="0">
                <a:solidFill>
                  <a:srgbClr val="666666"/>
                </a:solidFill>
                <a:effectLst/>
                <a:latin typeface="Calibri" panose="020F0502020204030204" pitchFamily="34" charset="0"/>
                <a:cs typeface="Calibri" panose="020F0502020204030204" pitchFamily="34" charset="0"/>
              </a:rPr>
              <a:t>Improved classroom performance (especially those with learning and attention issues)</a:t>
            </a:r>
          </a:p>
          <a:p>
            <a:pPr algn="l" fontAlgn="base">
              <a:buFont typeface="Arial" panose="020B0604020202020204" pitchFamily="34" charset="0"/>
              <a:buChar char="•"/>
            </a:pPr>
            <a:r>
              <a:rPr lang="en-US" sz="1100" b="0" i="0" dirty="0">
                <a:solidFill>
                  <a:srgbClr val="666666"/>
                </a:solidFill>
                <a:effectLst/>
                <a:latin typeface="Calibri" panose="020F0502020204030204" pitchFamily="34" charset="0"/>
                <a:cs typeface="Calibri" panose="020F0502020204030204" pitchFamily="34" charset="0"/>
              </a:rPr>
              <a:t>Greater preparation for a variety of careers in the “real world”           </a:t>
            </a:r>
          </a:p>
          <a:p>
            <a:pPr algn="l" fontAlgn="base"/>
            <a:endParaRPr lang="en-US" sz="1100" b="1" i="0" u="none" strike="noStrike" dirty="0">
              <a:solidFill>
                <a:srgbClr val="00A5A9"/>
              </a:solidFill>
              <a:effectLst/>
              <a:latin typeface="Calibri" panose="020F0502020204030204" pitchFamily="34" charset="0"/>
              <a:cs typeface="Calibri" panose="020F0502020204030204" pitchFamily="34" charset="0"/>
              <a:hlinkClick r:id="rId4"/>
            </a:endParaRPr>
          </a:p>
          <a:p>
            <a:pPr algn="l" fontAlgn="base"/>
            <a:endParaRPr lang="en-US" sz="1100" b="1" i="0" u="none" strike="noStrike" dirty="0">
              <a:solidFill>
                <a:srgbClr val="00A5A9"/>
              </a:solidFill>
              <a:effectLst/>
              <a:latin typeface="Calibri" panose="020F0502020204030204" pitchFamily="34" charset="0"/>
              <a:cs typeface="Calibri" panose="020F0502020204030204" pitchFamily="34" charset="0"/>
              <a:hlinkClick r:id="rId4"/>
            </a:endParaRP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345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r>
              <a:rPr lang="en-US" sz="1100" b="0" i="0" dirty="0">
                <a:solidFill>
                  <a:srgbClr val="666666"/>
                </a:solidFill>
                <a:effectLst/>
                <a:latin typeface="Calibri" panose="020F0502020204030204" pitchFamily="34" charset="0"/>
                <a:cs typeface="Calibri" panose="020F0502020204030204" pitchFamily="34" charset="0"/>
              </a:rPr>
              <a:t>C</a:t>
            </a:r>
            <a:r>
              <a:rPr lang="en-US" sz="1100" b="0" i="1" dirty="0">
                <a:solidFill>
                  <a:srgbClr val="666666"/>
                </a:solidFill>
                <a:effectLst/>
                <a:latin typeface="Calibri" panose="020F0502020204030204" pitchFamily="34" charset="0"/>
                <a:cs typeface="Calibri" panose="020F0502020204030204" pitchFamily="34" charset="0"/>
              </a:rPr>
              <a:t>hronic </a:t>
            </a:r>
            <a:r>
              <a:rPr lang="en-US" sz="1100" b="0" i="0" dirty="0">
                <a:solidFill>
                  <a:srgbClr val="666666"/>
                </a:solidFill>
                <a:effectLst/>
                <a:latin typeface="Calibri" panose="020F0502020204030204" pitchFamily="34" charset="0"/>
                <a:cs typeface="Calibri" panose="020F0502020204030204" pitchFamily="34" charset="0"/>
              </a:rPr>
              <a:t>and </a:t>
            </a:r>
            <a:r>
              <a:rPr lang="en-US" sz="1100" b="0" i="1" dirty="0">
                <a:solidFill>
                  <a:srgbClr val="666666"/>
                </a:solidFill>
                <a:effectLst/>
                <a:latin typeface="Calibri" panose="020F0502020204030204" pitchFamily="34" charset="0"/>
                <a:cs typeface="Calibri" panose="020F0502020204030204" pitchFamily="34" charset="0"/>
              </a:rPr>
              <a:t>high</a:t>
            </a:r>
            <a:r>
              <a:rPr lang="en-US" sz="1100" b="0" i="0" dirty="0">
                <a:solidFill>
                  <a:srgbClr val="666666"/>
                </a:solidFill>
                <a:effectLst/>
                <a:latin typeface="Calibri" panose="020F0502020204030204" pitchFamily="34" charset="0"/>
                <a:cs typeface="Calibri" panose="020F0502020204030204" pitchFamily="34" charset="0"/>
              </a:rPr>
              <a:t> levels of </a:t>
            </a:r>
            <a:r>
              <a:rPr lang="en-US" sz="1100" b="0" i="0" u="none" strike="noStrike" dirty="0">
                <a:solidFill>
                  <a:schemeClr val="tx1"/>
                </a:solidFill>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stress</a:t>
            </a:r>
            <a:r>
              <a:rPr lang="en-US" sz="1100" b="0" i="0" dirty="0">
                <a:solidFill>
                  <a:schemeClr val="tx1"/>
                </a:solidFill>
                <a:effectLst/>
                <a:latin typeface="Calibri" panose="020F0502020204030204" pitchFamily="34" charset="0"/>
                <a:cs typeface="Calibri" panose="020F0502020204030204" pitchFamily="34" charset="0"/>
              </a:rPr>
              <a:t> can be downright toxic to our minds and bodies. The physical and biological effects of stress (dilated pupils, increased heartbeat, </a:t>
            </a:r>
            <a:r>
              <a:rPr lang="en-US" sz="1100" b="0" i="0" dirty="0">
                <a:solidFill>
                  <a:srgbClr val="666666"/>
                </a:solidFill>
                <a:effectLst/>
                <a:latin typeface="Calibri" panose="020F0502020204030204" pitchFamily="34" charset="0"/>
                <a:cs typeface="Calibri" panose="020F0502020204030204" pitchFamily="34" charset="0"/>
              </a:rPr>
              <a:t>etc.) render us far less receptive to learning. We also know that our students who belong to marginalized and historically underserved populations experience more stress more frequently—specifically, the toxic stress of racism, which </a:t>
            </a:r>
            <a:r>
              <a:rPr lang="en-US" sz="1100" b="0" i="0" u="none" strike="noStrike" dirty="0">
                <a:solidFill>
                  <a:schemeClr val="tx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we know</a:t>
            </a:r>
            <a:r>
              <a:rPr lang="en-US" sz="1100" b="0" i="0" u="none" dirty="0">
                <a:solidFill>
                  <a:schemeClr val="tx1"/>
                </a:solidFill>
                <a:effectLst/>
                <a:latin typeface="Calibri" panose="020F0502020204030204" pitchFamily="34" charset="0"/>
                <a:cs typeface="Calibri" panose="020F0502020204030204" pitchFamily="34" charset="0"/>
              </a:rPr>
              <a:t> </a:t>
            </a:r>
            <a:r>
              <a:rPr lang="en-US" sz="1100" b="0" i="0" dirty="0">
                <a:solidFill>
                  <a:srgbClr val="666666"/>
                </a:solidFill>
                <a:effectLst/>
                <a:latin typeface="Calibri" panose="020F0502020204030204" pitchFamily="34" charset="0"/>
                <a:cs typeface="Calibri" panose="020F0502020204030204" pitchFamily="34" charset="0"/>
              </a:rPr>
              <a:t>contributes to </a:t>
            </a:r>
            <a:r>
              <a:rPr lang="en-US" sz="1100" b="0" i="0" u="none" strike="noStrike" dirty="0">
                <a:solidFill>
                  <a:srgbClr val="00A5A9"/>
                </a:solidFill>
                <a:effectLst/>
                <a:latin typeface="Calibri" panose="020F0502020204030204" pitchFamily="34" charset="0"/>
                <a:cs typeface="Calibri" panose="020F0502020204030204" pitchFamily="34" charset="0"/>
                <a:hlinkClick r:id="rId5"/>
              </a:rPr>
              <a:t>adverse mental and physical health effects in people of color</a:t>
            </a:r>
            <a:r>
              <a:rPr lang="en-US" sz="1100" b="0" i="0" dirty="0">
                <a:solidFill>
                  <a:srgbClr val="666666"/>
                </a:solidFill>
                <a:effectLst/>
                <a:latin typeface="Calibri" panose="020F0502020204030204" pitchFamily="34" charset="0"/>
                <a:cs typeface="Calibri" panose="020F0502020204030204" pitchFamily="34" charset="0"/>
              </a:rPr>
              <a:t> (</a:t>
            </a:r>
            <a:r>
              <a:rPr lang="en-US" sz="1100" b="0" i="0" u="none" strike="noStrike" dirty="0">
                <a:solidFill>
                  <a:srgbClr val="00A5A9"/>
                </a:solidFill>
                <a:effectLst/>
                <a:latin typeface="Calibri" panose="020F0502020204030204" pitchFamily="34" charset="0"/>
                <a:cs typeface="Calibri" panose="020F0502020204030204" pitchFamily="34" charset="0"/>
                <a:hlinkClick r:id="rId6"/>
              </a:rPr>
              <a:t>Comas-Diaz &amp; Hall, 2019; Williams, 1999</a:t>
            </a:r>
            <a:r>
              <a:rPr lang="en-US" sz="1100" b="0" i="0" dirty="0">
                <a:solidFill>
                  <a:srgbClr val="666666"/>
                </a:solidFill>
                <a:effectLst/>
                <a:latin typeface="Calibri" panose="020F0502020204030204" pitchFamily="34" charset="0"/>
                <a:cs typeface="Calibri" panose="020F0502020204030204" pitchFamily="34" charset="0"/>
              </a:rPr>
              <a:t>). While there are many different causes of stress, we’re most successful in managing our stress when we can identify the source.</a:t>
            </a:r>
          </a:p>
          <a:p>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It’s important to note that CASEL identifies practicing anti-racism as a self-management skill. As this school year gets underway, school districts and educators all across the country are engaging in the all important work of anti-racist professional development. An anti-racist educator actively works to dismantle the structures, policies, institutions, and systems that create barriers and perpetuate race-based inequities for people of color (</a:t>
            </a:r>
            <a:r>
              <a:rPr lang="en-US" sz="1100" b="0" i="0" u="none" strike="noStrike" dirty="0">
                <a:solidFill>
                  <a:srgbClr val="00A5A9"/>
                </a:solidFill>
                <a:effectLst/>
                <a:latin typeface="Calibri" panose="020F0502020204030204" pitchFamily="34" charset="0"/>
                <a:cs typeface="Calibri" panose="020F0502020204030204" pitchFamily="34" charset="0"/>
                <a:hlinkClick r:id="rId7"/>
              </a:rPr>
              <a:t>Simmons, 2019</a:t>
            </a:r>
            <a:r>
              <a:rPr lang="en-US" sz="1100" b="0" i="0" dirty="0">
                <a:solidFill>
                  <a:srgbClr val="666666"/>
                </a:solidFill>
                <a:effectLst/>
                <a:latin typeface="Calibri" panose="020F0502020204030204" pitchFamily="34" charset="0"/>
                <a:cs typeface="Calibri" panose="020F0502020204030204" pitchFamily="34" charset="0"/>
              </a:rPr>
              <a:t>). </a:t>
            </a:r>
          </a:p>
          <a:p>
            <a:pPr algn="l" fontAlgn="base"/>
            <a:r>
              <a:rPr lang="en-US" sz="1100" b="0" i="0" dirty="0">
                <a:solidFill>
                  <a:srgbClr val="666666"/>
                </a:solidFill>
                <a:effectLst/>
                <a:latin typeface="Calibri" panose="020F0502020204030204" pitchFamily="34" charset="0"/>
                <a:cs typeface="Calibri" panose="020F0502020204030204" pitchFamily="34" charset="0"/>
              </a:rPr>
              <a:t>As mentioned earlier, our students experience a substantial amount of stress related to racism. Racism yields racial inequities and disparities in every sector of private and public life. That includes in </a:t>
            </a:r>
            <a:r>
              <a:rPr lang="en-US" sz="1100" b="1" i="0" u="none" strike="noStrike" baseline="0" dirty="0">
                <a:solidFill>
                  <a:schemeClr val="tx1"/>
                </a:solidFill>
                <a:effectLst/>
                <a:latin typeface="Calibri" panose="020F0502020204030204" pitchFamily="34" charset="0"/>
                <a:cs typeface="Calibri" panose="020F0502020204030204" pitchFamily="34" charset="0"/>
                <a:hlinkClick r:id="rId8"/>
              </a:rPr>
              <a:t>politics</a:t>
            </a:r>
            <a:r>
              <a:rPr lang="en-US" sz="1100" b="1" i="0" baseline="0" dirty="0">
                <a:solidFill>
                  <a:schemeClr val="tx1"/>
                </a:solidFill>
                <a:effectLst/>
                <a:latin typeface="Calibri" panose="020F0502020204030204" pitchFamily="34" charset="0"/>
                <a:cs typeface="Calibri" panose="020F0502020204030204" pitchFamily="34" charset="0"/>
              </a:rPr>
              <a:t>, </a:t>
            </a:r>
            <a:r>
              <a:rPr lang="en-US" sz="1100" b="1" i="0" u="none" strike="noStrike" baseline="0" dirty="0">
                <a:solidFill>
                  <a:schemeClr val="tx1"/>
                </a:solidFill>
                <a:effectLst/>
                <a:latin typeface="Calibri" panose="020F0502020204030204" pitchFamily="34" charset="0"/>
                <a:cs typeface="Calibri" panose="020F0502020204030204" pitchFamily="34" charset="0"/>
                <a:hlinkClick r:id="rId9"/>
              </a:rPr>
              <a:t>health care</a:t>
            </a:r>
            <a:r>
              <a:rPr lang="en-US" sz="1100" b="1" i="0" baseline="0" dirty="0">
                <a:solidFill>
                  <a:schemeClr val="tx1"/>
                </a:solidFill>
                <a:effectLst/>
                <a:latin typeface="Calibri" panose="020F0502020204030204" pitchFamily="34" charset="0"/>
                <a:cs typeface="Calibri" panose="020F0502020204030204" pitchFamily="34" charset="0"/>
              </a:rPr>
              <a:t>, </a:t>
            </a:r>
            <a:r>
              <a:rPr lang="en-US" sz="1100" b="1" i="0" u="none" strike="noStrike" baseline="0" dirty="0">
                <a:solidFill>
                  <a:schemeClr val="tx1"/>
                </a:solidFill>
                <a:effectLst/>
                <a:latin typeface="Calibri" panose="020F0502020204030204" pitchFamily="34" charset="0"/>
                <a:cs typeface="Calibri" panose="020F0502020204030204" pitchFamily="34" charset="0"/>
                <a:hlinkClick r:id="rId10"/>
              </a:rPr>
              <a:t>criminal justice</a:t>
            </a:r>
            <a:r>
              <a:rPr lang="en-US" sz="1100" b="1" i="0" baseline="0" dirty="0">
                <a:solidFill>
                  <a:schemeClr val="tx1"/>
                </a:solidFill>
                <a:effectLst/>
                <a:latin typeface="Calibri" panose="020F0502020204030204" pitchFamily="34" charset="0"/>
                <a:cs typeface="Calibri" panose="020F0502020204030204" pitchFamily="34" charset="0"/>
              </a:rPr>
              <a:t>, </a:t>
            </a:r>
            <a:r>
              <a:rPr lang="en-US" sz="1100" b="1" i="0" u="none" strike="noStrike" baseline="0" dirty="0">
                <a:solidFill>
                  <a:schemeClr val="tx1"/>
                </a:solidFill>
                <a:effectLst/>
                <a:latin typeface="Calibri" panose="020F0502020204030204" pitchFamily="34" charset="0"/>
                <a:cs typeface="Calibri" panose="020F0502020204030204" pitchFamily="34" charset="0"/>
                <a:hlinkClick r:id="rId11"/>
              </a:rPr>
              <a:t>education</a:t>
            </a:r>
            <a:r>
              <a:rPr lang="en-US" sz="1100" b="1" i="0" baseline="0" dirty="0">
                <a:solidFill>
                  <a:schemeClr val="tx1"/>
                </a:solidFill>
                <a:effectLst/>
                <a:latin typeface="Calibri" panose="020F0502020204030204" pitchFamily="34" charset="0"/>
                <a:cs typeface="Calibri" panose="020F0502020204030204" pitchFamily="34" charset="0"/>
              </a:rPr>
              <a:t>, </a:t>
            </a:r>
            <a:r>
              <a:rPr lang="en-US" sz="1100" b="1" i="0" u="none" strike="noStrike" baseline="0" dirty="0">
                <a:solidFill>
                  <a:schemeClr val="tx1"/>
                </a:solidFill>
                <a:effectLst/>
                <a:latin typeface="Calibri" panose="020F0502020204030204" pitchFamily="34" charset="0"/>
                <a:cs typeface="Calibri" panose="020F0502020204030204" pitchFamily="34" charset="0"/>
                <a:hlinkClick r:id="rId12"/>
              </a:rPr>
              <a:t>income</a:t>
            </a:r>
            <a:r>
              <a:rPr lang="en-US" sz="1100" b="1" i="0" baseline="0" dirty="0">
                <a:solidFill>
                  <a:schemeClr val="tx1"/>
                </a:solidFill>
                <a:effectLst/>
                <a:latin typeface="Calibri" panose="020F0502020204030204" pitchFamily="34" charset="0"/>
                <a:cs typeface="Calibri" panose="020F0502020204030204" pitchFamily="34" charset="0"/>
              </a:rPr>
              <a:t>, </a:t>
            </a:r>
            <a:r>
              <a:rPr lang="en-US" sz="1100" b="1" i="0" u="none" strike="noStrike" baseline="0" dirty="0">
                <a:solidFill>
                  <a:schemeClr val="tx1"/>
                </a:solidFill>
                <a:effectLst/>
                <a:latin typeface="Calibri" panose="020F0502020204030204" pitchFamily="34" charset="0"/>
                <a:cs typeface="Calibri" panose="020F0502020204030204" pitchFamily="34" charset="0"/>
                <a:hlinkClick r:id="rId13"/>
              </a:rPr>
              <a:t>employment</a:t>
            </a:r>
            <a:r>
              <a:rPr lang="en-US" sz="1100" b="1" i="0" baseline="0" dirty="0">
                <a:solidFill>
                  <a:schemeClr val="tx1"/>
                </a:solidFill>
                <a:effectLst/>
                <a:latin typeface="Calibri" panose="020F0502020204030204" pitchFamily="34" charset="0"/>
                <a:cs typeface="Calibri" panose="020F0502020204030204" pitchFamily="34" charset="0"/>
              </a:rPr>
              <a:t>,</a:t>
            </a:r>
            <a:r>
              <a:rPr lang="en-US" sz="1100" b="0" i="0" baseline="0" dirty="0">
                <a:solidFill>
                  <a:schemeClr val="tx1"/>
                </a:solidFill>
                <a:effectLst/>
                <a:latin typeface="Calibri" panose="020F0502020204030204" pitchFamily="34" charset="0"/>
                <a:cs typeface="Calibri" panose="020F0502020204030204" pitchFamily="34" charset="0"/>
              </a:rPr>
              <a:t> and </a:t>
            </a:r>
            <a:r>
              <a:rPr lang="en-US" sz="1100" b="1" i="0" u="none" strike="noStrike" baseline="0" dirty="0">
                <a:solidFill>
                  <a:schemeClr val="tx1"/>
                </a:solidFill>
                <a:effectLst/>
                <a:latin typeface="Calibri" panose="020F0502020204030204" pitchFamily="34" charset="0"/>
                <a:cs typeface="Calibri" panose="020F0502020204030204" pitchFamily="34" charset="0"/>
                <a:hlinkClick r:id="rId14"/>
              </a:rPr>
              <a:t>home ownership</a:t>
            </a:r>
            <a:r>
              <a:rPr lang="en-US" sz="1100" b="1" i="0" baseline="0" dirty="0">
                <a:solidFill>
                  <a:schemeClr val="tx1"/>
                </a:solidFill>
                <a:effectLst/>
                <a:latin typeface="Calibri" panose="020F0502020204030204" pitchFamily="34" charset="0"/>
                <a:cs typeface="Calibri" panose="020F0502020204030204" pitchFamily="34" charset="0"/>
              </a:rPr>
              <a:t>. </a:t>
            </a:r>
          </a:p>
          <a:p>
            <a:pPr algn="l" fontAlgn="base"/>
            <a:endParaRPr lang="en-US" sz="1100" b="1"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Everyone needs skills to address these very real issues. </a:t>
            </a:r>
          </a:p>
          <a:p>
            <a:endParaRPr lang="en-US" sz="1100" b="0" i="0" dirty="0">
              <a:solidFill>
                <a:srgbClr val="666666"/>
              </a:solidFill>
              <a:effectLst/>
              <a:latin typeface="Calibri" panose="020F0502020204030204" pitchFamily="34" charset="0"/>
              <a:cs typeface="Calibri" panose="020F0502020204030204" pitchFamily="34" charset="0"/>
            </a:endParaRPr>
          </a:p>
          <a:p>
            <a:endParaRPr lang="en-US" sz="1100" b="0" i="0" dirty="0">
              <a:solidFill>
                <a:srgbClr val="666666"/>
              </a:solidFill>
              <a:effectLst/>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0113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pPr algn="l"/>
            <a:r>
              <a:rPr lang="en-US" sz="1100" b="0" i="0" dirty="0">
                <a:solidFill>
                  <a:srgbClr val="6E7D89"/>
                </a:solidFill>
                <a:effectLst/>
                <a:latin typeface="Calibri" panose="020F0502020204030204" pitchFamily="34" charset="0"/>
                <a:cs typeface="Calibri" panose="020F0502020204030204" pitchFamily="34" charset="0"/>
              </a:rPr>
              <a:t>Relationship skills and social awareness go hand-in-hand. Social awareness is the ability to take the perspective of and empathize with others, as well as learning social and ethical behavior. Developing social awareness requires high emotional intelligence, which, just like math or science, has a place in school curriculum.</a:t>
            </a:r>
          </a:p>
          <a:p>
            <a:pPr algn="l"/>
            <a:r>
              <a:rPr lang="en-US" sz="1100" b="0" i="0" dirty="0">
                <a:solidFill>
                  <a:srgbClr val="6E7D89"/>
                </a:solidFill>
                <a:effectLst/>
                <a:latin typeface="Calibri" panose="020F0502020204030204" pitchFamily="34" charset="0"/>
                <a:cs typeface="Calibri" panose="020F0502020204030204" pitchFamily="34" charset="0"/>
              </a:rPr>
              <a:t>Social awareness also involves becoming aware of and tolerant towards diverse backgrounds. This appreciation can come from recognizing similarities but also respecting possible differences. </a:t>
            </a:r>
          </a:p>
          <a:p>
            <a:pPr algn="l"/>
            <a:r>
              <a:rPr lang="en-US" sz="1100" b="0" i="0" dirty="0">
                <a:solidFill>
                  <a:srgbClr val="6E7D89"/>
                </a:solidFill>
                <a:effectLst/>
                <a:latin typeface="Calibri" panose="020F0502020204030204" pitchFamily="34" charset="0"/>
                <a:cs typeface="Calibri" panose="020F0502020204030204" pitchFamily="34" charset="0"/>
              </a:rPr>
              <a:t>The benefits of social awareness speak for themselves. Research shows that highly empathetic people generally have less stress than unempathetic people. Social awareness also improves cooperation, particularly in tense situations, which strengthens both classroom climates and a student’s capacity for other SEL competencies.</a:t>
            </a:r>
          </a:p>
          <a:p>
            <a:pPr algn="l"/>
            <a:endParaRPr lang="en-US" sz="1100" b="0" i="0" dirty="0">
              <a:solidFill>
                <a:srgbClr val="6E7D89"/>
              </a:solidFill>
              <a:effectLst/>
              <a:latin typeface="Calibri" panose="020F0502020204030204" pitchFamily="34" charset="0"/>
              <a:cs typeface="Calibri" panose="020F0502020204030204" pitchFamily="34" charset="0"/>
            </a:endParaRPr>
          </a:p>
          <a:p>
            <a:pPr algn="l"/>
            <a:r>
              <a:rPr lang="en-US" sz="1100" b="1" i="0" dirty="0">
                <a:solidFill>
                  <a:srgbClr val="6E7D89"/>
                </a:solidFill>
                <a:effectLst/>
                <a:latin typeface="Calibri" panose="020F0502020204030204" pitchFamily="34" charset="0"/>
                <a:cs typeface="Calibri" panose="020F0502020204030204" pitchFamily="34" charset="0"/>
              </a:rPr>
              <a:t>Social awareness subskills include:</a:t>
            </a:r>
            <a:endParaRPr lang="en-US" sz="1100" b="0" i="0" dirty="0">
              <a:solidFill>
                <a:srgbClr val="6E7D89"/>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0" i="0" dirty="0">
                <a:solidFill>
                  <a:srgbClr val="6E7D89"/>
                </a:solidFill>
                <a:effectLst/>
                <a:latin typeface="Calibri" panose="020F0502020204030204" pitchFamily="34" charset="0"/>
                <a:cs typeface="Calibri" panose="020F0502020204030204" pitchFamily="34" charset="0"/>
              </a:rPr>
              <a:t>Empathy</a:t>
            </a:r>
          </a:p>
          <a:p>
            <a:pPr algn="l">
              <a:buFont typeface="Arial" panose="020B0604020202020204" pitchFamily="34" charset="0"/>
              <a:buChar char="•"/>
            </a:pPr>
            <a:r>
              <a:rPr lang="en-US" sz="1100" b="0" i="0" dirty="0">
                <a:solidFill>
                  <a:srgbClr val="6E7D89"/>
                </a:solidFill>
                <a:effectLst/>
                <a:latin typeface="Calibri" panose="020F0502020204030204" pitchFamily="34" charset="0"/>
                <a:cs typeface="Calibri" panose="020F0502020204030204" pitchFamily="34" charset="0"/>
              </a:rPr>
              <a:t>Perspective-taking</a:t>
            </a:r>
          </a:p>
          <a:p>
            <a:pPr algn="l">
              <a:buFont typeface="Arial" panose="020B0604020202020204" pitchFamily="34" charset="0"/>
              <a:buChar char="•"/>
            </a:pPr>
            <a:r>
              <a:rPr lang="en-US" sz="1100" b="0" i="0" dirty="0">
                <a:solidFill>
                  <a:srgbClr val="6E7D89"/>
                </a:solidFill>
                <a:effectLst/>
                <a:latin typeface="Calibri" panose="020F0502020204030204" pitchFamily="34" charset="0"/>
                <a:cs typeface="Calibri" panose="020F0502020204030204" pitchFamily="34" charset="0"/>
              </a:rPr>
              <a:t>Respect for others</a:t>
            </a:r>
          </a:p>
          <a:p>
            <a:pPr algn="l">
              <a:buFont typeface="Arial" panose="020B0604020202020204" pitchFamily="34" charset="0"/>
              <a:buChar char="•"/>
            </a:pPr>
            <a:r>
              <a:rPr lang="en-US" sz="1100" b="0" i="0" dirty="0">
                <a:solidFill>
                  <a:srgbClr val="6E7D89"/>
                </a:solidFill>
                <a:effectLst/>
                <a:latin typeface="Calibri" panose="020F0502020204030204" pitchFamily="34" charset="0"/>
                <a:cs typeface="Calibri" panose="020F0502020204030204" pitchFamily="34" charset="0"/>
              </a:rPr>
              <a:t>Diversity awareness</a:t>
            </a: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4554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lnSpcReduction="10000"/>
          </a:bodyPr>
          <a:lstStyle/>
          <a:p>
            <a:pPr algn="l"/>
            <a:r>
              <a:rPr lang="en-US" sz="1100" b="0" i="0" dirty="0">
                <a:solidFill>
                  <a:srgbClr val="6E7D89"/>
                </a:solidFill>
                <a:effectLst/>
                <a:latin typeface="Calibri" panose="020F0502020204030204" pitchFamily="34" charset="0"/>
                <a:cs typeface="Calibri" panose="020F0502020204030204" pitchFamily="34" charset="0"/>
              </a:rPr>
              <a:t>People are biologically wired to need close, rewarding relationships. Learning to establish and maintain these relationships is essential for not only success but lifelong fulfillment. Relationship skills teach students how to get along and make meaningful connections with people in their life. Skills could include the ability to communicate, listen, validate emotions, resist social pressures, and use conflict resolution methods, among other social skills.</a:t>
            </a:r>
          </a:p>
          <a:p>
            <a:pPr algn="l"/>
            <a:r>
              <a:rPr lang="en-US" sz="1100" b="0" i="0" dirty="0">
                <a:solidFill>
                  <a:srgbClr val="6E7D89"/>
                </a:solidFill>
                <a:effectLst/>
                <a:latin typeface="Calibri" panose="020F0502020204030204" pitchFamily="34" charset="0"/>
                <a:cs typeface="Calibri" panose="020F0502020204030204" pitchFamily="34" charset="0"/>
              </a:rPr>
              <a:t>Another crucial component of this competency is learning to seek or offer help when needed. By knowing when a loved one is struggling and reaching out, students can put their relationship skills to practice. Plus, students can strengthen their relationships and support system by asking for help when challenges arise in their own lives.</a:t>
            </a:r>
          </a:p>
          <a:p>
            <a:pPr algn="l"/>
            <a:r>
              <a:rPr lang="en-US" sz="1100" b="0" i="0" dirty="0">
                <a:solidFill>
                  <a:srgbClr val="6E7D89"/>
                </a:solidFill>
                <a:effectLst/>
                <a:latin typeface="Calibri" panose="020F0502020204030204" pitchFamily="34" charset="0"/>
                <a:cs typeface="Calibri" panose="020F0502020204030204" pitchFamily="34" charset="0"/>
              </a:rPr>
              <a:t>People who have close relationships in life experience significantly less stress than those who feel isolated. They also have better health overall and are less likely to develop physical or mental illnesses. And, best of all, those with strong relationship skills report feeling a greater sense of purpose in life.</a:t>
            </a:r>
          </a:p>
          <a:p>
            <a:pPr algn="l"/>
            <a:r>
              <a:rPr lang="en-US" sz="1100" b="0" i="0" dirty="0">
                <a:solidFill>
                  <a:srgbClr val="6E7D89"/>
                </a:solidFill>
                <a:effectLst/>
                <a:latin typeface="Calibri" panose="020F0502020204030204" pitchFamily="34" charset="0"/>
                <a:cs typeface="Calibri" panose="020F0502020204030204" pitchFamily="34" charset="0"/>
              </a:rPr>
              <a:t>Every component needed to be a healthy, happy human being is affected by the connections we share with other people – which is why teaching your students relationship skills is one of the most meaningful things you can do for them!</a:t>
            </a:r>
          </a:p>
          <a:p>
            <a:pPr algn="l"/>
            <a:r>
              <a:rPr lang="en-US" sz="1100" b="1" i="0" dirty="0">
                <a:solidFill>
                  <a:srgbClr val="6E7D89"/>
                </a:solidFill>
                <a:effectLst/>
                <a:latin typeface="Calibri" panose="020F0502020204030204" pitchFamily="34" charset="0"/>
                <a:cs typeface="Calibri" panose="020F0502020204030204" pitchFamily="34" charset="0"/>
              </a:rPr>
              <a:t>Relationship subskills include:</a:t>
            </a:r>
            <a:endParaRPr lang="en-US" sz="1100" b="0" i="0" dirty="0">
              <a:solidFill>
                <a:srgbClr val="6E7D89"/>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0" i="0" dirty="0">
                <a:solidFill>
                  <a:srgbClr val="6E7D89"/>
                </a:solidFill>
                <a:effectLst/>
                <a:latin typeface="Calibri" panose="020F0502020204030204" pitchFamily="34" charset="0"/>
                <a:cs typeface="Calibri" panose="020F0502020204030204" pitchFamily="34" charset="0"/>
              </a:rPr>
              <a:t>Verbal and non-verbal communication</a:t>
            </a:r>
          </a:p>
          <a:p>
            <a:pPr algn="l">
              <a:buFont typeface="Arial" panose="020B0604020202020204" pitchFamily="34" charset="0"/>
              <a:buChar char="•"/>
            </a:pPr>
            <a:r>
              <a:rPr lang="en-US" sz="1100" b="0" i="0" dirty="0">
                <a:solidFill>
                  <a:srgbClr val="6E7D89"/>
                </a:solidFill>
                <a:effectLst/>
                <a:latin typeface="Calibri" panose="020F0502020204030204" pitchFamily="34" charset="0"/>
                <a:cs typeface="Calibri" panose="020F0502020204030204" pitchFamily="34" charset="0"/>
              </a:rPr>
              <a:t>Teamwork</a:t>
            </a:r>
          </a:p>
          <a:p>
            <a:pPr algn="l">
              <a:buFont typeface="Arial" panose="020B0604020202020204" pitchFamily="34" charset="0"/>
              <a:buChar char="•"/>
            </a:pPr>
            <a:r>
              <a:rPr lang="en-US" sz="1100" b="0" i="0" dirty="0">
                <a:solidFill>
                  <a:srgbClr val="6E7D89"/>
                </a:solidFill>
                <a:effectLst/>
                <a:latin typeface="Calibri" panose="020F0502020204030204" pitchFamily="34" charset="0"/>
                <a:cs typeface="Calibri" panose="020F0502020204030204" pitchFamily="34" charset="0"/>
              </a:rPr>
              <a:t>Social engagement</a:t>
            </a:r>
          </a:p>
          <a:p>
            <a:pPr algn="l">
              <a:buFont typeface="Arial" panose="020B0604020202020204" pitchFamily="34" charset="0"/>
              <a:buChar char="•"/>
            </a:pPr>
            <a:r>
              <a:rPr lang="en-US" sz="1100" b="0" i="0" dirty="0">
                <a:solidFill>
                  <a:srgbClr val="6E7D89"/>
                </a:solidFill>
                <a:effectLst/>
                <a:latin typeface="Calibri" panose="020F0502020204030204" pitchFamily="34" charset="0"/>
                <a:cs typeface="Calibri" panose="020F0502020204030204" pitchFamily="34" charset="0"/>
              </a:rPr>
              <a:t>Relationship building</a:t>
            </a: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9844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r>
              <a:rPr lang="en-US" sz="1100" dirty="0">
                <a:latin typeface="Calibri" panose="020F0502020204030204" pitchFamily="34" charset="0"/>
                <a:cs typeface="Calibri" panose="020F0502020204030204" pitchFamily="34" charset="0"/>
              </a:rPr>
              <a:t>Responsible Decision-Making includes the capacities to consider ethical standards and safety concerns, and to evaluate the benefits and consequences of various actions for personal, social and collective well being.</a:t>
            </a:r>
            <a:r>
              <a:rPr lang="en-US" sz="1100" b="0" i="0" dirty="0">
                <a:solidFill>
                  <a:srgbClr val="646464"/>
                </a:solidFill>
                <a:effectLst/>
                <a:latin typeface="Calibri" panose="020F0502020204030204" pitchFamily="34" charset="0"/>
                <a:cs typeface="Calibri" panose="020F0502020204030204" pitchFamily="34" charset="0"/>
              </a:rPr>
              <a:t> </a:t>
            </a:r>
          </a:p>
          <a:p>
            <a:endParaRPr lang="en-US" sz="1100" b="0" i="0" dirty="0">
              <a:solidFill>
                <a:srgbClr val="646464"/>
              </a:solidFill>
              <a:effectLst/>
              <a:latin typeface="Calibri" panose="020F0502020204030204" pitchFamily="34" charset="0"/>
              <a:cs typeface="Calibri" panose="020F0502020204030204" pitchFamily="34" charset="0"/>
            </a:endParaRPr>
          </a:p>
          <a:p>
            <a:r>
              <a:rPr lang="en-US" sz="1100" b="0" i="0" dirty="0">
                <a:solidFill>
                  <a:srgbClr val="646464"/>
                </a:solidFill>
                <a:effectLst/>
                <a:latin typeface="Calibri" panose="020F0502020204030204" pitchFamily="34" charset="0"/>
                <a:cs typeface="Calibri" panose="020F0502020204030204" pitchFamily="34" charset="0"/>
              </a:rPr>
              <a:t>Essentially, all aspects of a potential decision and its consequences must be considered before a choice is made. To make the most appropriate behavioral choices, students need to learn how to evaluate the situation, analyze their options, and consider the potential consequences of each of those options for themselves and others.</a:t>
            </a:r>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5225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rtl="0" fontAlgn="base"/>
            <a:r>
              <a:rPr lang="en-US" sz="1100" b="0" i="0" dirty="0">
                <a:solidFill>
                  <a:srgbClr val="1D4F91"/>
                </a:solidFill>
                <a:effectLst/>
                <a:latin typeface="Calibri" panose="020F0502020204030204" pitchFamily="34" charset="0"/>
                <a:cs typeface="Calibri" panose="020F0502020204030204" pitchFamily="34" charset="0"/>
              </a:rPr>
              <a:t>What Skills are Associated with Responsible Decision Making?</a:t>
            </a:r>
            <a:endParaRPr lang="en-US" sz="1100" b="0" i="0" dirty="0">
              <a:solidFill>
                <a:srgbClr val="646464"/>
              </a:solidFill>
              <a:effectLst/>
              <a:latin typeface="Calibri" panose="020F0502020204030204" pitchFamily="34" charset="0"/>
              <a:cs typeface="Calibri" panose="020F0502020204030204" pitchFamily="34" charset="0"/>
            </a:endParaRPr>
          </a:p>
          <a:p>
            <a:pPr algn="l" rtl="0" fontAlgn="base"/>
            <a:r>
              <a:rPr lang="en-US" sz="1100" b="1" i="0" dirty="0">
                <a:solidFill>
                  <a:srgbClr val="646464"/>
                </a:solidFill>
                <a:effectLst/>
                <a:latin typeface="Calibri" panose="020F0502020204030204" pitchFamily="34" charset="0"/>
                <a:cs typeface="Calibri" panose="020F0502020204030204" pitchFamily="34" charset="0"/>
              </a:rPr>
              <a:t>Step 1: </a:t>
            </a:r>
            <a:r>
              <a:rPr lang="en-US" sz="1100" b="1" i="0" dirty="0">
                <a:solidFill>
                  <a:srgbClr val="1D4F91"/>
                </a:solidFill>
                <a:effectLst/>
                <a:latin typeface="Calibri" panose="020F0502020204030204" pitchFamily="34" charset="0"/>
                <a:cs typeface="Calibri" panose="020F0502020204030204" pitchFamily="34" charset="0"/>
              </a:rPr>
              <a:t>Identify the problem or the decision that needs to be made:</a:t>
            </a:r>
            <a:r>
              <a:rPr lang="en-US" sz="1100" b="1" i="0" dirty="0">
                <a:solidFill>
                  <a:srgbClr val="646464"/>
                </a:solidFill>
                <a:effectLst/>
                <a:latin typeface="Calibri" panose="020F0502020204030204" pitchFamily="34" charset="0"/>
                <a:cs typeface="Calibri" panose="020F0502020204030204" pitchFamily="34" charset="0"/>
              </a:rPr>
              <a:t> </a:t>
            </a:r>
            <a:r>
              <a:rPr lang="en-US" sz="1100" b="0" i="0" dirty="0">
                <a:solidFill>
                  <a:srgbClr val="646464"/>
                </a:solidFill>
                <a:effectLst/>
                <a:latin typeface="Calibri" panose="020F0502020204030204" pitchFamily="34" charset="0"/>
                <a:cs typeface="Calibri" panose="020F0502020204030204" pitchFamily="34" charset="0"/>
              </a:rPr>
              <a:t>Students must be able to accurately recognize when they have encountered a problem. Problems can range from difficulty meeting the expectations in a classroom, to choosing whether or not to complete homework, or even deciding to engage in unhealthy behavior, such as lying or using banned substances. It is important that students can appropriately acknowledge when they are faced with a problem. For some, recognizing that they are in a difficult situation can be challenging as a result of their language-based difficulties or social communication weaknesses.</a:t>
            </a:r>
          </a:p>
          <a:p>
            <a:pPr algn="l" rtl="0" fontAlgn="base"/>
            <a:endParaRPr lang="en-US" sz="1100" b="0" i="0" dirty="0">
              <a:solidFill>
                <a:srgbClr val="646464"/>
              </a:solidFill>
              <a:effectLst/>
              <a:latin typeface="Calibri" panose="020F0502020204030204" pitchFamily="34" charset="0"/>
              <a:cs typeface="Calibri" panose="020F0502020204030204" pitchFamily="34" charset="0"/>
            </a:endParaRPr>
          </a:p>
          <a:p>
            <a:pPr marL="228600" indent="0" algn="l" rtl="0" fontAlgn="base">
              <a:buFont typeface="Arial" panose="020B0604020202020204" pitchFamily="34" charset="0"/>
              <a:buNone/>
            </a:pPr>
            <a:r>
              <a:rPr lang="en-US" sz="1100" b="1" i="0" dirty="0">
                <a:solidFill>
                  <a:srgbClr val="1D4F91"/>
                </a:solidFill>
                <a:effectLst/>
                <a:latin typeface="Calibri" panose="020F0502020204030204" pitchFamily="34" charset="0"/>
                <a:cs typeface="Calibri" panose="020F0502020204030204" pitchFamily="34" charset="0"/>
              </a:rPr>
              <a:t>Step 2: Analyze the situation and brainstorm options. </a:t>
            </a:r>
            <a:r>
              <a:rPr lang="en-US" sz="1100" b="0" i="0" dirty="0">
                <a:solidFill>
                  <a:srgbClr val="646464"/>
                </a:solidFill>
                <a:effectLst/>
                <a:latin typeface="Calibri" panose="020F0502020204030204" pitchFamily="34" charset="0"/>
                <a:cs typeface="Calibri" panose="020F0502020204030204" pitchFamily="34" charset="0"/>
              </a:rPr>
              <a:t>Once students have succeeded in identifying the problem, they must then learn to analyze the situation from a variety of angles, which includes identifying how and why the problem arose. To build this skill, students may benefit from your guidance to fully understand their role in the developing situation.</a:t>
            </a:r>
          </a:p>
          <a:p>
            <a:pPr marL="231161" indent="0" defTabSz="924641" fontAlgn="base">
              <a:spcBef>
                <a:spcPts val="364"/>
              </a:spcBef>
              <a:buFont typeface="Arial" panose="020B0604020202020204" pitchFamily="34" charset="0"/>
              <a:buNone/>
              <a:defRPr/>
            </a:pPr>
            <a:endParaRPr lang="en-US" sz="1100" b="0" i="0" dirty="0">
              <a:solidFill>
                <a:srgbClr val="646464"/>
              </a:solidFill>
              <a:effectLst/>
              <a:latin typeface="Calibri" panose="020F0502020204030204" pitchFamily="34" charset="0"/>
              <a:cs typeface="Calibri" panose="020F0502020204030204" pitchFamily="34" charset="0"/>
            </a:endParaRPr>
          </a:p>
          <a:p>
            <a:pPr marL="231161" indent="0" defTabSz="924641" fontAlgn="base">
              <a:spcBef>
                <a:spcPts val="364"/>
              </a:spcBef>
              <a:buFont typeface="Arial" panose="020B0604020202020204" pitchFamily="34" charset="0"/>
              <a:buNone/>
              <a:defRPr/>
            </a:pPr>
            <a:r>
              <a:rPr lang="en-US" sz="1100" b="1" i="0" dirty="0">
                <a:solidFill>
                  <a:srgbClr val="646464"/>
                </a:solidFill>
                <a:effectLst/>
                <a:latin typeface="Calibri" panose="020F0502020204030204" pitchFamily="34" charset="0"/>
                <a:cs typeface="Calibri" panose="020F0502020204030204" pitchFamily="34" charset="0"/>
              </a:rPr>
              <a:t>Step 3 - Identify Possible Outcomes. </a:t>
            </a:r>
            <a:r>
              <a:rPr lang="en-US" sz="1100" b="0" i="0" dirty="0">
                <a:solidFill>
                  <a:srgbClr val="646464"/>
                </a:solidFill>
                <a:effectLst/>
                <a:latin typeface="Calibri" panose="020F0502020204030204" pitchFamily="34" charset="0"/>
                <a:cs typeface="Calibri" panose="020F0502020204030204" pitchFamily="34" charset="0"/>
              </a:rPr>
              <a:t>After students have sufficiently identified, analyzed, and considered the problem, they then need to develop and practice methods for solving problems. They need to identify possible options and explore the potential consequences of each option. Educators can play a significant role in guiding the practice and implementation of these methods. A variety of frameworks and tools for developing options and potential outcomes are included in the Activities Section of this module. </a:t>
            </a:r>
          </a:p>
          <a:p>
            <a:pPr marL="231160" indent="0" fontAlgn="base"/>
            <a:endParaRPr lang="en-US" sz="1100" b="0" i="0" dirty="0">
              <a:solidFill>
                <a:srgbClr val="646464"/>
              </a:solidFill>
              <a:effectLst/>
              <a:latin typeface="Calibri" panose="020F0502020204030204" pitchFamily="34" charset="0"/>
              <a:cs typeface="Calibri" panose="020F0502020204030204" pitchFamily="34" charset="0"/>
            </a:endParaRPr>
          </a:p>
          <a:p>
            <a:pPr marL="228600" indent="0" algn="l" rtl="0" fontAlgn="base">
              <a:buFont typeface="Arial" panose="020B0604020202020204" pitchFamily="34" charset="0"/>
              <a:buNone/>
            </a:pPr>
            <a:r>
              <a:rPr lang="en-US" sz="1100" b="1" i="0" dirty="0">
                <a:solidFill>
                  <a:srgbClr val="1D4F91"/>
                </a:solidFill>
                <a:effectLst/>
                <a:latin typeface="Calibri" panose="020F0502020204030204" pitchFamily="34" charset="0"/>
                <a:cs typeface="Calibri" panose="020F0502020204030204" pitchFamily="34" charset="0"/>
              </a:rPr>
              <a:t>Step 4 - Make a decision or solve the problem: </a:t>
            </a:r>
            <a:r>
              <a:rPr lang="en-US" sz="1100" b="0" i="0" dirty="0">
                <a:solidFill>
                  <a:srgbClr val="1D4F91"/>
                </a:solidFill>
                <a:effectLst/>
                <a:latin typeface="Calibri" panose="020F0502020204030204" pitchFamily="34" charset="0"/>
                <a:cs typeface="Calibri" panose="020F0502020204030204" pitchFamily="34" charset="0"/>
              </a:rPr>
              <a:t>As decisions are being finalized, this is a great (and timely) opportunity to help students consider ethics, responsibility and any natural or identified consequences of a final decision. </a:t>
            </a:r>
            <a:r>
              <a:rPr lang="en-US" sz="1100" b="0" i="0" dirty="0">
                <a:solidFill>
                  <a:srgbClr val="646464"/>
                </a:solidFill>
                <a:effectLst/>
                <a:latin typeface="Calibri" panose="020F0502020204030204" pitchFamily="34" charset="0"/>
                <a:cs typeface="Calibri" panose="020F0502020204030204" pitchFamily="34" charset="0"/>
              </a:rPr>
              <a:t>For instance, before a student chooses to look at someone else’s test, the student needs to consider the potential ethical and moral repercussions of cheating.</a:t>
            </a:r>
          </a:p>
          <a:p>
            <a:pPr algn="l" rtl="0" fontAlgn="base">
              <a:buFont typeface="Arial" panose="020B0604020202020204" pitchFamily="34" charset="0"/>
              <a:buChar char="•"/>
            </a:pPr>
            <a:endParaRPr lang="en-US" sz="1100" b="1" i="0" dirty="0">
              <a:solidFill>
                <a:srgbClr val="1D4F91"/>
              </a:solidFill>
              <a:effectLst/>
              <a:latin typeface="Calibri" panose="020F0502020204030204" pitchFamily="34" charset="0"/>
              <a:cs typeface="Calibri" panose="020F0502020204030204" pitchFamily="34" charset="0"/>
            </a:endParaRPr>
          </a:p>
          <a:p>
            <a:pPr marL="228600" indent="0" algn="l" rtl="0" fontAlgn="base">
              <a:buFont typeface="Arial" panose="020B0604020202020204" pitchFamily="34" charset="0"/>
              <a:buNone/>
            </a:pPr>
            <a:r>
              <a:rPr lang="en-US" sz="1100" b="1" i="0" dirty="0">
                <a:solidFill>
                  <a:srgbClr val="1D4F91"/>
                </a:solidFill>
                <a:effectLst/>
                <a:latin typeface="Calibri" panose="020F0502020204030204" pitchFamily="34" charset="0"/>
                <a:cs typeface="Calibri" panose="020F0502020204030204" pitchFamily="34" charset="0"/>
              </a:rPr>
              <a:t>Step 5 - Evaluate and reflect: </a:t>
            </a:r>
            <a:r>
              <a:rPr lang="en-US" sz="1100" b="0" i="0" dirty="0">
                <a:solidFill>
                  <a:srgbClr val="646464"/>
                </a:solidFill>
                <a:effectLst/>
                <a:latin typeface="Calibri" panose="020F0502020204030204" pitchFamily="34" charset="0"/>
                <a:cs typeface="Calibri" panose="020F0502020204030204" pitchFamily="34" charset="0"/>
              </a:rPr>
              <a:t>Evaluating and reflecting on what happened is almost as important as the decision-making process itself. When students take the time to evaluate how successfully they identified, analyzed, and solved a problem, they are more apt to engage in appropriate reflection on what went well and what could be improved. This reflection allows students to note any necessary changes and work to incorporate those in their next decision-making opportunity.</a:t>
            </a: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Obviously, much of the work – and many of the skills sets - are interdependent on each of the five CASEL Competencies… I think it puts perspective on the ability, skills and knowledge needed for young people to make responsible decisions. </a:t>
            </a: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lgn="r" defTabSz="924641">
              <a:buClrTx/>
              <a:defRPr/>
            </a:pPr>
            <a:fld id="{7A3A6DC7-4A0B-40EF-AA00-02C7E7C5D7BF}" type="slidenum">
              <a:rPr lang="en-US" sz="1200" kern="1200">
                <a:solidFill>
                  <a:prstClr val="black"/>
                </a:solidFill>
                <a:latin typeface="Calibri" panose="020F0502020204030204"/>
                <a:ea typeface="+mn-ea"/>
                <a:cs typeface="+mn-cs"/>
              </a:rPr>
              <a:pPr algn="r" defTabSz="924641">
                <a:buClrTx/>
                <a:defRPr/>
              </a:pPr>
              <a:t>16</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049702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r>
              <a:rPr lang="en-US" sz="1100" dirty="0"/>
              <a:t>One of the greatest gifts you can give your students is encouragement and support. You’ll never be able to make decisions for them, but you can certainly help them build a set of skills that will enable them to be their own best advocate, while also helping them develop their own goals. Teaching the skillsets identified here will help each student have confidence in their abilities to reach those goals.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7281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r>
              <a:rPr lang="en-US" sz="1100" dirty="0"/>
              <a:t>How do we teach and support skills?</a:t>
            </a:r>
          </a:p>
          <a:p>
            <a:endParaRPr lang="en-US" sz="1100" dirty="0"/>
          </a:p>
          <a:p>
            <a:r>
              <a:rPr lang="en-US" sz="1100" dirty="0"/>
              <a:t>There is no hierarchy in SEL; the competencies are all closely linked and interrelated when looking at responsible decision-making. For example, to do the right thing by standing up to friends who are mistreating others,  students need to be in touch with their own values (self-awareness) and be able to regulate conflicting emotions (self-management); they also need to be able to empathize with those affected (social awareness) and resist peer pressure to join in (relationship skills)</a:t>
            </a:r>
          </a:p>
          <a:p>
            <a:endParaRPr lang="en-US" sz="1100" dirty="0"/>
          </a:p>
          <a:p>
            <a:r>
              <a:rPr lang="en-US" sz="1100" dirty="0"/>
              <a:t>Responsible decision-making is a lifelong skill that can create incredible outcomes in our lives. And, decision-making is something we all end up having plenty of practice with (whether we like it or not) so, we say, let’s get good at it. </a:t>
            </a:r>
          </a:p>
          <a:p>
            <a:endParaRPr lang="en-US" sz="1100" dirty="0"/>
          </a:p>
          <a:p>
            <a:r>
              <a:rPr lang="en-US" sz="1100" dirty="0"/>
              <a:t>The benefits of developing responsible decision-making system are many… Pick a few activities from the examples on the slide that you could implement tomorrow!</a:t>
            </a:r>
          </a:p>
          <a:p>
            <a:endParaRPr lang="en-US" sz="1100" dirty="0"/>
          </a:p>
          <a:p>
            <a:endParaRPr lang="en-US" sz="1100" dirty="0"/>
          </a:p>
          <a:p>
            <a:endParaRPr lang="en-US" sz="11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6758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pPr marL="462321" indent="-231160" defTabSz="924641">
              <a:spcBef>
                <a:spcPts val="364"/>
              </a:spcBef>
              <a:defRPr/>
            </a:pPr>
            <a:r>
              <a:rPr lang="en-US" sz="11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3"/>
              </a:rPr>
              <a:t>https://www.decisioneducation.org/decision-focus-values</a:t>
            </a:r>
            <a:endParaRPr lang="en-US" sz="1100" dirty="0">
              <a:latin typeface="Calibri" panose="020F0502020204030204" pitchFamily="34" charset="0"/>
              <a:ea typeface="Calibri" panose="020F0502020204030204" pitchFamily="34" charset="0"/>
              <a:cs typeface="Arial" panose="020B0604020202020204" pitchFamily="34" charset="0"/>
            </a:endParaRPr>
          </a:p>
          <a:p>
            <a:r>
              <a:rPr lang="en-US" sz="1100" dirty="0"/>
              <a:t>Most decisions are not necessarily right or wrong, but we can weigh them based on our values. So what does Value-Based Decision-Making looks like. Watch the video and complete the activity</a:t>
            </a:r>
          </a:p>
          <a:p>
            <a:pPr marL="0">
              <a:lnSpc>
                <a:spcPct val="107000"/>
              </a:lnSpc>
              <a:spcBef>
                <a:spcPts val="0"/>
              </a:spcBef>
              <a:spcAft>
                <a:spcPts val="809"/>
              </a:spcAft>
            </a:pPr>
            <a:r>
              <a:rPr lang="en-US" sz="1100" dirty="0">
                <a:latin typeface="Calibri" panose="020F0502020204030204" pitchFamily="34" charset="0"/>
                <a:ea typeface="Calibri" panose="020F0502020204030204" pitchFamily="34" charset="0"/>
                <a:cs typeface="Arial" panose="020B0604020202020204" pitchFamily="34" charset="0"/>
              </a:rPr>
              <a:t>Steps: </a:t>
            </a:r>
          </a:p>
          <a:p>
            <a:pPr marL="346740" indent="-346740">
              <a:lnSpc>
                <a:spcPct val="107000"/>
              </a:lnSpc>
              <a:spcBef>
                <a:spcPts val="0"/>
              </a:spcBef>
              <a:spcAft>
                <a:spcPts val="809"/>
              </a:spcAft>
              <a:buFont typeface="+mj-lt"/>
              <a:buAutoNum type="arabicPeriod"/>
            </a:pPr>
            <a:r>
              <a:rPr lang="en-US" sz="1100" dirty="0">
                <a:latin typeface="Calibri" panose="020F0502020204030204" pitchFamily="34" charset="0"/>
                <a:ea typeface="Calibri" panose="020F0502020204030204" pitchFamily="34" charset="0"/>
                <a:cs typeface="Arial" panose="020B0604020202020204" pitchFamily="34" charset="0"/>
              </a:rPr>
              <a:t>Watch the video – </a:t>
            </a:r>
            <a:r>
              <a:rPr lang="en-US" sz="1100" i="1" dirty="0">
                <a:latin typeface="Calibri" panose="020F0502020204030204" pitchFamily="34" charset="0"/>
                <a:ea typeface="Calibri" panose="020F0502020204030204" pitchFamily="34" charset="0"/>
                <a:cs typeface="Arial" panose="020B0604020202020204" pitchFamily="34" charset="0"/>
              </a:rPr>
              <a:t>Decision Focus 4 – Clear Values #decisonmaking</a:t>
            </a:r>
            <a:r>
              <a:rPr lang="en-US" sz="1100" dirty="0">
                <a:latin typeface="Calibri" panose="020F0502020204030204" pitchFamily="34" charset="0"/>
                <a:ea typeface="Calibri" panose="020F0502020204030204" pitchFamily="34" charset="0"/>
                <a:cs typeface="Arial" panose="020B0604020202020204" pitchFamily="34" charset="0"/>
              </a:rPr>
              <a:t> (Decision Education Foundation)</a:t>
            </a:r>
          </a:p>
          <a:p>
            <a:pPr marL="346740" indent="-346740">
              <a:lnSpc>
                <a:spcPct val="107000"/>
              </a:lnSpc>
              <a:spcBef>
                <a:spcPts val="0"/>
              </a:spcBef>
              <a:spcAft>
                <a:spcPts val="809"/>
              </a:spcAft>
              <a:buFont typeface="+mj-lt"/>
              <a:buAutoNum type="arabicPeriod"/>
            </a:pPr>
            <a:r>
              <a:rPr lang="en-US" sz="1100" dirty="0">
                <a:latin typeface="Calibri" panose="020F0502020204030204" pitchFamily="34" charset="0"/>
                <a:ea typeface="Calibri" panose="020F0502020204030204" pitchFamily="34" charset="0"/>
                <a:cs typeface="Arial" panose="020B0604020202020204" pitchFamily="34" charset="0"/>
              </a:rPr>
              <a:t>Complete the Clear Values Activity in the handout below</a:t>
            </a:r>
          </a:p>
          <a:p>
            <a:pPr marL="346740" indent="-346740">
              <a:lnSpc>
                <a:spcPct val="107000"/>
              </a:lnSpc>
              <a:spcBef>
                <a:spcPts val="0"/>
              </a:spcBef>
              <a:spcAft>
                <a:spcPts val="809"/>
              </a:spcAft>
              <a:buFont typeface="+mj-lt"/>
              <a:buAutoNum type="arabicPeriod"/>
            </a:pPr>
            <a:r>
              <a:rPr lang="en-US" sz="1100" dirty="0">
                <a:latin typeface="Calibri" panose="020F0502020204030204" pitchFamily="34" charset="0"/>
                <a:ea typeface="Calibri" panose="020F0502020204030204" pitchFamily="34" charset="0"/>
                <a:cs typeface="Arial" panose="020B0604020202020204" pitchFamily="34" charset="0"/>
              </a:rPr>
              <a:t>Discuss: What have you learned? How would you do this with your students?</a:t>
            </a:r>
          </a:p>
          <a:p>
            <a:endParaRPr lang="en-US" sz="11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953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85:notes"/>
          <p:cNvSpPr>
            <a:spLocks noGrp="1" noRot="1" noChangeAspect="1"/>
          </p:cNvSpPr>
          <p:nvPr>
            <p:ph type="sldImg" idx="2"/>
          </p:nvPr>
        </p:nvSpPr>
        <p:spPr>
          <a:xfrm>
            <a:off x="420688" y="703263"/>
            <a:ext cx="626110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85:notes"/>
          <p:cNvSpPr txBox="1">
            <a:spLocks noGrp="1"/>
          </p:cNvSpPr>
          <p:nvPr>
            <p:ph type="body" idx="1"/>
          </p:nvPr>
        </p:nvSpPr>
        <p:spPr>
          <a:xfrm>
            <a:off x="710248" y="4459526"/>
            <a:ext cx="5681980" cy="4224814"/>
          </a:xfrm>
          <a:prstGeom prst="rect">
            <a:avLst/>
          </a:prstGeom>
          <a:noFill/>
          <a:ln>
            <a:noFill/>
          </a:ln>
        </p:spPr>
        <p:txBody>
          <a:bodyPr spcFirstLastPara="1" wrap="square" lIns="94202" tIns="47101" rIns="94202" bIns="47101" anchor="t" anchorCtr="0">
            <a:normAutofit/>
          </a:bodyPr>
          <a:lstStyle/>
          <a:p>
            <a:pPr algn="l"/>
            <a:r>
              <a:rPr lang="en-US" sz="1100" baseline="0" dirty="0">
                <a:solidFill>
                  <a:srgbClr val="202124"/>
                </a:solidFill>
                <a:latin typeface="Calibri" panose="020F0502020204030204" pitchFamily="34" charset="0"/>
                <a:cs typeface="Calibri" panose="020F0502020204030204" pitchFamily="34" charset="0"/>
              </a:rPr>
              <a:t>You may be familiar with the fun, somewhat addicting, game where you have to choose between two sometimes funny / sometimes difficult scenarios. Either way it’s a great conversation starter! </a:t>
            </a:r>
          </a:p>
          <a:p>
            <a:pPr marL="0">
              <a:lnSpc>
                <a:spcPct val="107000"/>
              </a:lnSpc>
              <a:spcBef>
                <a:spcPts val="0"/>
              </a:spcBef>
              <a:spcAft>
                <a:spcPts val="809"/>
              </a:spcAft>
            </a:pPr>
            <a:endParaRPr lang="en-US" sz="1100" baseline="0" dirty="0">
              <a:latin typeface="Calibri" panose="020F0502020204030204" pitchFamily="34" charset="0"/>
              <a:ea typeface="Calibri" panose="020F0502020204030204" pitchFamily="34" charset="0"/>
              <a:cs typeface="Calibri" panose="020F0502020204030204" pitchFamily="34" charset="0"/>
            </a:endParaRPr>
          </a:p>
          <a:p>
            <a:pPr marL="0">
              <a:lnSpc>
                <a:spcPct val="107000"/>
              </a:lnSpc>
              <a:spcBef>
                <a:spcPts val="0"/>
              </a:spcBef>
              <a:spcAft>
                <a:spcPts val="809"/>
              </a:spcAft>
            </a:pPr>
            <a:r>
              <a:rPr lang="en-US" sz="1100" baseline="0" dirty="0">
                <a:latin typeface="Calibri" panose="020F0502020204030204" pitchFamily="34" charset="0"/>
                <a:ea typeface="Calibri" panose="020F0502020204030204" pitchFamily="34" charset="0"/>
                <a:cs typeface="Calibri" panose="020F0502020204030204" pitchFamily="34" charset="0"/>
              </a:rPr>
              <a:t>Activity Steps: </a:t>
            </a:r>
          </a:p>
          <a:p>
            <a:pPr marL="346740" indent="-346740">
              <a:lnSpc>
                <a:spcPct val="107000"/>
              </a:lnSpc>
              <a:spcBef>
                <a:spcPts val="0"/>
              </a:spcBef>
              <a:buFont typeface="+mj-lt"/>
              <a:buAutoNum type="arabicPeriod"/>
            </a:pPr>
            <a:r>
              <a:rPr lang="en-US" sz="1100" baseline="0" dirty="0">
                <a:latin typeface="Calibri" panose="020F0502020204030204" pitchFamily="34" charset="0"/>
                <a:ea typeface="Calibri" panose="020F0502020204030204" pitchFamily="34" charset="0"/>
                <a:cs typeface="Calibri" panose="020F0502020204030204" pitchFamily="34" charset="0"/>
              </a:rPr>
              <a:t>Model a couple of “Would You Rather?” questions as a whole group.</a:t>
            </a:r>
          </a:p>
          <a:p>
            <a:pPr marL="346740" indent="-346740">
              <a:lnSpc>
                <a:spcPct val="107000"/>
              </a:lnSpc>
              <a:spcBef>
                <a:spcPts val="0"/>
              </a:spcBef>
              <a:buFont typeface="+mj-lt"/>
              <a:buAutoNum type="arabicPeriod"/>
            </a:pPr>
            <a:r>
              <a:rPr lang="en-US" sz="1100" baseline="0" dirty="0">
                <a:latin typeface="Calibri" panose="020F0502020204030204" pitchFamily="34" charset="0"/>
                <a:ea typeface="Calibri" panose="020F0502020204030204" pitchFamily="34" charset="0"/>
                <a:cs typeface="Calibri" panose="020F0502020204030204" pitchFamily="34" charset="0"/>
              </a:rPr>
              <a:t>Split into small groups or breakout rooms and discuss some more. </a:t>
            </a:r>
          </a:p>
          <a:p>
            <a:pPr marL="346740" indent="-346740">
              <a:lnSpc>
                <a:spcPct val="107000"/>
              </a:lnSpc>
              <a:spcBef>
                <a:spcPts val="0"/>
              </a:spcBef>
              <a:spcAft>
                <a:spcPts val="809"/>
              </a:spcAft>
              <a:buFont typeface="+mj-lt"/>
              <a:buAutoNum type="arabicPeriod"/>
            </a:pPr>
            <a:r>
              <a:rPr lang="en-US" sz="1100" baseline="0" dirty="0">
                <a:latin typeface="Calibri" panose="020F0502020204030204" pitchFamily="34" charset="0"/>
                <a:ea typeface="Calibri" panose="020F0502020204030204" pitchFamily="34" charset="0"/>
                <a:cs typeface="Calibri" panose="020F0502020204030204" pitchFamily="34" charset="0"/>
              </a:rPr>
              <a:t>Debrief with the whole group what they learned. </a:t>
            </a:r>
          </a:p>
          <a:p>
            <a:pPr marL="0" indent="0">
              <a:spcBef>
                <a:spcPts val="351"/>
              </a:spcBef>
              <a:buClr>
                <a:schemeClr val="dk1"/>
              </a:buClr>
              <a:buSzPts val="1200"/>
            </a:pPr>
            <a:endParaRPr sz="1100" dirty="0">
              <a:latin typeface="Calibri" panose="020F0502020204030204" pitchFamily="34" charset="0"/>
              <a:cs typeface="Calibri" panose="020F0502020204030204" pitchFamily="34" charset="0"/>
            </a:endParaRPr>
          </a:p>
        </p:txBody>
      </p:sp>
      <p:sp>
        <p:nvSpPr>
          <p:cNvPr id="1005" name="Google Shape;1005;p85:notes"/>
          <p:cNvSpPr txBox="1">
            <a:spLocks noGrp="1"/>
          </p:cNvSpPr>
          <p:nvPr>
            <p:ph type="sldNum" idx="12"/>
          </p:nvPr>
        </p:nvSpPr>
        <p:spPr>
          <a:xfrm>
            <a:off x="4023094" y="8917422"/>
            <a:ext cx="3077740" cy="469424"/>
          </a:xfrm>
          <a:prstGeom prst="rect">
            <a:avLst/>
          </a:prstGeom>
          <a:noFill/>
          <a:ln>
            <a:noFill/>
          </a:ln>
        </p:spPr>
        <p:txBody>
          <a:bodyPr spcFirstLastPara="1" wrap="square" lIns="94202" tIns="47101" rIns="94202" bIns="47101" anchor="b" anchorCtr="0">
            <a:noAutofit/>
          </a:bodyPr>
          <a:lstStyle/>
          <a:p>
            <a:pPr algn="r"/>
            <a:fld id="{00000000-1234-1234-1234-123412341234}" type="slidenum">
              <a:rPr lang="en-US"/>
              <a:pPr algn="r"/>
              <a:t>2</a:t>
            </a:fld>
            <a:endParaRPr dirty="0"/>
          </a:p>
        </p:txBody>
      </p:sp>
    </p:spTree>
    <p:extLst>
      <p:ext uri="{BB962C8B-B14F-4D97-AF65-F5344CB8AC3E}">
        <p14:creationId xmlns:p14="http://schemas.microsoft.com/office/powerpoint/2010/main" val="2831688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sz="1100" dirty="0"/>
          </a:p>
          <a:p>
            <a:r>
              <a:rPr lang="en-US" sz="1100" dirty="0"/>
              <a:t>Let’s consider a common goal that we may have in working with our students. This is a difficult time for many immigrant youth and families, so our ultimate goal right now could look something like: ensuring that our students develop skills and resilience to handle the many difficult circumstances they face. </a:t>
            </a:r>
          </a:p>
          <a:p>
            <a:endParaRPr lang="en-US" sz="1100" dirty="0"/>
          </a:p>
          <a:p>
            <a:r>
              <a:rPr lang="en-US" sz="1100" dirty="0"/>
              <a:t>The responsibilities of our structures and systems are to create steps that support that goal.</a:t>
            </a:r>
          </a:p>
          <a:p>
            <a:endParaRPr lang="en-US" sz="1100" dirty="0"/>
          </a:p>
          <a:p>
            <a:r>
              <a:rPr lang="en-US" sz="1100" dirty="0"/>
              <a:t>The foundation is always Connection – a caring adult relationships that demonstrate values, understanding and support.</a:t>
            </a:r>
          </a:p>
          <a:p>
            <a:r>
              <a:rPr lang="en-US" sz="1100" dirty="0"/>
              <a:t>Security – Belonging: creating a secure, accepting environment “I belong here” ”I fit” “I am missed if I’m not here”</a:t>
            </a:r>
          </a:p>
          <a:p>
            <a:r>
              <a:rPr lang="en-US" sz="1100" dirty="0"/>
              <a:t>Achievement – Recognizing and fostering success from a strengths-based perspective</a:t>
            </a:r>
          </a:p>
          <a:p>
            <a:r>
              <a:rPr lang="en-US" sz="1100" dirty="0"/>
              <a:t>Autonomy – Giving guidance and offering options in academics, discipline and self-management</a:t>
            </a:r>
          </a:p>
          <a:p>
            <a:r>
              <a:rPr lang="en-US" sz="1100" dirty="0"/>
              <a:t>Fulfillment – Looking at others. Having an Awareness Orientation. Seeing needs of other people and saying “I can meet them”</a:t>
            </a:r>
          </a:p>
          <a:p>
            <a:endParaRPr lang="en-US" sz="1100" dirty="0"/>
          </a:p>
          <a:p>
            <a:r>
              <a:rPr lang="en-US" sz="1100" dirty="0"/>
              <a:t>Our goal is to help students be prepared to handle difficult situations. This skill will help them for the rest of their life. </a:t>
            </a:r>
          </a:p>
          <a:p>
            <a:endParaRPr lang="en-US" sz="1100" dirty="0"/>
          </a:p>
          <a:p>
            <a:pPr marL="0" indent="0" defTabSz="924641">
              <a:spcBef>
                <a:spcPts val="0"/>
              </a:spcBef>
              <a:buClrTx/>
              <a:buSzTx/>
              <a:defRPr/>
            </a:pPr>
            <a:r>
              <a:rPr lang="en-US" sz="1100" kern="1200" dirty="0">
                <a:solidFill>
                  <a:prstClr val="black"/>
                </a:solidFill>
                <a:ea typeface="+mn-ea"/>
                <a:cs typeface="+mn-cs"/>
              </a:rPr>
              <a:t>We will go through each tier in more detail. </a:t>
            </a:r>
            <a:endParaRPr lang="es-419" sz="1100" kern="1200" dirty="0">
              <a:solidFill>
                <a:prstClr val="black"/>
              </a:solidFill>
              <a:ea typeface="+mn-ea"/>
              <a:cs typeface="+mn-cs"/>
            </a:endParaRPr>
          </a:p>
          <a:p>
            <a:endParaRPr lang="en-US" sz="1100" dirty="0"/>
          </a:p>
          <a:p>
            <a:endParaRPr lang="en-US" sz="1100" dirty="0"/>
          </a:p>
        </p:txBody>
      </p:sp>
      <p:sp>
        <p:nvSpPr>
          <p:cNvPr id="4" name="Slide Number Placeholder 3"/>
          <p:cNvSpPr>
            <a:spLocks noGrp="1"/>
          </p:cNvSpPr>
          <p:nvPr>
            <p:ph type="sldNum" sz="quarter" idx="5"/>
          </p:nvPr>
        </p:nvSpPr>
        <p:spPr/>
        <p:txBody>
          <a:bodyPr/>
          <a:lstStyle/>
          <a:p>
            <a:fld id="{E131B561-F024-4EE7-8530-A31893BFEFB1}" type="slidenum">
              <a:rPr lang="es-419" smtClean="0"/>
              <a:t>20</a:t>
            </a:fld>
            <a:endParaRPr lang="es-419" dirty="0"/>
          </a:p>
        </p:txBody>
      </p:sp>
    </p:spTree>
    <p:extLst>
      <p:ext uri="{BB962C8B-B14F-4D97-AF65-F5344CB8AC3E}">
        <p14:creationId xmlns:p14="http://schemas.microsoft.com/office/powerpoint/2010/main" val="2123510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100" dirty="0"/>
              <a:t>Connection is a basic human need. If we don’t have a genuine connection, no interventions will work. </a:t>
            </a:r>
          </a:p>
          <a:p>
            <a:endParaRPr lang="en-US" sz="1100" dirty="0"/>
          </a:p>
          <a:p>
            <a:r>
              <a:rPr lang="en-US" sz="1100" dirty="0"/>
              <a:t>Let’s be honest… Connection: </a:t>
            </a:r>
          </a:p>
          <a:p>
            <a:pPr>
              <a:buFont typeface="Arial" panose="020B0604020202020204" pitchFamily="34" charset="0"/>
              <a:buChar char="•"/>
            </a:pPr>
            <a:r>
              <a:rPr lang="en-US" sz="1100" dirty="0"/>
              <a:t>Does not come naturally for all adults.</a:t>
            </a:r>
          </a:p>
          <a:p>
            <a:pPr>
              <a:buFont typeface="Arial" panose="020B0604020202020204" pitchFamily="34" charset="0"/>
              <a:buChar char="•"/>
            </a:pPr>
            <a:r>
              <a:rPr lang="en-US" sz="1100" dirty="0"/>
              <a:t>It’s not about you and your story.</a:t>
            </a:r>
          </a:p>
          <a:p>
            <a:pPr>
              <a:buFont typeface="Arial" panose="020B0604020202020204" pitchFamily="34" charset="0"/>
              <a:buChar char="•"/>
            </a:pPr>
            <a:r>
              <a:rPr lang="en-US" sz="1100" dirty="0"/>
              <a:t>Demands authenticity. Without sincere care and concern, the connection will not be fruitful.</a:t>
            </a:r>
          </a:p>
          <a:p>
            <a:pPr>
              <a:buFont typeface="Arial" panose="020B0604020202020204" pitchFamily="34" charset="0"/>
              <a:buChar char="•"/>
            </a:pPr>
            <a:r>
              <a:rPr lang="en-US" sz="1100" dirty="0"/>
              <a:t>Requires patience and consistency. Time moves slowly and sometimes youth sabotage the connection to test it or escape from something with which they are uncomfortable. </a:t>
            </a:r>
          </a:p>
          <a:p>
            <a:endParaRPr lang="en-US" sz="1100" dirty="0"/>
          </a:p>
          <a:p>
            <a:r>
              <a:rPr lang="en-US" sz="1100" dirty="0"/>
              <a:t>Useful tools for making connections:</a:t>
            </a:r>
          </a:p>
          <a:p>
            <a:r>
              <a:rPr lang="en-US" sz="1100" dirty="0"/>
              <a:t>Interest – Notice – have curiosity about each students’ interest and passions without judgement</a:t>
            </a:r>
          </a:p>
          <a:p>
            <a:r>
              <a:rPr lang="en-US" sz="1100" dirty="0"/>
              <a:t>Familiarity – Become familiar with the student interests, tendencies and demeanors.</a:t>
            </a:r>
          </a:p>
          <a:p>
            <a:r>
              <a:rPr lang="en-US" sz="1100" dirty="0"/>
              <a:t>Show value – Look for the strengths of students and seek to show relevance or value of the characteristic or skill set</a:t>
            </a:r>
          </a:p>
          <a:p>
            <a:r>
              <a:rPr lang="en-US" sz="1100" dirty="0"/>
              <a:t>Ask questions – Be curious. Generic questions can be planned but connected to follow-up questions. Seek information and insights into who the student is and what is important to them</a:t>
            </a:r>
          </a:p>
          <a:p>
            <a:r>
              <a:rPr lang="en-US" sz="1100" dirty="0"/>
              <a:t>Common Ground – Seek to find common ground and learn from them.</a:t>
            </a:r>
          </a:p>
          <a:p>
            <a:endParaRPr lang="en-US" sz="11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8099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pPr marL="0" indent="0" defTabSz="924641">
              <a:spcBef>
                <a:spcPts val="0"/>
              </a:spcBef>
              <a:buClrTx/>
              <a:buSzTx/>
              <a:defRPr/>
            </a:pPr>
            <a:r>
              <a:rPr lang="es-419" sz="1100" b="0" i="0" u="none" strike="noStrike" kern="1200" cap="none" dirty="0">
                <a:solidFill>
                  <a:prstClr val="black"/>
                </a:solidFill>
                <a:latin typeface="Calibri"/>
                <a:ea typeface="Calibri"/>
                <a:cs typeface="Calibri"/>
                <a:sym typeface="Calibri"/>
              </a:rPr>
              <a:t>Let’s </a:t>
            </a:r>
            <a:r>
              <a:rPr lang="en-US" sz="1100" b="0" i="0" u="none" strike="noStrike" kern="1200" cap="none" dirty="0">
                <a:solidFill>
                  <a:prstClr val="black"/>
                </a:solidFill>
                <a:latin typeface="Calibri"/>
                <a:ea typeface="Calibri"/>
                <a:cs typeface="Calibri"/>
                <a:sym typeface="Calibri"/>
              </a:rPr>
              <a:t>hear</a:t>
            </a:r>
            <a:r>
              <a:rPr lang="es-419" sz="1100" b="0" i="0" u="none" strike="noStrike" kern="1200" cap="none" dirty="0">
                <a:solidFill>
                  <a:prstClr val="black"/>
                </a:solidFill>
                <a:latin typeface="Calibri"/>
                <a:ea typeface="Calibri"/>
                <a:cs typeface="Calibri"/>
                <a:sym typeface="Calibri"/>
              </a:rPr>
              <a:t> it From one that could say it best – The Rock!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6123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62321" indent="-231160" defTabSz="924641">
              <a:spcBef>
                <a:spcPts val="364"/>
              </a:spcBef>
              <a:defRPr/>
            </a:pPr>
            <a:r>
              <a:rPr lang="en-US" sz="1100" dirty="0"/>
              <a:t>Dwayne Johnson covered much of this in his message. He had a strong sense of connection to one person who changed his life!</a:t>
            </a:r>
          </a:p>
          <a:p>
            <a:pPr marL="462321" indent="-231160" defTabSz="924641">
              <a:spcBef>
                <a:spcPts val="364"/>
              </a:spcBef>
              <a:defRPr/>
            </a:pPr>
            <a:endParaRPr lang="en-US" sz="1100" dirty="0"/>
          </a:p>
          <a:p>
            <a:pPr marL="462321" indent="-231160" defTabSz="924641">
              <a:spcBef>
                <a:spcPts val="364"/>
              </a:spcBef>
              <a:defRPr/>
            </a:pPr>
            <a:r>
              <a:rPr lang="en-US" sz="1100" dirty="0"/>
              <a:t>Let’s look at the next step of security a.k.a. sense of belonging. Security is a sense of acceptance, safety and belonging within the school.</a:t>
            </a:r>
          </a:p>
          <a:p>
            <a:r>
              <a:rPr lang="en-US" sz="1100" dirty="0"/>
              <a:t>Benefits: </a:t>
            </a:r>
          </a:p>
          <a:p>
            <a:pPr>
              <a:buFont typeface="Arial" panose="020B0604020202020204" pitchFamily="34" charset="0"/>
              <a:buChar char="•"/>
            </a:pPr>
            <a:r>
              <a:rPr lang="en-US" sz="1100" dirty="0"/>
              <a:t>Sense of “I belong” </a:t>
            </a:r>
          </a:p>
          <a:p>
            <a:pPr>
              <a:buFont typeface="Arial" panose="020B0604020202020204" pitchFamily="34" charset="0"/>
              <a:buChar char="•"/>
            </a:pPr>
            <a:r>
              <a:rPr lang="en-US" sz="1100" dirty="0"/>
              <a:t>Assurance of acceptance and fitting in</a:t>
            </a:r>
          </a:p>
          <a:p>
            <a:pPr>
              <a:buFont typeface="Arial" panose="020B0604020202020204" pitchFamily="34" charset="0"/>
              <a:buChar char="•"/>
            </a:pPr>
            <a:r>
              <a:rPr lang="en-US" sz="1100" dirty="0"/>
              <a:t>A reciprocal friendship</a:t>
            </a:r>
          </a:p>
          <a:p>
            <a:pPr>
              <a:buFont typeface="Arial" panose="020B0604020202020204" pitchFamily="34" charset="0"/>
              <a:buChar char="•"/>
            </a:pPr>
            <a:r>
              <a:rPr lang="en-US" sz="1100" dirty="0"/>
              <a:t>Added  value through attendance, contribution, benefits</a:t>
            </a:r>
          </a:p>
          <a:p>
            <a:pPr>
              <a:buFont typeface="Arial" panose="020B0604020202020204" pitchFamily="34" charset="0"/>
              <a:buChar char="•"/>
            </a:pPr>
            <a:r>
              <a:rPr lang="en-US" sz="1100" dirty="0"/>
              <a:t>I am safe to be me</a:t>
            </a:r>
          </a:p>
          <a:p>
            <a:r>
              <a:rPr lang="en-US" sz="1100" dirty="0"/>
              <a:t>Tips for security/belonging: </a:t>
            </a:r>
          </a:p>
          <a:p>
            <a:pPr>
              <a:buFont typeface="Arial" panose="020B0604020202020204" pitchFamily="34" charset="0"/>
              <a:buChar char="•"/>
            </a:pPr>
            <a:r>
              <a:rPr lang="en-US" sz="1100" dirty="0"/>
              <a:t>Security is about recognizing the value and legitimacy of every member, including themselves and where and how they fit in</a:t>
            </a:r>
          </a:p>
          <a:p>
            <a:pPr>
              <a:buFont typeface="Arial" panose="020B0604020202020204" pitchFamily="34" charset="0"/>
              <a:buChar char="•"/>
            </a:pPr>
            <a:r>
              <a:rPr lang="en-US" sz="1100" dirty="0"/>
              <a:t>“I expect to be accepted, valued and included” The expectation is built up on a predictable pattern of behavior and circumstances</a:t>
            </a:r>
          </a:p>
          <a:p>
            <a:pPr>
              <a:buFont typeface="Arial" panose="020B0604020202020204" pitchFamily="34" charset="0"/>
              <a:buChar char="•"/>
            </a:pPr>
            <a:r>
              <a:rPr lang="en-US" sz="1100" dirty="0"/>
              <a:t>Both overt and subtle cues lead a person to establish where they belong in a given situation. Students who already feel unaware of whether they fit in will notice more cues that they are unwelcome. </a:t>
            </a:r>
          </a:p>
          <a:p>
            <a:pPr>
              <a:buFont typeface="Arial" panose="020B0604020202020204" pitchFamily="34" charset="0"/>
              <a:buChar char="•"/>
            </a:pPr>
            <a:r>
              <a:rPr lang="en-US" sz="1100" dirty="0"/>
              <a:t>We want to flip that script and let them know they fit in.</a:t>
            </a:r>
          </a:p>
          <a:p>
            <a:endParaRPr lang="en-US" sz="11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3398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1100" dirty="0"/>
              <a:t>Without connection, security and that sense of belonging there cannot be achievement! </a:t>
            </a:r>
          </a:p>
          <a:p>
            <a:endParaRPr lang="en-US" sz="1100" dirty="0"/>
          </a:p>
          <a:p>
            <a:r>
              <a:rPr lang="en-US" sz="1100" dirty="0"/>
              <a:t>Lack of achievement – behavior. Not just about a score.</a:t>
            </a:r>
          </a:p>
          <a:p>
            <a:r>
              <a:rPr lang="en-US" sz="1100" dirty="0"/>
              <a:t>It is important to focus on each individual and focus on gain, rather than comparison to the whole:</a:t>
            </a:r>
          </a:p>
          <a:p>
            <a:pPr>
              <a:buFont typeface="Arial" panose="020B0604020202020204" pitchFamily="34" charset="0"/>
              <a:buChar char="•"/>
            </a:pPr>
            <a:r>
              <a:rPr lang="en-US" sz="1100" dirty="0"/>
              <a:t>Every student has strengths, capabilities and potential.</a:t>
            </a:r>
          </a:p>
          <a:p>
            <a:pPr>
              <a:buFont typeface="Arial" panose="020B0604020202020204" pitchFamily="34" charset="0"/>
              <a:buChar char="•"/>
            </a:pPr>
            <a:r>
              <a:rPr lang="en-US" sz="1100" dirty="0"/>
              <a:t>Fostering achievement begins with the student’s story, not that of experts or others: “The problem is the problem, not the student.”</a:t>
            </a:r>
          </a:p>
          <a:p>
            <a:endParaRPr lang="en-US" sz="1100" b="1" dirty="0"/>
          </a:p>
          <a:p>
            <a:r>
              <a:rPr lang="en-US" sz="1100" b="1" dirty="0"/>
              <a:t>Benefits of Achievement:</a:t>
            </a:r>
          </a:p>
          <a:p>
            <a:pPr>
              <a:buFont typeface="Arial" panose="020B0604020202020204" pitchFamily="34" charset="0"/>
              <a:buChar char="•"/>
            </a:pPr>
            <a:r>
              <a:rPr lang="en-US" sz="1100" dirty="0"/>
              <a:t>A sense that I can.</a:t>
            </a:r>
          </a:p>
          <a:p>
            <a:pPr>
              <a:buFont typeface="Arial" panose="020B0604020202020204" pitchFamily="34" charset="0"/>
              <a:buChar char="•"/>
            </a:pPr>
            <a:r>
              <a:rPr lang="en-US" sz="1100" dirty="0"/>
              <a:t>Recognition that their engagement can make a difference in outcomes.</a:t>
            </a:r>
          </a:p>
          <a:p>
            <a:pPr>
              <a:buFont typeface="Arial" panose="020B0604020202020204" pitchFamily="34" charset="0"/>
              <a:buChar char="•"/>
            </a:pPr>
            <a:r>
              <a:rPr lang="en-US" sz="1100" dirty="0"/>
              <a:t>Increased self-esteem and empowerment.</a:t>
            </a:r>
          </a:p>
          <a:p>
            <a:pPr>
              <a:buFont typeface="Arial" panose="020B0604020202020204" pitchFamily="34" charset="0"/>
              <a:buChar char="•"/>
            </a:pPr>
            <a:r>
              <a:rPr lang="en-US" sz="1100" dirty="0"/>
              <a:t>Development of internal locus of control.</a:t>
            </a:r>
          </a:p>
          <a:p>
            <a:endParaRPr lang="en-US" sz="1100" b="1" dirty="0"/>
          </a:p>
          <a:p>
            <a:r>
              <a:rPr lang="en-US" sz="1100" b="1" dirty="0"/>
              <a:t>Achievement Core Beliefs: </a:t>
            </a:r>
          </a:p>
          <a:p>
            <a:pPr>
              <a:buFont typeface="Arial" panose="020B0604020202020204" pitchFamily="34" charset="0"/>
              <a:buChar char="•"/>
            </a:pPr>
            <a:r>
              <a:rPr lang="en-US" sz="1100" dirty="0"/>
              <a:t>Every person has potential – unique strengths and capabilities.</a:t>
            </a:r>
          </a:p>
          <a:p>
            <a:pPr>
              <a:buFont typeface="Arial" panose="020B0604020202020204" pitchFamily="34" charset="0"/>
              <a:buChar char="•"/>
            </a:pPr>
            <a:r>
              <a:rPr lang="en-US" sz="1100" dirty="0"/>
              <a:t>Doing what we do best increases engagement and productivity.</a:t>
            </a:r>
          </a:p>
          <a:p>
            <a:pPr>
              <a:buFont typeface="Arial" panose="020B0604020202020204" pitchFamily="34" charset="0"/>
              <a:buChar char="•"/>
            </a:pPr>
            <a:r>
              <a:rPr lang="en-US" sz="1100" dirty="0"/>
              <a:t>What we focus on becomes reality.</a:t>
            </a:r>
          </a:p>
          <a:p>
            <a:pPr>
              <a:buFont typeface="Arial" panose="020B0604020202020204" pitchFamily="34" charset="0"/>
              <a:buChar char="•"/>
            </a:pPr>
            <a:r>
              <a:rPr lang="en-US" sz="1100" dirty="0"/>
              <a:t>Solutions need to begin with their story, not the experts.</a:t>
            </a:r>
          </a:p>
          <a:p>
            <a:pPr>
              <a:buFont typeface="Arial" panose="020B0604020202020204" pitchFamily="34" charset="0"/>
              <a:buChar char="•"/>
            </a:pPr>
            <a:r>
              <a:rPr lang="en-US" sz="1100" dirty="0"/>
              <a:t>People must own their own growth.</a:t>
            </a:r>
          </a:p>
          <a:p>
            <a:pPr>
              <a:buFont typeface="Arial" panose="020B0604020202020204" pitchFamily="34" charset="0"/>
              <a:buChar char="•"/>
            </a:pPr>
            <a:r>
              <a:rPr lang="en-US" sz="1100" dirty="0"/>
              <a:t>Capacity building (not fixing) is a process and a goal.</a:t>
            </a:r>
          </a:p>
          <a:p>
            <a:pPr>
              <a:buFont typeface="Arial" panose="020B0604020202020204" pitchFamily="34" charset="0"/>
              <a:buChar char="•"/>
            </a:pPr>
            <a:r>
              <a:rPr lang="en-US" sz="1100" dirty="0"/>
              <a:t>Collaboration is enhanced by differences.</a:t>
            </a:r>
          </a:p>
          <a:p>
            <a:pPr>
              <a:buFont typeface="Arial" panose="020B0604020202020204" pitchFamily="34" charset="0"/>
              <a:buChar char="•"/>
            </a:pPr>
            <a:r>
              <a:rPr lang="en-US" sz="1100" dirty="0"/>
              <a:t>Growth takes place in the context of genuine relationships.</a:t>
            </a:r>
          </a:p>
          <a:p>
            <a:pPr marL="0" indent="0" defTabSz="924641">
              <a:spcBef>
                <a:spcPts val="0"/>
              </a:spcBef>
              <a:buClrTx/>
              <a:buSzTx/>
              <a:defRPr/>
            </a:pPr>
            <a:endParaRPr lang="en-US" sz="1100" kern="1200" dirty="0">
              <a:solidFill>
                <a:prstClr val="black"/>
              </a:solidFill>
              <a:ea typeface="+mn-ea"/>
              <a:cs typeface="+mn-cs"/>
            </a:endParaRPr>
          </a:p>
          <a:p>
            <a:pPr marL="0" indent="0" defTabSz="924641">
              <a:spcBef>
                <a:spcPts val="0"/>
              </a:spcBef>
              <a:buClrTx/>
              <a:buSzTx/>
              <a:defRPr/>
            </a:pPr>
            <a:r>
              <a:rPr lang="en-US" sz="1100" kern="1200" dirty="0">
                <a:solidFill>
                  <a:prstClr val="black"/>
                </a:solidFill>
                <a:ea typeface="+mn-ea"/>
                <a:cs typeface="+mn-cs"/>
              </a:rPr>
              <a:t>Meet the students where they are! Every student has a story and every story has a starting point. “Here’s where you are now, let’s talk about – and  where you can go. </a:t>
            </a:r>
          </a:p>
          <a:p>
            <a:pPr marL="0" indent="0" defTabSz="924641">
              <a:spcBef>
                <a:spcPts val="0"/>
              </a:spcBef>
              <a:buClrTx/>
              <a:buSzTx/>
              <a:defRPr/>
            </a:pPr>
            <a:endParaRPr lang="en-US" sz="1100" kern="1200" dirty="0">
              <a:solidFill>
                <a:prstClr val="black"/>
              </a:solidFill>
              <a:ea typeface="+mn-ea"/>
              <a:cs typeface="+mn-cs"/>
            </a:endParaRPr>
          </a:p>
          <a:p>
            <a:pPr marL="0" indent="0" defTabSz="924641">
              <a:spcBef>
                <a:spcPts val="0"/>
              </a:spcBef>
              <a:buClrTx/>
              <a:buSzTx/>
              <a:defRPr/>
            </a:pPr>
            <a:r>
              <a:rPr lang="en-US" sz="1100" kern="1200" dirty="0">
                <a:solidFill>
                  <a:prstClr val="black"/>
                </a:solidFill>
                <a:ea typeface="+mn-ea"/>
                <a:cs typeface="+mn-cs"/>
              </a:rPr>
              <a:t>Be sure to encourage and support each student, encouraging them with “you can do this” messaging! Take intentional steps... Baby steps when needed. Achievement is relative – it is different in every student. Reward students when they are getting it.</a:t>
            </a:r>
          </a:p>
          <a:p>
            <a:pPr marL="0" indent="0" defTabSz="924641">
              <a:spcBef>
                <a:spcPts val="0"/>
              </a:spcBef>
              <a:buClrTx/>
              <a:buSzTx/>
              <a:defRPr/>
            </a:pPr>
            <a:endParaRPr lang="en-US" sz="1100" kern="1200" dirty="0">
              <a:solidFill>
                <a:prstClr val="black"/>
              </a:solidFill>
              <a:ea typeface="+mn-ea"/>
              <a:cs typeface="+mn-cs"/>
            </a:endParaRPr>
          </a:p>
          <a:p>
            <a:pPr marL="0" indent="0" defTabSz="924641">
              <a:spcBef>
                <a:spcPts val="0"/>
              </a:spcBef>
              <a:buClrTx/>
              <a:buSzTx/>
              <a:defRPr/>
            </a:pPr>
            <a:r>
              <a:rPr lang="en-US" sz="1100" dirty="0"/>
              <a:t>Achievement is much more than a score in a test and it’s not a one-size fits all. It’s so much more. For some students, it may be just getting there – or being present at all! </a:t>
            </a:r>
          </a:p>
          <a:p>
            <a:pPr marL="171450" indent="-171450" defTabSz="924641">
              <a:spcBef>
                <a:spcPts val="0"/>
              </a:spcBef>
              <a:buClrTx/>
              <a:buSzTx/>
              <a:buFont typeface="Arial" panose="020B0604020202020204" pitchFamily="34" charset="0"/>
              <a:buChar char="•"/>
              <a:defRPr/>
            </a:pPr>
            <a:r>
              <a:rPr lang="en-US" sz="1100" dirty="0"/>
              <a:t>Achievement starts with defining small achievements, regardless of significance.</a:t>
            </a:r>
          </a:p>
          <a:p>
            <a:pPr marL="173370" indent="-173370" defTabSz="924641">
              <a:spcBef>
                <a:spcPts val="0"/>
              </a:spcBef>
              <a:buClrTx/>
              <a:buSzTx/>
              <a:buFont typeface="Arial" panose="020B0604020202020204" pitchFamily="34" charset="0"/>
              <a:buChar char="•"/>
              <a:defRPr/>
            </a:pPr>
            <a:r>
              <a:rPr lang="en-US" sz="1100" dirty="0"/>
              <a:t>Achievement is relative and should be recognized according to commitment progress and growth, not comparisons to other students.</a:t>
            </a:r>
          </a:p>
          <a:p>
            <a:pPr marL="173370" indent="-173370" defTabSz="924641">
              <a:spcBef>
                <a:spcPts val="0"/>
              </a:spcBef>
              <a:buClrTx/>
              <a:buSzTx/>
              <a:buFont typeface="Arial" panose="020B0604020202020204" pitchFamily="34" charset="0"/>
              <a:buChar char="•"/>
              <a:defRPr/>
            </a:pPr>
            <a:r>
              <a:rPr lang="en-US" sz="1100" dirty="0"/>
              <a:t>Growth takes place in the context of a genuine relationship. Document it… all of it, including emotions and self-image.</a:t>
            </a:r>
          </a:p>
          <a:p>
            <a:pPr marL="0" indent="0" defTabSz="924641">
              <a:spcBef>
                <a:spcPts val="0"/>
              </a:spcBef>
              <a:buClrTx/>
              <a:buSzTx/>
              <a:defRPr/>
            </a:pPr>
            <a:endParaRPr lang="es-419" sz="1100" dirty="0"/>
          </a:p>
          <a:p>
            <a:endParaRPr lang="en-US" sz="11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936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462321" indent="-231160" defTabSz="924641">
              <a:spcBef>
                <a:spcPts val="364"/>
              </a:spcBef>
              <a:defRPr/>
            </a:pPr>
            <a:r>
              <a:rPr lang="en-US" sz="1100" kern="1200" dirty="0">
                <a:solidFill>
                  <a:prstClr val="black"/>
                </a:solidFill>
                <a:ea typeface="+mn-ea"/>
                <a:cs typeface="+mn-cs"/>
              </a:rPr>
              <a:t>Once students have that connection, feel they belong and have their own personalized achievements, they can move into directing their learning and making their own choices.</a:t>
            </a:r>
            <a:endParaRPr lang="es-419" sz="1100" kern="1200" dirty="0">
              <a:solidFill>
                <a:prstClr val="black"/>
              </a:solidFill>
              <a:ea typeface="+mn-ea"/>
              <a:cs typeface="+mn-cs"/>
            </a:endParaRPr>
          </a:p>
          <a:p>
            <a:pPr>
              <a:buFont typeface="Arial" panose="020B0604020202020204" pitchFamily="34" charset="0"/>
              <a:buChar char="•"/>
            </a:pPr>
            <a:r>
              <a:rPr lang="en-US" sz="1100" dirty="0"/>
              <a:t>Autonomy is independence.</a:t>
            </a:r>
          </a:p>
          <a:p>
            <a:pPr>
              <a:buFont typeface="Arial" panose="020B0604020202020204" pitchFamily="34" charset="0"/>
              <a:buChar char="•"/>
            </a:pPr>
            <a:r>
              <a:rPr lang="en-US" sz="1100" dirty="0"/>
              <a:t>A culture that fosters autonomy provides students the support and preparation they need to make good decisions. </a:t>
            </a:r>
          </a:p>
          <a:p>
            <a:pPr>
              <a:buFont typeface="Arial" panose="020B0604020202020204" pitchFamily="34" charset="0"/>
              <a:buChar char="•"/>
            </a:pPr>
            <a:r>
              <a:rPr lang="en-US" sz="1100" dirty="0"/>
              <a:t>Options are given within stated expectations and failure can be viewed as a step forward.</a:t>
            </a:r>
          </a:p>
          <a:p>
            <a:r>
              <a:rPr lang="en-US" sz="1100" dirty="0"/>
              <a:t> </a:t>
            </a:r>
          </a:p>
          <a:p>
            <a:r>
              <a:rPr lang="en-US" sz="1100" dirty="0"/>
              <a:t>Benefits of Autonomy: </a:t>
            </a:r>
          </a:p>
          <a:p>
            <a:pPr>
              <a:buFont typeface="Arial" panose="020B0604020202020204" pitchFamily="34" charset="0"/>
              <a:buChar char="•"/>
            </a:pPr>
            <a:r>
              <a:rPr lang="en-US" sz="1100" dirty="0"/>
              <a:t>Sense of “I have some control.”</a:t>
            </a:r>
          </a:p>
          <a:p>
            <a:pPr>
              <a:buFont typeface="Arial" panose="020B0604020202020204" pitchFamily="34" charset="0"/>
              <a:buChar char="•"/>
            </a:pPr>
            <a:r>
              <a:rPr lang="en-US" sz="1100" dirty="0"/>
              <a:t>Sense of validation and trust: “I am trusted to make a decision.”</a:t>
            </a:r>
          </a:p>
          <a:p>
            <a:pPr>
              <a:buFont typeface="Arial" panose="020B0604020202020204" pitchFamily="34" charset="0"/>
              <a:buChar char="•"/>
            </a:pPr>
            <a:r>
              <a:rPr lang="en-US" sz="1100" dirty="0"/>
              <a:t>Increased self-awareness and management.</a:t>
            </a:r>
          </a:p>
          <a:p>
            <a:pPr>
              <a:buFont typeface="Arial" panose="020B0604020202020204" pitchFamily="34" charset="0"/>
              <a:buChar char="•"/>
            </a:pPr>
            <a:r>
              <a:rPr lang="en-US" sz="1100" dirty="0"/>
              <a:t>Development of Internal Locus of Control.</a:t>
            </a:r>
          </a:p>
          <a:p>
            <a:pPr>
              <a:buFont typeface="Arial" panose="020B0604020202020204" pitchFamily="34" charset="0"/>
              <a:buChar char="•"/>
            </a:pPr>
            <a:r>
              <a:rPr lang="en-US" sz="1100" dirty="0"/>
              <a:t>Development of a sense of responsibility</a:t>
            </a:r>
          </a:p>
          <a:p>
            <a:pPr marL="231160" indent="0" defTabSz="924641">
              <a:spcBef>
                <a:spcPts val="364"/>
              </a:spcBef>
              <a:defRPr/>
            </a:pPr>
            <a:endParaRPr lang="en-US" sz="1100" dirty="0"/>
          </a:p>
          <a:p>
            <a:pPr marL="404531" indent="-173370">
              <a:buFont typeface="Arial" panose="020B0604020202020204" pitchFamily="34" charset="0"/>
              <a:buChar char="•"/>
            </a:pPr>
            <a:r>
              <a:rPr lang="en-US" sz="1100" dirty="0"/>
              <a:t>Autonomy demands creativity, flexibility and options</a:t>
            </a:r>
          </a:p>
          <a:p>
            <a:pPr marL="404531" indent="-173370">
              <a:buFont typeface="Arial" panose="020B0604020202020204" pitchFamily="34" charset="0"/>
              <a:buChar char="•"/>
            </a:pPr>
            <a:r>
              <a:rPr lang="en-US" sz="1100" dirty="0"/>
              <a:t>Autonomy is enriched when individuals have input into the various options of choice</a:t>
            </a:r>
          </a:p>
          <a:p>
            <a:pPr marL="404531" indent="-173370">
              <a:buFont typeface="Arial" panose="020B0604020202020204" pitchFamily="34" charset="0"/>
              <a:buChar char="•"/>
            </a:pPr>
            <a:r>
              <a:rPr lang="en-US" sz="1100" dirty="0"/>
              <a:t>Choice should not be presented as an “either or” situation that could be considered manipulative or forced choice. Options should have equal benefit and regard.</a:t>
            </a:r>
          </a:p>
          <a:p>
            <a:pPr marL="404531" indent="-173370">
              <a:buFont typeface="Arial" panose="020B0604020202020204" pitchFamily="34" charset="0"/>
              <a:buChar char="•"/>
            </a:pPr>
            <a:r>
              <a:rPr lang="en-US" sz="1100" dirty="0"/>
              <a:t>Students must own the results of choice. Failure, when a choice is followed, is often the best learning tool and should be viewed as a step forward, as we often learn more from our failures than from our successes:</a:t>
            </a:r>
          </a:p>
          <a:p>
            <a:pPr marL="404531" indent="-173370">
              <a:buFont typeface="Arial" panose="020B0604020202020204" pitchFamily="34" charset="0"/>
              <a:buChar char="•"/>
            </a:pPr>
            <a:endParaRPr lang="en-US" sz="1100" dirty="0"/>
          </a:p>
          <a:p>
            <a:pPr marL="231160" indent="0"/>
            <a:endParaRPr lang="en-US" sz="11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0437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462321" indent="-231160" defTabSz="924641">
              <a:spcBef>
                <a:spcPts val="364"/>
              </a:spcBef>
              <a:defRPr/>
            </a:pPr>
            <a:r>
              <a:rPr lang="en-US" sz="1100" dirty="0"/>
              <a:t>Fulfillment is being able to help others. You cannot get to fulfillment until you have established the other 4 foundational principles. </a:t>
            </a:r>
            <a:endParaRPr lang="es-419" sz="1100" dirty="0"/>
          </a:p>
          <a:p>
            <a:r>
              <a:rPr lang="en-US" sz="1100" dirty="0"/>
              <a:t>Fulfillment/self-actualization: </a:t>
            </a:r>
          </a:p>
          <a:p>
            <a:pPr>
              <a:buFont typeface="Arial" panose="020B0604020202020204" pitchFamily="34" charset="0"/>
              <a:buChar char="•"/>
            </a:pPr>
            <a:r>
              <a:rPr lang="en-US" sz="1100" dirty="0"/>
              <a:t>Fulfillment is contribution towards the needs and development of others,</a:t>
            </a:r>
          </a:p>
          <a:p>
            <a:pPr>
              <a:buFont typeface="Arial" panose="020B0604020202020204" pitchFamily="34" charset="0"/>
              <a:buChar char="•"/>
            </a:pPr>
            <a:r>
              <a:rPr lang="en-US" sz="1100" dirty="0"/>
              <a:t>Building a culture of service, contribution and generosity that includes self-development, improvement and creative activity and acts of significance.</a:t>
            </a:r>
          </a:p>
          <a:p>
            <a:pPr>
              <a:buFont typeface="Arial" panose="020B0604020202020204" pitchFamily="34" charset="0"/>
              <a:buChar char="•"/>
            </a:pPr>
            <a:r>
              <a:rPr lang="en-US" sz="1100" dirty="0"/>
              <a:t>Acts of service and generosity improve relationships and increase feelings of belonging and happiness. </a:t>
            </a:r>
          </a:p>
          <a:p>
            <a:r>
              <a:rPr lang="en-US" sz="1100" dirty="0"/>
              <a:t>Fulfillment Benefits:</a:t>
            </a:r>
          </a:p>
          <a:p>
            <a:pPr>
              <a:buFont typeface="Arial" panose="020B0604020202020204" pitchFamily="34" charset="0"/>
              <a:buChar char="•"/>
            </a:pPr>
            <a:r>
              <a:rPr lang="en-US" sz="1100" dirty="0"/>
              <a:t>A sense of “I have something to offer.”</a:t>
            </a:r>
          </a:p>
          <a:p>
            <a:pPr>
              <a:buFont typeface="Arial" panose="020B0604020202020204" pitchFamily="34" charset="0"/>
              <a:buChar char="•"/>
            </a:pPr>
            <a:r>
              <a:rPr lang="en-US" sz="1100" dirty="0"/>
              <a:t>The recognition of strengths and abilities that can help</a:t>
            </a:r>
          </a:p>
          <a:p>
            <a:pPr>
              <a:buFont typeface="Arial" panose="020B0604020202020204" pitchFamily="34" charset="0"/>
              <a:buChar char="•"/>
            </a:pPr>
            <a:r>
              <a:rPr lang="en-US" sz="1100" dirty="0"/>
              <a:t>Increased self-esteem and sense of purpose</a:t>
            </a:r>
          </a:p>
          <a:p>
            <a:pPr>
              <a:buFont typeface="Arial" panose="020B0604020202020204" pitchFamily="34" charset="0"/>
              <a:buChar char="•"/>
            </a:pPr>
            <a:r>
              <a:rPr lang="en-US" sz="1100" dirty="0"/>
              <a:t>Increased collaborative skills.</a:t>
            </a:r>
          </a:p>
          <a:p>
            <a:pPr>
              <a:buFont typeface="Arial" panose="020B0604020202020204" pitchFamily="34" charset="0"/>
              <a:buChar char="•"/>
            </a:pPr>
            <a:r>
              <a:rPr lang="en-US" sz="1100" dirty="0"/>
              <a:t>Fulfillment or helping others has been shown to ease stress, provide a sense of wellbeing and even boost the immune system.</a:t>
            </a:r>
            <a:endParaRPr lang="es-419" sz="1100" dirty="0"/>
          </a:p>
          <a:p>
            <a:r>
              <a:rPr lang="en-US" sz="1100" dirty="0"/>
              <a:t>Tips for fulfillment:</a:t>
            </a:r>
          </a:p>
          <a:p>
            <a:pPr>
              <a:buFont typeface="Arial" panose="020B0604020202020204" pitchFamily="34" charset="0"/>
              <a:buChar char="•"/>
            </a:pPr>
            <a:r>
              <a:rPr lang="en-US" sz="1100" dirty="0"/>
              <a:t>Fulfillment is rooted in achievement, the recognition of strengths and value for contribution.</a:t>
            </a:r>
          </a:p>
          <a:p>
            <a:pPr>
              <a:buFont typeface="Arial" panose="020B0604020202020204" pitchFamily="34" charset="0"/>
              <a:buChar char="•"/>
            </a:pPr>
            <a:r>
              <a:rPr lang="en-US" sz="1100" dirty="0"/>
              <a:t>Fulfillment can be awkward and must be intentionally designed and implemented.</a:t>
            </a:r>
          </a:p>
          <a:p>
            <a:pPr>
              <a:buFont typeface="Arial" panose="020B0604020202020204" pitchFamily="34" charset="0"/>
              <a:buChar char="•"/>
            </a:pPr>
            <a:r>
              <a:rPr lang="en-US" sz="1100" dirty="0"/>
              <a:t>Fulfillment requires a foundation of awareness of self and others.</a:t>
            </a:r>
          </a:p>
          <a:p>
            <a:pPr>
              <a:buFont typeface="Arial" panose="020B0604020202020204" pitchFamily="34" charset="0"/>
              <a:buChar char="•"/>
            </a:pPr>
            <a:r>
              <a:rPr lang="en-US" sz="1100" dirty="0"/>
              <a:t>Intentional fulfillment or service can blossom into a spontaneous activity.</a:t>
            </a:r>
          </a:p>
          <a:p>
            <a:pPr>
              <a:buFont typeface="Arial" panose="020B0604020202020204" pitchFamily="34" charset="0"/>
              <a:buChar char="•"/>
            </a:pPr>
            <a:r>
              <a:rPr lang="en-US" sz="1100" dirty="0"/>
              <a:t>Meeting the needs of others is relative and sensibility should be exercised when seeking to help or serve. </a:t>
            </a:r>
          </a:p>
          <a:p>
            <a:endParaRPr lang="en-US" sz="11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3657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100" dirty="0">
                <a:latin typeface="Calibri" panose="020F0502020204030204" pitchFamily="34" charset="0"/>
                <a:cs typeface="Calibri" panose="020F0502020204030204" pitchFamily="34" charset="0"/>
              </a:rPr>
              <a:t>When we’re pressed to make decisions – or help others make good decisions, there are a number of tools that we can use.</a:t>
            </a:r>
          </a:p>
          <a:p>
            <a:endParaRPr lang="en-US" sz="1100" dirty="0">
              <a:latin typeface="Calibri" panose="020F0502020204030204" pitchFamily="34" charset="0"/>
              <a:cs typeface="Calibri" panose="020F0502020204030204" pitchFamily="34" charset="0"/>
            </a:endParaRPr>
          </a:p>
          <a:p>
            <a:pPr algn="l"/>
            <a:r>
              <a:rPr lang="en-US" sz="1100" b="1" i="0" dirty="0">
                <a:solidFill>
                  <a:srgbClr val="202124"/>
                </a:solidFill>
                <a:effectLst/>
                <a:latin typeface="Calibri" panose="020F0502020204030204" pitchFamily="34" charset="0"/>
                <a:cs typeface="Calibri" panose="020F0502020204030204" pitchFamily="34" charset="0"/>
              </a:rPr>
              <a:t>SODAS – is commonly referred to as a “A Sweet Way to Make Decisions and Solve Problems”</a:t>
            </a:r>
            <a:endParaRPr lang="en-US" sz="1100" b="0" i="0" dirty="0">
              <a:solidFill>
                <a:srgbClr val="202124"/>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0" i="0" dirty="0">
                <a:solidFill>
                  <a:srgbClr val="202124"/>
                </a:solidFill>
                <a:effectLst/>
                <a:latin typeface="Calibri" panose="020F0502020204030204" pitchFamily="34" charset="0"/>
                <a:cs typeface="Calibri" panose="020F0502020204030204" pitchFamily="34" charset="0"/>
              </a:rPr>
              <a:t>SODAS are more than just drinks. It's also the name of a strategy that gives parents/guardians and students a roadmap for how to solve problems, resolve conflict, and make decisions.</a:t>
            </a:r>
          </a:p>
          <a:p>
            <a:pPr marL="228600" indent="0" algn="l">
              <a:buFont typeface="Arial" panose="020B0604020202020204" pitchFamily="34" charset="0"/>
              <a:buNone/>
            </a:pPr>
            <a:endParaRPr lang="en-US" sz="1100" b="0" i="0" dirty="0">
              <a:solidFill>
                <a:srgbClr val="202124"/>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0" i="0" dirty="0">
                <a:solidFill>
                  <a:srgbClr val="202124"/>
                </a:solidFill>
                <a:effectLst/>
                <a:latin typeface="Calibri" panose="020F0502020204030204" pitchFamily="34" charset="0"/>
                <a:cs typeface="Calibri" panose="020F0502020204030204" pitchFamily="34" charset="0"/>
              </a:rPr>
              <a:t>S = Situation.</a:t>
            </a:r>
          </a:p>
          <a:p>
            <a:pPr algn="l">
              <a:buFont typeface="Arial" panose="020B0604020202020204" pitchFamily="34" charset="0"/>
              <a:buChar char="•"/>
            </a:pPr>
            <a:r>
              <a:rPr lang="en-US" sz="1100" b="0" i="0" dirty="0">
                <a:solidFill>
                  <a:srgbClr val="202124"/>
                </a:solidFill>
                <a:effectLst/>
                <a:latin typeface="Calibri" panose="020F0502020204030204" pitchFamily="34" charset="0"/>
                <a:cs typeface="Calibri" panose="020F0502020204030204" pitchFamily="34" charset="0"/>
              </a:rPr>
              <a:t>O = Options.</a:t>
            </a:r>
          </a:p>
          <a:p>
            <a:pPr algn="l">
              <a:buFont typeface="Arial" panose="020B0604020202020204" pitchFamily="34" charset="0"/>
              <a:buChar char="•"/>
            </a:pPr>
            <a:r>
              <a:rPr lang="en-US" sz="1100" b="0" i="0" dirty="0">
                <a:solidFill>
                  <a:srgbClr val="202124"/>
                </a:solidFill>
                <a:effectLst/>
                <a:latin typeface="Calibri" panose="020F0502020204030204" pitchFamily="34" charset="0"/>
                <a:cs typeface="Calibri" panose="020F0502020204030204" pitchFamily="34" charset="0"/>
              </a:rPr>
              <a:t>D = Disadvantages.</a:t>
            </a:r>
          </a:p>
          <a:p>
            <a:pPr algn="l">
              <a:buFont typeface="Arial" panose="020B0604020202020204" pitchFamily="34" charset="0"/>
              <a:buChar char="•"/>
            </a:pPr>
            <a:r>
              <a:rPr lang="en-US" sz="1100" b="0" i="0" dirty="0">
                <a:solidFill>
                  <a:srgbClr val="202124"/>
                </a:solidFill>
                <a:effectLst/>
                <a:latin typeface="Calibri" panose="020F0502020204030204" pitchFamily="34" charset="0"/>
                <a:cs typeface="Calibri" panose="020F0502020204030204" pitchFamily="34" charset="0"/>
              </a:rPr>
              <a:t>A = Advantages.</a:t>
            </a:r>
          </a:p>
          <a:p>
            <a:pPr algn="l">
              <a:buFont typeface="Arial" panose="020B0604020202020204" pitchFamily="34" charset="0"/>
              <a:buChar char="•"/>
            </a:pPr>
            <a:r>
              <a:rPr lang="en-US" sz="1100" b="0" i="0" dirty="0">
                <a:solidFill>
                  <a:srgbClr val="202124"/>
                </a:solidFill>
                <a:effectLst/>
                <a:latin typeface="Calibri" panose="020F0502020204030204" pitchFamily="34" charset="0"/>
                <a:cs typeface="Calibri" panose="020F0502020204030204" pitchFamily="34" charset="0"/>
              </a:rPr>
              <a:t>S = Solution</a:t>
            </a:r>
          </a:p>
          <a:p>
            <a:pPr marL="228600" indent="0" algn="l">
              <a:buFont typeface="Arial" panose="020B0604020202020204" pitchFamily="34" charset="0"/>
              <a:buNone/>
            </a:pPr>
            <a:endParaRPr lang="en-US" sz="1100" b="0" i="0" dirty="0">
              <a:solidFill>
                <a:srgbClr val="202124"/>
              </a:solidFill>
              <a:effectLst/>
              <a:latin typeface="Calibri" panose="020F0502020204030204" pitchFamily="34" charset="0"/>
              <a:cs typeface="Calibri" panose="020F0502020204030204" pitchFamily="34" charset="0"/>
            </a:endParaRPr>
          </a:p>
          <a:p>
            <a:r>
              <a:rPr lang="en-US" sz="1100" b="0" i="0" dirty="0">
                <a:solidFill>
                  <a:srgbClr val="202124"/>
                </a:solidFill>
                <a:effectLst/>
                <a:latin typeface="Calibri" panose="020F0502020204030204" pitchFamily="34" charset="0"/>
                <a:cs typeface="Calibri" panose="020F0502020204030204" pitchFamily="34" charset="0"/>
              </a:rPr>
              <a:t>Another tool is called ICED, which is an acronym that spells out the steps in the decision making process: </a:t>
            </a:r>
            <a:r>
              <a:rPr lang="en-US" sz="1100" b="1" i="0" dirty="0">
                <a:solidFill>
                  <a:srgbClr val="202124"/>
                </a:solidFill>
                <a:effectLst/>
                <a:latin typeface="Calibri" panose="020F0502020204030204" pitchFamily="34" charset="0"/>
                <a:cs typeface="Calibri" panose="020F0502020204030204" pitchFamily="34" charset="0"/>
              </a:rPr>
              <a:t>Identifying the problem, Creating alternatives, Evaluating the alternatives and Deciding on the best solution</a:t>
            </a:r>
            <a:r>
              <a:rPr lang="en-US" sz="1100" b="0" i="0" dirty="0">
                <a:solidFill>
                  <a:srgbClr val="202124"/>
                </a:solidFill>
                <a:effectLst/>
                <a:latin typeface="Calibri" panose="020F0502020204030204" pitchFamily="34" charset="0"/>
                <a:cs typeface="Calibri" panose="020F0502020204030204" pitchFamily="34" charset="0"/>
              </a:rPr>
              <a:t>.</a:t>
            </a:r>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Pass out the handout…</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8514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1" dirty="0">
                <a:solidFill>
                  <a:srgbClr val="4C4C4C"/>
                </a:solidFill>
                <a:effectLst/>
                <a:latin typeface="Calibri" panose="020F0502020204030204" pitchFamily="34" charset="0"/>
                <a:cs typeface="Calibri" panose="020F0502020204030204" pitchFamily="34" charset="0"/>
              </a:rPr>
              <a:t>ACTIVITY: How would you help Mrs. Rias define the options that are available to the Rias family?</a:t>
            </a:r>
          </a:p>
          <a:p>
            <a:pPr algn="l" fontAlgn="base"/>
            <a:endParaRPr lang="en-US" sz="1100" b="1" dirty="0">
              <a:solidFill>
                <a:srgbClr val="4C4C4C"/>
              </a:solidFill>
              <a:effectLst/>
              <a:latin typeface="Calibri" panose="020F0502020204030204" pitchFamily="34" charset="0"/>
              <a:cs typeface="Calibri" panose="020F0502020204030204" pitchFamily="34" charset="0"/>
            </a:endParaRPr>
          </a:p>
          <a:p>
            <a:pPr algn="l" fontAlgn="base"/>
            <a:r>
              <a:rPr lang="en-US" sz="1100" b="1" dirty="0">
                <a:solidFill>
                  <a:srgbClr val="4C4C4C"/>
                </a:solidFill>
                <a:effectLst/>
                <a:latin typeface="Calibri" panose="020F0502020204030204" pitchFamily="34" charset="0"/>
                <a:cs typeface="Calibri" panose="020F0502020204030204" pitchFamily="34" charset="0"/>
              </a:rPr>
              <a:t>Choose A Decision-Making Framework…</a:t>
            </a:r>
          </a:p>
          <a:p>
            <a:pPr algn="l" fontAlgn="base">
              <a:buAutoNum type="arabicPeriod"/>
            </a:pPr>
            <a:r>
              <a:rPr lang="en-US" sz="1100" b="1" i="0" dirty="0">
                <a:solidFill>
                  <a:srgbClr val="666666"/>
                </a:solidFill>
                <a:effectLst/>
                <a:latin typeface="Calibri" panose="020F0502020204030204" pitchFamily="34" charset="0"/>
                <a:cs typeface="Calibri" panose="020F0502020204030204" pitchFamily="34" charset="0"/>
              </a:rPr>
              <a:t>SODAS decision-making model. </a:t>
            </a:r>
            <a:r>
              <a:rPr lang="en-US" sz="1100" b="0" i="0" dirty="0">
                <a:solidFill>
                  <a:srgbClr val="666666"/>
                </a:solidFill>
                <a:effectLst/>
                <a:latin typeface="Calibri" panose="020F0502020204030204" pitchFamily="34" charset="0"/>
                <a:cs typeface="Calibri" panose="020F0502020204030204" pitchFamily="34" charset="0"/>
              </a:rPr>
              <a:t>SODAS stands for Situation, Options, Disadvantages, Advantages, Solution. </a:t>
            </a:r>
          </a:p>
          <a:p>
            <a:pPr algn="l" fontAlgn="base">
              <a:buAutoNum type="arabicPeriod"/>
            </a:pPr>
            <a:r>
              <a:rPr lang="en-US" sz="1100" b="1" i="0" dirty="0">
                <a:solidFill>
                  <a:srgbClr val="666666"/>
                </a:solidFill>
                <a:effectLst/>
                <a:latin typeface="Calibri" panose="020F0502020204030204" pitchFamily="34" charset="0"/>
                <a:cs typeface="Calibri" panose="020F0502020204030204" pitchFamily="34" charset="0"/>
              </a:rPr>
              <a:t>ICED</a:t>
            </a:r>
            <a:r>
              <a:rPr lang="en-US" sz="1100" b="0" i="0" dirty="0">
                <a:solidFill>
                  <a:srgbClr val="666666"/>
                </a:solidFill>
                <a:effectLst/>
                <a:latin typeface="Calibri" panose="020F0502020204030204" pitchFamily="34" charset="0"/>
                <a:cs typeface="Calibri" panose="020F0502020204030204" pitchFamily="34" charset="0"/>
              </a:rPr>
              <a:t>, which is an acronym that spells out the steps in the decision-making process: Identify the problem, Create alternatives, Evaluate the alternatives, and Decide on the best solution. </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Choose one of the decision-making tools and discuss the scenario in small groups. Work through processes and alternatives before you ultimately decide on the best options. Each group can then share its scenario and how it used either process to reach its final decisions.</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Note: for younger students or for individuals or families who are overwhelmed, a simple “T Chart” (a fancy term for a pros/cons list) is a way to graphically organize thoughts. Oftentimes, T Charts are used to outline pros and cons, list facts versus opinions, or explain strengths and weaknesses.</a:t>
            </a: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2720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1" dirty="0">
                <a:solidFill>
                  <a:srgbClr val="4C4C4C"/>
                </a:solidFill>
                <a:effectLst/>
                <a:latin typeface="Calibri" panose="020F0502020204030204" pitchFamily="34" charset="0"/>
                <a:cs typeface="Calibri" panose="020F0502020204030204" pitchFamily="34" charset="0"/>
              </a:rPr>
              <a:t>ACTIVITY: How would you approach Sandra to talk about her present situation and the options that may be available to her?</a:t>
            </a:r>
          </a:p>
          <a:p>
            <a:pPr algn="l" fontAlgn="base"/>
            <a:endParaRPr lang="en-US" sz="1100" b="1" dirty="0">
              <a:solidFill>
                <a:srgbClr val="4C4C4C"/>
              </a:solidFill>
              <a:effectLst/>
              <a:latin typeface="Calibri" panose="020F0502020204030204" pitchFamily="34" charset="0"/>
              <a:cs typeface="Calibri" panose="020F0502020204030204" pitchFamily="34" charset="0"/>
            </a:endParaRPr>
          </a:p>
          <a:p>
            <a:pPr algn="l" fontAlgn="base"/>
            <a:r>
              <a:rPr lang="en-US" sz="1100" b="1" dirty="0">
                <a:solidFill>
                  <a:srgbClr val="4C4C4C"/>
                </a:solidFill>
                <a:effectLst/>
                <a:latin typeface="Calibri" panose="020F0502020204030204" pitchFamily="34" charset="0"/>
                <a:cs typeface="Calibri" panose="020F0502020204030204" pitchFamily="34" charset="0"/>
              </a:rPr>
              <a:t>Choose A Decision-Making Framework…</a:t>
            </a:r>
          </a:p>
          <a:p>
            <a:pPr algn="l" fontAlgn="base"/>
            <a:r>
              <a:rPr lang="en-US" sz="1100" b="1" dirty="0">
                <a:solidFill>
                  <a:srgbClr val="4C4C4C"/>
                </a:solidFill>
                <a:effectLst/>
                <a:latin typeface="Calibri" panose="020F0502020204030204" pitchFamily="34" charset="0"/>
                <a:cs typeface="Calibri" panose="020F0502020204030204" pitchFamily="34" charset="0"/>
              </a:rPr>
              <a:t>1. </a:t>
            </a:r>
            <a:r>
              <a:rPr lang="en-US" sz="1100" b="1" i="0" dirty="0">
                <a:solidFill>
                  <a:srgbClr val="666666"/>
                </a:solidFill>
                <a:effectLst/>
                <a:latin typeface="Calibri" panose="020F0502020204030204" pitchFamily="34" charset="0"/>
                <a:cs typeface="Calibri" panose="020F0502020204030204" pitchFamily="34" charset="0"/>
              </a:rPr>
              <a:t>SODAS decision-making model. </a:t>
            </a:r>
            <a:r>
              <a:rPr lang="en-US" sz="1100" b="0" i="0" dirty="0">
                <a:solidFill>
                  <a:srgbClr val="666666"/>
                </a:solidFill>
                <a:effectLst/>
                <a:latin typeface="Calibri" panose="020F0502020204030204" pitchFamily="34" charset="0"/>
                <a:cs typeface="Calibri" panose="020F0502020204030204" pitchFamily="34" charset="0"/>
              </a:rPr>
              <a:t>SODAS stands for Situation, Options, Disadvantages, Advantages, Solution. You can learn more about it </a:t>
            </a:r>
            <a:r>
              <a:rPr lang="en-US" sz="1100" b="0" i="0" u="none" strike="noStrike" dirty="0">
                <a:solidFill>
                  <a:srgbClr val="00A5A9"/>
                </a:solidFill>
                <a:effectLst/>
                <a:latin typeface="Calibri" panose="020F0502020204030204" pitchFamily="34" charset="0"/>
                <a:cs typeface="Calibri" panose="020F0502020204030204" pitchFamily="34" charset="0"/>
                <a:hlinkClick r:id="rId3"/>
              </a:rPr>
              <a:t>here</a:t>
            </a:r>
            <a:r>
              <a:rPr lang="en-US" sz="1100" b="0" i="0" dirty="0">
                <a:solidFill>
                  <a:srgbClr val="666666"/>
                </a:solidFill>
                <a:effectLst/>
                <a:latin typeface="Calibri" panose="020F0502020204030204" pitchFamily="34" charset="0"/>
                <a:cs typeface="Calibri" panose="020F0502020204030204" pitchFamily="34" charset="0"/>
              </a:rPr>
              <a:t>. </a:t>
            </a:r>
          </a:p>
          <a:p>
            <a:pPr algn="l" fontAlgn="base"/>
            <a:r>
              <a:rPr lang="en-US" sz="1100" b="1" i="0" dirty="0">
                <a:solidFill>
                  <a:srgbClr val="666666"/>
                </a:solidFill>
                <a:effectLst/>
                <a:latin typeface="Calibri" panose="020F0502020204030204" pitchFamily="34" charset="0"/>
                <a:cs typeface="Calibri" panose="020F0502020204030204" pitchFamily="34" charset="0"/>
              </a:rPr>
              <a:t>2. ICED</a:t>
            </a:r>
            <a:r>
              <a:rPr lang="en-US" sz="1100" b="0" i="0" dirty="0">
                <a:solidFill>
                  <a:srgbClr val="666666"/>
                </a:solidFill>
                <a:effectLst/>
                <a:latin typeface="Calibri" panose="020F0502020204030204" pitchFamily="34" charset="0"/>
                <a:cs typeface="Calibri" panose="020F0502020204030204" pitchFamily="34" charset="0"/>
              </a:rPr>
              <a:t>, which is an acronym that spells out the steps in the decision-making process: Identify the problem, Create alternatives, Evaluate the alternatives, and Decide on the best solution. </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Choose one of the decision-making tools and discuss the scenario in small groups. Work through processes and alternatives before you ultimately decide on the best options. Each group can then share its scenario and how it used either process to reach its final decisions.</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Note: for younger students or for individuals or families who are overwhelmed, a simple “T Chart” (a fancy term for a pros/cons list) is a way to graphically organize thoughts. Oftentimes, T Charts are used to outline pros and cons, list facts versus opinions, or explain strengths and weaknesses.</a:t>
            </a: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5286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85:notes"/>
          <p:cNvSpPr>
            <a:spLocks noGrp="1" noRot="1" noChangeAspect="1"/>
          </p:cNvSpPr>
          <p:nvPr>
            <p:ph type="sldImg" idx="2"/>
          </p:nvPr>
        </p:nvSpPr>
        <p:spPr>
          <a:xfrm>
            <a:off x="420688" y="703263"/>
            <a:ext cx="626110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85:notes"/>
          <p:cNvSpPr txBox="1">
            <a:spLocks noGrp="1"/>
          </p:cNvSpPr>
          <p:nvPr>
            <p:ph type="body" idx="1"/>
          </p:nvPr>
        </p:nvSpPr>
        <p:spPr>
          <a:xfrm>
            <a:off x="710248" y="4459526"/>
            <a:ext cx="5681980" cy="4224814"/>
          </a:xfrm>
          <a:prstGeom prst="rect">
            <a:avLst/>
          </a:prstGeom>
          <a:noFill/>
          <a:ln>
            <a:noFill/>
          </a:ln>
        </p:spPr>
        <p:txBody>
          <a:bodyPr spcFirstLastPara="1" wrap="square" lIns="94202" tIns="47101" rIns="94202" bIns="47101" anchor="t" anchorCtr="0">
            <a:normAutofit/>
          </a:bodyPr>
          <a:lstStyle/>
          <a:p>
            <a:pPr marL="457142" indent="-228572" algn="l" defTabSz="914286">
              <a:defRPr/>
            </a:pPr>
            <a:r>
              <a:rPr lang="en-US" sz="1100" b="0" i="0" dirty="0">
                <a:solidFill>
                  <a:srgbClr val="666666"/>
                </a:solidFill>
                <a:effectLst/>
                <a:latin typeface="Calibri" panose="020F0502020204030204" pitchFamily="34" charset="0"/>
                <a:cs typeface="Calibri" panose="020F0502020204030204" pitchFamily="34" charset="0"/>
              </a:rPr>
              <a:t>CASEL is one of the most trusted sources for knowledge about high-quality, evidence-based social and emotional learning. They are basically the gold standard when it comes to all things SEL. </a:t>
            </a:r>
            <a:endParaRPr lang="en-US" sz="1100" b="0" i="0" dirty="0">
              <a:solidFill>
                <a:srgbClr val="333333"/>
              </a:solidFill>
              <a:effectLst/>
              <a:latin typeface="Calibri" panose="020F0502020204030204" pitchFamily="34" charset="0"/>
              <a:cs typeface="Calibri" panose="020F0502020204030204" pitchFamily="34" charset="0"/>
            </a:endParaRPr>
          </a:p>
          <a:p>
            <a:pPr algn="l"/>
            <a:endParaRPr lang="en-US" sz="1100" b="0" i="0" dirty="0">
              <a:solidFill>
                <a:srgbClr val="333333"/>
              </a:solidFill>
              <a:effectLst/>
              <a:latin typeface="Calibri" panose="020F0502020204030204" pitchFamily="34" charset="0"/>
              <a:cs typeface="Calibri" panose="020F0502020204030204" pitchFamily="34" charset="0"/>
            </a:endParaRPr>
          </a:p>
          <a:p>
            <a:pPr algn="l"/>
            <a:r>
              <a:rPr lang="en-US" sz="1100" b="0" i="0" dirty="0">
                <a:solidFill>
                  <a:srgbClr val="333333"/>
                </a:solidFill>
                <a:effectLst/>
                <a:latin typeface="Calibri" panose="020F0502020204030204" pitchFamily="34" charset="0"/>
                <a:cs typeface="Calibri" panose="020F0502020204030204" pitchFamily="34" charset="0"/>
              </a:rPr>
              <a:t>Educators, families, students, community organizations, and researchers around the world use the “CASEL Wheel” to describe what SEL looks like in practice. The five broad, interrelated areas of competence found in the middle of the wheel are: self-awareness, self-management, social awareness, relationship skills, and responsible decision-making. </a:t>
            </a:r>
          </a:p>
          <a:p>
            <a:pPr algn="l"/>
            <a:endParaRPr lang="en-US" sz="1100" b="0" i="0" dirty="0">
              <a:solidFill>
                <a:srgbClr val="333333"/>
              </a:solidFill>
              <a:effectLst/>
              <a:latin typeface="Calibri" panose="020F0502020204030204" pitchFamily="34" charset="0"/>
              <a:cs typeface="Calibri" panose="020F0502020204030204" pitchFamily="34" charset="0"/>
            </a:endParaRPr>
          </a:p>
          <a:p>
            <a:pPr marL="0" indent="0" algn="l">
              <a:spcBef>
                <a:spcPts val="351"/>
              </a:spcBef>
              <a:buClr>
                <a:schemeClr val="dk1"/>
              </a:buClr>
              <a:buSzPts val="1200"/>
            </a:pPr>
            <a:endParaRPr sz="1100" dirty="0">
              <a:latin typeface="Calibri" panose="020F0502020204030204" pitchFamily="34" charset="0"/>
              <a:cs typeface="Calibri" panose="020F0502020204030204" pitchFamily="34" charset="0"/>
            </a:endParaRPr>
          </a:p>
        </p:txBody>
      </p:sp>
      <p:sp>
        <p:nvSpPr>
          <p:cNvPr id="1005" name="Google Shape;1005;p85:notes"/>
          <p:cNvSpPr txBox="1">
            <a:spLocks noGrp="1"/>
          </p:cNvSpPr>
          <p:nvPr>
            <p:ph type="sldNum" idx="12"/>
          </p:nvPr>
        </p:nvSpPr>
        <p:spPr>
          <a:xfrm>
            <a:off x="4023094" y="8917422"/>
            <a:ext cx="3077740" cy="469424"/>
          </a:xfrm>
          <a:prstGeom prst="rect">
            <a:avLst/>
          </a:prstGeom>
          <a:noFill/>
          <a:ln>
            <a:noFill/>
          </a:ln>
        </p:spPr>
        <p:txBody>
          <a:bodyPr spcFirstLastPara="1" wrap="square" lIns="94202" tIns="47101" rIns="94202" bIns="47101" anchor="b" anchorCtr="0">
            <a:noAutofit/>
          </a:bodyPr>
          <a:lstStyle/>
          <a:p>
            <a:pPr algn="r"/>
            <a:fld id="{00000000-1234-1234-1234-123412341234}" type="slidenum">
              <a:rPr lang="en-US"/>
              <a:pPr algn="r"/>
              <a:t>3</a:t>
            </a:fld>
            <a:endParaRPr dirty="0"/>
          </a:p>
        </p:txBody>
      </p:sp>
    </p:spTree>
    <p:extLst>
      <p:ext uri="{BB962C8B-B14F-4D97-AF65-F5344CB8AC3E}">
        <p14:creationId xmlns:p14="http://schemas.microsoft.com/office/powerpoint/2010/main" val="1127942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1" dirty="0">
                <a:solidFill>
                  <a:srgbClr val="4C4C4C"/>
                </a:solidFill>
                <a:effectLst/>
                <a:latin typeface="Calibri" panose="020F0502020204030204" pitchFamily="34" charset="0"/>
                <a:cs typeface="Calibri" panose="020F0502020204030204" pitchFamily="34" charset="0"/>
              </a:rPr>
              <a:t>ACTIVITY: How would you help Phillipa and her husband make good decisions about steps they can take to address all of their concerns?</a:t>
            </a:r>
          </a:p>
          <a:p>
            <a:pPr algn="l" fontAlgn="base"/>
            <a:endParaRPr lang="en-US" sz="1100" b="1" dirty="0">
              <a:solidFill>
                <a:srgbClr val="4C4C4C"/>
              </a:solidFill>
              <a:effectLst/>
              <a:latin typeface="Calibri" panose="020F0502020204030204" pitchFamily="34" charset="0"/>
              <a:cs typeface="Calibri" panose="020F0502020204030204" pitchFamily="34" charset="0"/>
            </a:endParaRPr>
          </a:p>
          <a:p>
            <a:pPr algn="l" fontAlgn="base"/>
            <a:endParaRPr lang="en-US" sz="1100" b="1" dirty="0">
              <a:solidFill>
                <a:srgbClr val="4C4C4C"/>
              </a:solidFill>
              <a:effectLst/>
              <a:latin typeface="Calibri" panose="020F0502020204030204" pitchFamily="34" charset="0"/>
              <a:cs typeface="Calibri" panose="020F0502020204030204" pitchFamily="34" charset="0"/>
            </a:endParaRPr>
          </a:p>
          <a:p>
            <a:pPr algn="l" fontAlgn="base"/>
            <a:r>
              <a:rPr lang="en-US" sz="1100" b="1" dirty="0">
                <a:solidFill>
                  <a:srgbClr val="4C4C4C"/>
                </a:solidFill>
                <a:effectLst/>
                <a:latin typeface="Calibri" panose="020F0502020204030204" pitchFamily="34" charset="0"/>
                <a:cs typeface="Calibri" panose="020F0502020204030204" pitchFamily="34" charset="0"/>
              </a:rPr>
              <a:t>Choose A Decision-Making Framework…</a:t>
            </a:r>
          </a:p>
          <a:p>
            <a:pPr algn="l" fontAlgn="base"/>
            <a:r>
              <a:rPr lang="en-US" sz="1100" b="1" dirty="0">
                <a:solidFill>
                  <a:srgbClr val="4C4C4C"/>
                </a:solidFill>
                <a:effectLst/>
                <a:latin typeface="Calibri" panose="020F0502020204030204" pitchFamily="34" charset="0"/>
                <a:cs typeface="Calibri" panose="020F0502020204030204" pitchFamily="34" charset="0"/>
              </a:rPr>
              <a:t>1. </a:t>
            </a:r>
            <a:r>
              <a:rPr lang="en-US" sz="1100" b="1" i="0" dirty="0">
                <a:solidFill>
                  <a:srgbClr val="666666"/>
                </a:solidFill>
                <a:effectLst/>
                <a:latin typeface="Calibri" panose="020F0502020204030204" pitchFamily="34" charset="0"/>
                <a:cs typeface="Calibri" panose="020F0502020204030204" pitchFamily="34" charset="0"/>
              </a:rPr>
              <a:t>SODAS decision-making model. </a:t>
            </a:r>
            <a:r>
              <a:rPr lang="en-US" sz="1100" b="0" i="0" dirty="0">
                <a:solidFill>
                  <a:srgbClr val="666666"/>
                </a:solidFill>
                <a:effectLst/>
                <a:latin typeface="Calibri" panose="020F0502020204030204" pitchFamily="34" charset="0"/>
                <a:cs typeface="Calibri" panose="020F0502020204030204" pitchFamily="34" charset="0"/>
              </a:rPr>
              <a:t>SODAS stands for Situation, Options, Disadvantages, Advantages, Solution. You can learn more about it </a:t>
            </a:r>
            <a:r>
              <a:rPr lang="en-US" sz="1100" b="0" i="0" u="none" strike="noStrike" dirty="0">
                <a:solidFill>
                  <a:srgbClr val="00A5A9"/>
                </a:solidFill>
                <a:effectLst/>
                <a:latin typeface="Calibri" panose="020F0502020204030204" pitchFamily="34" charset="0"/>
                <a:cs typeface="Calibri" panose="020F0502020204030204" pitchFamily="34" charset="0"/>
                <a:hlinkClick r:id="rId3"/>
              </a:rPr>
              <a:t>here</a:t>
            </a:r>
            <a:r>
              <a:rPr lang="en-US" sz="1100" b="0" i="0" dirty="0">
                <a:solidFill>
                  <a:srgbClr val="666666"/>
                </a:solidFill>
                <a:effectLst/>
                <a:latin typeface="Calibri" panose="020F0502020204030204" pitchFamily="34" charset="0"/>
                <a:cs typeface="Calibri" panose="020F0502020204030204" pitchFamily="34" charset="0"/>
              </a:rPr>
              <a:t>. </a:t>
            </a:r>
          </a:p>
          <a:p>
            <a:pPr algn="l" fontAlgn="base"/>
            <a:r>
              <a:rPr lang="en-US" sz="1100" b="1" i="0" dirty="0">
                <a:solidFill>
                  <a:srgbClr val="666666"/>
                </a:solidFill>
                <a:effectLst/>
                <a:latin typeface="Calibri" panose="020F0502020204030204" pitchFamily="34" charset="0"/>
                <a:cs typeface="Calibri" panose="020F0502020204030204" pitchFamily="34" charset="0"/>
              </a:rPr>
              <a:t>2. ICED</a:t>
            </a:r>
            <a:r>
              <a:rPr lang="en-US" sz="1100" b="0" i="0" dirty="0">
                <a:solidFill>
                  <a:srgbClr val="666666"/>
                </a:solidFill>
                <a:effectLst/>
                <a:latin typeface="Calibri" panose="020F0502020204030204" pitchFamily="34" charset="0"/>
                <a:cs typeface="Calibri" panose="020F0502020204030204" pitchFamily="34" charset="0"/>
              </a:rPr>
              <a:t>, which is an acronym that spells out the steps in the decision-making process: Identify the problem, Create alternatives, Evaluate the alternatives, and Decide on the best solution. </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Choose one of the decision-making tools and discuss the scenario in small groups. Work through processes and alternatives before you ultimately decide on the best options. Each group can then share its scenario and how it used either process to reach its final decisions.</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Note: for younger students or for individuals or families who are overwhelmed, a simple “T Chart” (a fancy term for a pros/cons list) is a way to graphically organize thoughts. Oftentimes, T Charts are used to outline pros and cons, list facts versus opinions, or explain strengths and weaknesses.</a:t>
            </a: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9590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1" dirty="0">
                <a:solidFill>
                  <a:srgbClr val="4C4C4C"/>
                </a:solidFill>
                <a:effectLst/>
                <a:latin typeface="Calibri" panose="020F0502020204030204" pitchFamily="34" charset="0"/>
                <a:cs typeface="Calibri" panose="020F0502020204030204" pitchFamily="34" charset="0"/>
              </a:rPr>
              <a:t>ACTIVITY: </a:t>
            </a:r>
            <a:r>
              <a:rPr lang="en-US" sz="1100" b="1" dirty="0">
                <a:latin typeface="Calibri" panose="020F0502020204030204" pitchFamily="34" charset="0"/>
                <a:cs typeface="Calibri" panose="020F0502020204030204" pitchFamily="34" charset="0"/>
              </a:rPr>
              <a:t>How would you guide Tomas and his family in making decisions about next steps?</a:t>
            </a:r>
            <a:endParaRPr lang="en-US" sz="1100" b="1" dirty="0">
              <a:solidFill>
                <a:srgbClr val="4C4C4C"/>
              </a:solidFill>
              <a:effectLst/>
              <a:latin typeface="Calibri" panose="020F0502020204030204" pitchFamily="34" charset="0"/>
              <a:cs typeface="Calibri" panose="020F0502020204030204" pitchFamily="34" charset="0"/>
            </a:endParaRPr>
          </a:p>
          <a:p>
            <a:pPr algn="l" fontAlgn="base"/>
            <a:endParaRPr lang="en-US" sz="1100" b="1" dirty="0">
              <a:solidFill>
                <a:srgbClr val="4C4C4C"/>
              </a:solidFill>
              <a:effectLst/>
              <a:latin typeface="Calibri" panose="020F0502020204030204" pitchFamily="34" charset="0"/>
              <a:cs typeface="Calibri" panose="020F0502020204030204" pitchFamily="34" charset="0"/>
            </a:endParaRPr>
          </a:p>
          <a:p>
            <a:pPr algn="l" fontAlgn="base"/>
            <a:r>
              <a:rPr lang="en-US" sz="1100" b="1" dirty="0">
                <a:solidFill>
                  <a:srgbClr val="4C4C4C"/>
                </a:solidFill>
                <a:effectLst/>
                <a:latin typeface="Calibri" panose="020F0502020204030204" pitchFamily="34" charset="0"/>
                <a:cs typeface="Calibri" panose="020F0502020204030204" pitchFamily="34" charset="0"/>
              </a:rPr>
              <a:t>Choose A Decision-Making Framework…</a:t>
            </a:r>
          </a:p>
          <a:p>
            <a:pPr algn="l" fontAlgn="base"/>
            <a:r>
              <a:rPr lang="en-US" sz="1100" b="1" dirty="0">
                <a:solidFill>
                  <a:srgbClr val="4C4C4C"/>
                </a:solidFill>
                <a:effectLst/>
                <a:latin typeface="Calibri" panose="020F0502020204030204" pitchFamily="34" charset="0"/>
                <a:cs typeface="Calibri" panose="020F0502020204030204" pitchFamily="34" charset="0"/>
              </a:rPr>
              <a:t>1. </a:t>
            </a:r>
            <a:r>
              <a:rPr lang="en-US" sz="1100" b="1" i="0" dirty="0">
                <a:solidFill>
                  <a:srgbClr val="666666"/>
                </a:solidFill>
                <a:effectLst/>
                <a:latin typeface="Calibri" panose="020F0502020204030204" pitchFamily="34" charset="0"/>
                <a:cs typeface="Calibri" panose="020F0502020204030204" pitchFamily="34" charset="0"/>
              </a:rPr>
              <a:t>SODAS decision-making model. </a:t>
            </a:r>
            <a:r>
              <a:rPr lang="en-US" sz="1100" b="0" i="0" dirty="0">
                <a:solidFill>
                  <a:srgbClr val="666666"/>
                </a:solidFill>
                <a:effectLst/>
                <a:latin typeface="Calibri" panose="020F0502020204030204" pitchFamily="34" charset="0"/>
                <a:cs typeface="Calibri" panose="020F0502020204030204" pitchFamily="34" charset="0"/>
              </a:rPr>
              <a:t>SODAS stands for Situation, Options, Disadvantages, Advantages, Solution. You can learn more about it </a:t>
            </a:r>
            <a:r>
              <a:rPr lang="en-US" sz="1100" b="0" i="0" u="none" strike="noStrike" dirty="0">
                <a:solidFill>
                  <a:srgbClr val="00A5A9"/>
                </a:solidFill>
                <a:effectLst/>
                <a:latin typeface="Calibri" panose="020F0502020204030204" pitchFamily="34" charset="0"/>
                <a:cs typeface="Calibri" panose="020F0502020204030204" pitchFamily="34" charset="0"/>
                <a:hlinkClick r:id="rId3"/>
              </a:rPr>
              <a:t>here</a:t>
            </a:r>
            <a:r>
              <a:rPr lang="en-US" sz="1100" b="0" i="0" dirty="0">
                <a:solidFill>
                  <a:srgbClr val="666666"/>
                </a:solidFill>
                <a:effectLst/>
                <a:latin typeface="Calibri" panose="020F0502020204030204" pitchFamily="34" charset="0"/>
                <a:cs typeface="Calibri" panose="020F0502020204030204" pitchFamily="34" charset="0"/>
              </a:rPr>
              <a:t>. </a:t>
            </a:r>
          </a:p>
          <a:p>
            <a:pPr algn="l" fontAlgn="base"/>
            <a:r>
              <a:rPr lang="en-US" sz="1100" b="1" i="0" dirty="0">
                <a:solidFill>
                  <a:srgbClr val="666666"/>
                </a:solidFill>
                <a:effectLst/>
                <a:latin typeface="Calibri" panose="020F0502020204030204" pitchFamily="34" charset="0"/>
                <a:cs typeface="Calibri" panose="020F0502020204030204" pitchFamily="34" charset="0"/>
              </a:rPr>
              <a:t>2. ICED</a:t>
            </a:r>
            <a:r>
              <a:rPr lang="en-US" sz="1100" b="0" i="0" dirty="0">
                <a:solidFill>
                  <a:srgbClr val="666666"/>
                </a:solidFill>
                <a:effectLst/>
                <a:latin typeface="Calibri" panose="020F0502020204030204" pitchFamily="34" charset="0"/>
                <a:cs typeface="Calibri" panose="020F0502020204030204" pitchFamily="34" charset="0"/>
              </a:rPr>
              <a:t>, which is an acronym that spells out the steps in the decision-making process: Identify the problem, Create alternatives, Evaluate the alternatives, and Decide on the best solution. </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Choose one of the decision-making tools and discuss the scenario in small groups. Work through processes and alternatives before you ultimately decide on the best options. Each group can then share its scenario and how it used either process to reach its final decisions.</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Note: for younger students or for individuals or families who are overwhelmed, a simple “T Chart” (a fancy term for a pros/cons list) is a way to graphically organize thoughts. Oftentimes, T Charts are used to outline pros and cons, list facts versus opinions, or explain strengths and weaknesses.</a:t>
            </a: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83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1" dirty="0">
                <a:solidFill>
                  <a:srgbClr val="4C4C4C"/>
                </a:solidFill>
                <a:effectLst/>
                <a:latin typeface="Calibri" panose="020F0502020204030204" pitchFamily="34" charset="0"/>
                <a:cs typeface="Calibri" panose="020F0502020204030204" pitchFamily="34" charset="0"/>
              </a:rPr>
              <a:t>ACTIVITY: </a:t>
            </a:r>
            <a:r>
              <a:rPr lang="en-US" sz="1100" b="1" dirty="0">
                <a:latin typeface="Calibri" panose="020F0502020204030204" pitchFamily="34" charset="0"/>
                <a:cs typeface="Calibri" panose="020F0502020204030204" pitchFamily="34" charset="0"/>
              </a:rPr>
              <a:t>How would you guide yourself and your family in making decisions about next steps?</a:t>
            </a:r>
            <a:endParaRPr lang="en-US" sz="1100" b="1" dirty="0">
              <a:solidFill>
                <a:srgbClr val="4C4C4C"/>
              </a:solidFill>
              <a:effectLst/>
              <a:latin typeface="Calibri" panose="020F0502020204030204" pitchFamily="34" charset="0"/>
              <a:cs typeface="Calibri" panose="020F0502020204030204" pitchFamily="34" charset="0"/>
            </a:endParaRPr>
          </a:p>
          <a:p>
            <a:pPr algn="l" fontAlgn="base"/>
            <a:endParaRPr lang="en-US" sz="1100" b="1" dirty="0">
              <a:solidFill>
                <a:srgbClr val="4C4C4C"/>
              </a:solidFill>
              <a:effectLst/>
              <a:latin typeface="Calibri" panose="020F0502020204030204" pitchFamily="34" charset="0"/>
              <a:cs typeface="Calibri" panose="020F0502020204030204" pitchFamily="34" charset="0"/>
            </a:endParaRPr>
          </a:p>
          <a:p>
            <a:pPr algn="l" fontAlgn="base"/>
            <a:r>
              <a:rPr lang="en-US" sz="1100" b="1" dirty="0">
                <a:solidFill>
                  <a:srgbClr val="4C4C4C"/>
                </a:solidFill>
                <a:effectLst/>
                <a:latin typeface="Calibri" panose="020F0502020204030204" pitchFamily="34" charset="0"/>
                <a:cs typeface="Calibri" panose="020F0502020204030204" pitchFamily="34" charset="0"/>
              </a:rPr>
              <a:t>Choose A Decision-Making Framework…</a:t>
            </a:r>
          </a:p>
          <a:p>
            <a:pPr algn="l" fontAlgn="base"/>
            <a:r>
              <a:rPr lang="en-US" sz="1100" b="1" dirty="0">
                <a:solidFill>
                  <a:srgbClr val="4C4C4C"/>
                </a:solidFill>
                <a:effectLst/>
                <a:latin typeface="Calibri" panose="020F0502020204030204" pitchFamily="34" charset="0"/>
                <a:cs typeface="Calibri" panose="020F0502020204030204" pitchFamily="34" charset="0"/>
              </a:rPr>
              <a:t>1. </a:t>
            </a:r>
            <a:r>
              <a:rPr lang="en-US" sz="1100" b="1" i="0" dirty="0">
                <a:solidFill>
                  <a:srgbClr val="666666"/>
                </a:solidFill>
                <a:effectLst/>
                <a:latin typeface="Calibri" panose="020F0502020204030204" pitchFamily="34" charset="0"/>
                <a:cs typeface="Calibri" panose="020F0502020204030204" pitchFamily="34" charset="0"/>
              </a:rPr>
              <a:t>SODAS decision-making model. </a:t>
            </a:r>
            <a:r>
              <a:rPr lang="en-US" sz="1100" b="0" i="0" dirty="0">
                <a:solidFill>
                  <a:srgbClr val="666666"/>
                </a:solidFill>
                <a:effectLst/>
                <a:latin typeface="Calibri" panose="020F0502020204030204" pitchFamily="34" charset="0"/>
                <a:cs typeface="Calibri" panose="020F0502020204030204" pitchFamily="34" charset="0"/>
              </a:rPr>
              <a:t>SODAS stands for Situation, Options, Disadvantages, Advantages, Solution. You can learn more about it </a:t>
            </a:r>
            <a:r>
              <a:rPr lang="en-US" sz="1100" b="0" i="0" u="none" strike="noStrike" dirty="0">
                <a:solidFill>
                  <a:srgbClr val="00A5A9"/>
                </a:solidFill>
                <a:effectLst/>
                <a:latin typeface="Calibri" panose="020F0502020204030204" pitchFamily="34" charset="0"/>
                <a:cs typeface="Calibri" panose="020F0502020204030204" pitchFamily="34" charset="0"/>
                <a:hlinkClick r:id="rId3"/>
              </a:rPr>
              <a:t>here</a:t>
            </a:r>
            <a:r>
              <a:rPr lang="en-US" sz="1100" b="0" i="0" dirty="0">
                <a:solidFill>
                  <a:srgbClr val="666666"/>
                </a:solidFill>
                <a:effectLst/>
                <a:latin typeface="Calibri" panose="020F0502020204030204" pitchFamily="34" charset="0"/>
                <a:cs typeface="Calibri" panose="020F0502020204030204" pitchFamily="34" charset="0"/>
              </a:rPr>
              <a:t>. </a:t>
            </a:r>
          </a:p>
          <a:p>
            <a:pPr algn="l" fontAlgn="base"/>
            <a:r>
              <a:rPr lang="en-US" sz="1100" b="1" i="0" dirty="0">
                <a:solidFill>
                  <a:srgbClr val="666666"/>
                </a:solidFill>
                <a:effectLst/>
                <a:latin typeface="Calibri" panose="020F0502020204030204" pitchFamily="34" charset="0"/>
                <a:cs typeface="Calibri" panose="020F0502020204030204" pitchFamily="34" charset="0"/>
              </a:rPr>
              <a:t>2. ICED</a:t>
            </a:r>
            <a:r>
              <a:rPr lang="en-US" sz="1100" b="0" i="0" dirty="0">
                <a:solidFill>
                  <a:srgbClr val="666666"/>
                </a:solidFill>
                <a:effectLst/>
                <a:latin typeface="Calibri" panose="020F0502020204030204" pitchFamily="34" charset="0"/>
                <a:cs typeface="Calibri" panose="020F0502020204030204" pitchFamily="34" charset="0"/>
              </a:rPr>
              <a:t>, which is an acronym that spells out the steps in the decision-making process: Identify the problem, Create alternatives, Evaluate the alternatives, and Decide on the best solution. </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Choose one of the decision-making tools and discuss the scenario in small groups. Work through processes and alternatives before you ultimately decide on the best options. Each group can then share its scenario and how it used either process to reach its final decisions.</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Note: for younger students or for individuals or families who are overwhelmed, a simple “T Chart” (a fancy term for a pros/cons list) is a way to graphically organize thoughts. Oftentimes, T Charts are used to outline pros and cons, list facts versus opinions, or explain strengths and weaknesses.</a:t>
            </a: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336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r>
              <a:rPr lang="en-US" sz="1100" dirty="0"/>
              <a:t>To close watch this video!</a:t>
            </a:r>
          </a:p>
          <a:p>
            <a:endParaRPr lang="en-US" sz="1100" dirty="0"/>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s-419" sz="1100" dirty="0"/>
              <a:t>https://www.youtube.com/watch?v=nwAYpLVyeFU</a:t>
            </a:r>
          </a:p>
          <a:p>
            <a:endParaRPr lang="en-US" sz="1100" dirty="0"/>
          </a:p>
          <a:p>
            <a:endParaRPr lang="es-419" sz="110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0833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6">
              <a:spcBef>
                <a:spcPts val="0"/>
              </a:spcBef>
              <a:buClrTx/>
              <a:buSzTx/>
              <a:defRPr/>
            </a:pPr>
            <a:r>
              <a:rPr lang="en-US" sz="1100" dirty="0">
                <a:latin typeface="Calibri" panose="020F0502020204030204" pitchFamily="34" charset="0"/>
                <a:cs typeface="Calibri" panose="020F0502020204030204" pitchFamily="34" charset="0"/>
              </a:rPr>
              <a:t>Thank you so much for your time and attention. Any questions/comments?</a:t>
            </a:r>
          </a:p>
        </p:txBody>
      </p:sp>
      <p:sp>
        <p:nvSpPr>
          <p:cNvPr id="4" name="Slide Number Placeholder 3"/>
          <p:cNvSpPr>
            <a:spLocks noGrp="1"/>
          </p:cNvSpPr>
          <p:nvPr>
            <p:ph type="sldNum" sz="quarter" idx="5"/>
          </p:nvPr>
        </p:nvSpPr>
        <p:spPr/>
        <p:txBody>
          <a:bodyPr/>
          <a:lstStyle/>
          <a:p>
            <a:pPr algn="r" defTabSz="914286">
              <a:buClrTx/>
              <a:defRPr/>
            </a:pPr>
            <a:fld id="{CA0510DA-CDBB-1D46-8368-59ECDF1E9332}" type="slidenum">
              <a:rPr lang="en-US" sz="1200" kern="1200">
                <a:solidFill>
                  <a:prstClr val="black"/>
                </a:solidFill>
                <a:latin typeface="Calibri" panose="020F0502020204030204"/>
                <a:ea typeface="+mn-ea"/>
                <a:cs typeface="+mn-cs"/>
              </a:rPr>
              <a:pPr algn="r" defTabSz="914286">
                <a:buClrTx/>
                <a:defRPr/>
              </a:pPr>
              <a:t>34</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044594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pPr marL="462321" indent="-231160" defTabSz="924641" fontAlgn="base">
              <a:spcBef>
                <a:spcPts val="364"/>
              </a:spcBef>
              <a:defRPr/>
            </a:pPr>
            <a:r>
              <a:rPr lang="en-US" sz="1100" b="0" i="0" dirty="0">
                <a:solidFill>
                  <a:srgbClr val="666666"/>
                </a:solidFill>
                <a:effectLst/>
                <a:latin typeface="Calibri" panose="020F0502020204030204" pitchFamily="34" charset="0"/>
                <a:cs typeface="Calibri" panose="020F0502020204030204" pitchFamily="34" charset="0"/>
              </a:rPr>
              <a:t>While educators instinctively know that social and emotional learning is an important foundation of student success, schools have historically focused on teaching academic content. However, we are collectively waking up to the notion that being able to manage one’s mind is as important as filling it with information. If this pandemic has taught us anything, it is seeing the value in being able to manage our emotions, cope with stress, and empathize with others. </a:t>
            </a:r>
          </a:p>
          <a:p>
            <a:pPr marL="462321" indent="-231160" defTabSz="924641" fontAlgn="base">
              <a:spcBef>
                <a:spcPts val="364"/>
              </a:spcBef>
              <a:defRPr/>
            </a:pPr>
            <a:endParaRPr lang="en-US" sz="1100" b="0" i="0" dirty="0">
              <a:solidFill>
                <a:srgbClr val="666666"/>
              </a:solidFill>
              <a:effectLst/>
              <a:latin typeface="Calibri" panose="020F0502020204030204" pitchFamily="34" charset="0"/>
              <a:cs typeface="Calibri" panose="020F0502020204030204" pitchFamily="34" charset="0"/>
            </a:endParaRPr>
          </a:p>
          <a:p>
            <a:pPr marL="462321" indent="-231160" defTabSz="924641" fontAlgn="base">
              <a:spcBef>
                <a:spcPts val="364"/>
              </a:spcBef>
              <a:defRPr/>
            </a:pPr>
            <a:r>
              <a:rPr lang="en-US" sz="1100" dirty="0">
                <a:solidFill>
                  <a:srgbClr val="666666"/>
                </a:solidFill>
                <a:effectLst/>
                <a:latin typeface="Calibri" panose="020F0502020204030204" pitchFamily="34" charset="0"/>
                <a:cs typeface="Calibri" panose="020F0502020204030204" pitchFamily="34" charset="0"/>
              </a:rPr>
              <a:t>“Either we spend time meeting children’s emotional needs by filling their cup with love, or we spend time dealing with the behavior caused from their unmet needs. Either way we spend the time.”—Pam Leo, </a:t>
            </a:r>
            <a:r>
              <a:rPr lang="en-US" sz="1100" i="1" dirty="0">
                <a:solidFill>
                  <a:srgbClr val="666666"/>
                </a:solidFill>
                <a:effectLst/>
                <a:latin typeface="Calibri" panose="020F0502020204030204" pitchFamily="34" charset="0"/>
                <a:cs typeface="Calibri" panose="020F0502020204030204" pitchFamily="34" charset="0"/>
              </a:rPr>
              <a:t>Connection Parenting</a:t>
            </a:r>
            <a:endParaRPr lang="en-US" sz="1100" dirty="0">
              <a:solidFill>
                <a:srgbClr val="666666"/>
              </a:solidFill>
              <a:effectLst/>
              <a:latin typeface="Calibri" panose="020F0502020204030204" pitchFamily="34" charset="0"/>
              <a:cs typeface="Calibri" panose="020F0502020204030204" pitchFamily="34" charset="0"/>
            </a:endParaRP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1" dirty="0">
                <a:solidFill>
                  <a:srgbClr val="4C4C4C"/>
                </a:solidFill>
                <a:effectLst/>
                <a:latin typeface="Calibri" panose="020F0502020204030204" pitchFamily="34" charset="0"/>
                <a:cs typeface="Calibri" panose="020F0502020204030204" pitchFamily="34" charset="0"/>
              </a:rPr>
              <a:t>What Is Social and Emotional Learning (SEL)?</a:t>
            </a:r>
          </a:p>
          <a:p>
            <a:pPr algn="l" fontAlgn="base"/>
            <a:r>
              <a:rPr lang="en-US" sz="1100" b="0" i="0" dirty="0">
                <a:solidFill>
                  <a:srgbClr val="666666"/>
                </a:solidFill>
                <a:effectLst/>
                <a:latin typeface="Calibri" panose="020F0502020204030204" pitchFamily="34" charset="0"/>
                <a:cs typeface="Calibri" panose="020F0502020204030204" pitchFamily="34" charset="0"/>
              </a:rPr>
              <a:t>CASEL defines SEL as “the process through which children and adults understand and manage emotions, set and achieve positive goals, feel and show empathy for others, establish and maintain positive relationships, and make responsible decisions.” Sounds pretty good, right? And it also sounds very necessary!</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CASEL identifies SEL’s five core competencies as </a:t>
            </a:r>
            <a:r>
              <a:rPr lang="en-US" sz="1100" b="1" i="0" dirty="0">
                <a:solidFill>
                  <a:srgbClr val="666666"/>
                </a:solidFill>
                <a:effectLst/>
                <a:latin typeface="Calibri" panose="020F0502020204030204" pitchFamily="34" charset="0"/>
                <a:cs typeface="Calibri" panose="020F0502020204030204" pitchFamily="34" charset="0"/>
              </a:rPr>
              <a:t>self-awareness, self-management, social awareness, relationship skills, and responsible decision-making</a:t>
            </a:r>
            <a:r>
              <a:rPr lang="en-US" sz="1100" b="0" i="0" dirty="0">
                <a:solidFill>
                  <a:srgbClr val="666666"/>
                </a:solidFill>
                <a:effectLst/>
                <a:latin typeface="Calibri" panose="020F0502020204030204" pitchFamily="34" charset="0"/>
                <a:cs typeface="Calibri" panose="020F0502020204030204" pitchFamily="34" charset="0"/>
              </a:rPr>
              <a:t>. </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6710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pPr marL="462321" indent="-231160" defTabSz="924641" fontAlgn="base">
              <a:spcBef>
                <a:spcPts val="364"/>
              </a:spcBef>
              <a:defRPr/>
            </a:pPr>
            <a:r>
              <a:rPr lang="en-US" sz="1100" b="0" i="0" dirty="0">
                <a:solidFill>
                  <a:srgbClr val="666666"/>
                </a:solidFill>
                <a:effectLst/>
                <a:latin typeface="Calibri" panose="020F0502020204030204" pitchFamily="34" charset="0"/>
                <a:cs typeface="Calibri" panose="020F0502020204030204" pitchFamily="34" charset="0"/>
              </a:rPr>
              <a:t>As 21st century learners, our students need to be able to think creatively, work collaboratively, and be innovative. These skills require taking risks, making mistakes, and working well with others, which all require a substantial amount of SEL.</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Interrelated among the core competencies is the all-important work of equity. Educational equity means that all </a:t>
            </a:r>
          </a:p>
          <a:p>
            <a:pPr algn="l" fontAlgn="base"/>
            <a:r>
              <a:rPr lang="en-US" sz="1100" b="0" i="0" dirty="0">
                <a:solidFill>
                  <a:srgbClr val="666666"/>
                </a:solidFill>
                <a:effectLst/>
                <a:latin typeface="Calibri" panose="020F0502020204030204" pitchFamily="34" charset="0"/>
                <a:cs typeface="Calibri" panose="020F0502020204030204" pitchFamily="34" charset="0"/>
              </a:rPr>
              <a:t>students have access to the same resources and educational rigor despite race, gender, ethnicity, language, disability, family background, or family income (</a:t>
            </a:r>
            <a:r>
              <a:rPr lang="en-US" sz="1100" b="0" i="0" u="none" strike="noStrike" dirty="0">
                <a:solidFill>
                  <a:srgbClr val="00A5A9"/>
                </a:solidFill>
                <a:effectLst/>
                <a:latin typeface="Calibri" panose="020F0502020204030204" pitchFamily="34" charset="0"/>
                <a:cs typeface="Calibri" panose="020F0502020204030204" pitchFamily="34" charset="0"/>
                <a:hlinkClick r:id="rId3"/>
              </a:rPr>
              <a:t>Jagers, Rivas-Drake, Borowski</a:t>
            </a:r>
            <a:r>
              <a:rPr lang="en-US" sz="1100" b="0" i="0" dirty="0">
                <a:solidFill>
                  <a:srgbClr val="666666"/>
                </a:solidFill>
                <a:effectLst/>
                <a:latin typeface="Calibri" panose="020F0502020204030204" pitchFamily="34" charset="0"/>
                <a:cs typeface="Calibri" panose="020F0502020204030204" pitchFamily="34" charset="0"/>
              </a:rPr>
              <a:t>). SEL can be an important tool for advancing educational equity as it can help schools promote understanding, examine biases, reflect on and address the impact of racism, build cross-cultural relationships, and cultivate adult and student practices that close opportunity gaps and create a more inclusive school community. </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3112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lgn="l" fontAlgn="base"/>
            <a:r>
              <a:rPr lang="es-419" sz="1100" dirty="0">
                <a:latin typeface="Calibri" panose="020F0502020204030204" pitchFamily="34" charset="0"/>
                <a:cs typeface="Calibri" panose="020F0502020204030204" pitchFamily="34" charset="0"/>
              </a:rPr>
              <a:t>As </a:t>
            </a:r>
            <a:r>
              <a:rPr lang="en-US" sz="1100" noProof="0" dirty="0">
                <a:latin typeface="Calibri" panose="020F0502020204030204" pitchFamily="34" charset="0"/>
                <a:cs typeface="Calibri" panose="020F0502020204030204" pitchFamily="34" charset="0"/>
              </a:rPr>
              <a:t>we</a:t>
            </a:r>
            <a:r>
              <a:rPr lang="es-419" sz="1100" dirty="0">
                <a:latin typeface="Calibri" panose="020F0502020204030204" pitchFamily="34" charset="0"/>
                <a:cs typeface="Calibri" panose="020F0502020204030204" pitchFamily="34" charset="0"/>
              </a:rPr>
              <a:t> continue to learn more about trauma – either past traumas or on-going events – we know that trauma affects the way we learn. Let’s review how we all best learn!</a:t>
            </a:r>
          </a:p>
          <a:p>
            <a:pPr algn="l" fontAlgn="base"/>
            <a:endParaRPr lang="es-419" sz="1100" dirty="0">
              <a:latin typeface="Calibri" panose="020F0502020204030204" pitchFamily="34" charset="0"/>
              <a:cs typeface="Calibri" panose="020F0502020204030204" pitchFamily="34" charset="0"/>
            </a:endParaRPr>
          </a:p>
          <a:p>
            <a:pPr algn="l" fontAlgn="base"/>
            <a:r>
              <a:rPr lang="es-419" sz="1100" dirty="0">
                <a:latin typeface="Calibri" panose="020F0502020204030204" pitchFamily="34" charset="0"/>
                <a:cs typeface="Calibri" panose="020F0502020204030204" pitchFamily="34" charset="0"/>
              </a:rPr>
              <a:t>https://www.youtube.com/watch?v=KoqaUANGvpA&amp;list=PL1IxMju2nKYTLHattdbs8A8VsqwufaWra&amp;index=5&amp;t=165s</a:t>
            </a:r>
            <a:endParaRPr lang="es-419" sz="1100" b="0" i="0" dirty="0">
              <a:solidFill>
                <a:srgbClr val="666666"/>
              </a:solidFill>
              <a:effectLst/>
              <a:latin typeface="Calibri" panose="020F0502020204030204" pitchFamily="34" charset="0"/>
              <a:cs typeface="Calibri" panose="020F0502020204030204" pitchFamily="34" charset="0"/>
            </a:endParaRPr>
          </a:p>
          <a:p>
            <a:pPr algn="l" fontAlgn="base"/>
            <a:endParaRPr lang="es-419"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As humans, our brains aren’t fully developed until around age 25. Those of us over 25 rely on the prefrontal cortex (the “rational” part of the brain) to make sound, responsible decisions. However, research shows children, teens, and young adults use the amygdala—the “emotional” or “reactionary” part of the brain—to make decisions. Because the connection between the prefrontal cortex and the amygdala is still a work in progress for young people, our students often base their judgments on their emotions rather than considering long-term consequences (</a:t>
            </a:r>
            <a:r>
              <a:rPr lang="en-US" sz="1100" b="0" i="0" u="none" strike="noStrike" dirty="0">
                <a:solidFill>
                  <a:srgbClr val="00A5A9"/>
                </a:solidFill>
                <a:effectLst/>
                <a:latin typeface="Calibri" panose="020F0502020204030204" pitchFamily="34" charset="0"/>
                <a:cs typeface="Calibri" panose="020F0502020204030204" pitchFamily="34" charset="0"/>
                <a:hlinkClick r:id="rId3"/>
              </a:rPr>
              <a:t>The Connecting Link</a:t>
            </a:r>
            <a:r>
              <a:rPr lang="en-US" sz="1100" b="0" i="0" dirty="0">
                <a:solidFill>
                  <a:srgbClr val="666666"/>
                </a:solidFill>
                <a:effectLst/>
                <a:latin typeface="Calibri" panose="020F0502020204030204" pitchFamily="34" charset="0"/>
                <a:cs typeface="Calibri" panose="020F0502020204030204" pitchFamily="34" charset="0"/>
              </a:rPr>
              <a:t>; </a:t>
            </a:r>
            <a:r>
              <a:rPr lang="en-US" sz="1100" b="0" i="0" u="none" strike="noStrike" dirty="0">
                <a:solidFill>
                  <a:srgbClr val="00A5A9"/>
                </a:solidFill>
                <a:effectLst/>
                <a:latin typeface="Calibri" panose="020F0502020204030204" pitchFamily="34" charset="0"/>
                <a:cs typeface="Calibri" panose="020F0502020204030204" pitchFamily="34" charset="0"/>
                <a:hlinkClick r:id="rId4"/>
              </a:rPr>
              <a:t>Stanford Children’s Health</a:t>
            </a:r>
            <a:r>
              <a:rPr lang="en-US" sz="1100" b="0" i="0" dirty="0">
                <a:solidFill>
                  <a:srgbClr val="666666"/>
                </a:solidFill>
                <a:effectLst/>
                <a:latin typeface="Calibri" panose="020F0502020204030204" pitchFamily="34" charset="0"/>
                <a:cs typeface="Calibri" panose="020F0502020204030204" pitchFamily="34" charset="0"/>
              </a:rPr>
              <a:t>).</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There is good news here: we can help students strengthen the connection between the prefrontal cortex and the amygdala by supporting a student to examine the possible outcomes based on their chosen course of action. Oftentimes children (or even grown adults) act on emotion and bypass evaluating the benefits and consequences of their actions. Leading students through the decision-making process with intention helps build their capacity to make good choices for themselves and others. In doing so, we also support the student to</a:t>
            </a:r>
            <a:r>
              <a:rPr lang="en-US" sz="1100" b="0" i="1" dirty="0">
                <a:solidFill>
                  <a:srgbClr val="666666"/>
                </a:solidFill>
                <a:effectLst/>
                <a:latin typeface="Calibri" panose="020F0502020204030204" pitchFamily="34" charset="0"/>
                <a:cs typeface="Calibri" panose="020F0502020204030204" pitchFamily="34" charset="0"/>
              </a:rPr>
              <a:t> respond</a:t>
            </a:r>
            <a:r>
              <a:rPr lang="en-US" sz="1100" b="0" i="0" dirty="0">
                <a:solidFill>
                  <a:srgbClr val="666666"/>
                </a:solidFill>
                <a:effectLst/>
                <a:latin typeface="Calibri" panose="020F0502020204030204" pitchFamily="34" charset="0"/>
                <a:cs typeface="Calibri" panose="020F0502020204030204" pitchFamily="34" charset="0"/>
              </a:rPr>
              <a:t> (pause, evaluate consequences, and make a constructive decision that considers all parties involved) rather than </a:t>
            </a:r>
            <a:r>
              <a:rPr lang="en-US" sz="1100" b="0" i="1" dirty="0">
                <a:solidFill>
                  <a:srgbClr val="666666"/>
                </a:solidFill>
                <a:effectLst/>
                <a:latin typeface="Calibri" panose="020F0502020204030204" pitchFamily="34" charset="0"/>
                <a:cs typeface="Calibri" panose="020F0502020204030204" pitchFamily="34" charset="0"/>
              </a:rPr>
              <a:t>react </a:t>
            </a:r>
            <a:r>
              <a:rPr lang="en-US" sz="1100" b="0" i="0" baseline="0" dirty="0">
                <a:solidFill>
                  <a:srgbClr val="666666"/>
                </a:solidFill>
                <a:effectLst/>
                <a:latin typeface="Calibri" panose="020F0502020204030204" pitchFamily="34" charset="0"/>
                <a:cs typeface="Calibri" panose="020F0502020204030204" pitchFamily="34" charset="0"/>
              </a:rPr>
              <a:t>in the moment</a:t>
            </a:r>
            <a:r>
              <a:rPr lang="en-US" sz="1100" b="0" i="0" dirty="0">
                <a:solidFill>
                  <a:srgbClr val="666666"/>
                </a:solidFill>
                <a:effectLst/>
                <a:latin typeface="Calibri" panose="020F0502020204030204" pitchFamily="34" charset="0"/>
                <a:cs typeface="Calibri" panose="020F0502020204030204" pitchFamily="34" charset="0"/>
              </a:rPr>
              <a:t>. </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Our brains are built to react before we respond. Think about the number of adages that caution us against acting before we have all the information needed to make a good decision:</a:t>
            </a:r>
          </a:p>
          <a:p>
            <a:pPr algn="l" fontAlgn="base">
              <a:buFont typeface="Arial" panose="020B0604020202020204" pitchFamily="34" charset="0"/>
              <a:buChar char="•"/>
            </a:pPr>
            <a:r>
              <a:rPr lang="en-US" sz="1100" b="0" i="0" dirty="0">
                <a:solidFill>
                  <a:srgbClr val="666666"/>
                </a:solidFill>
                <a:effectLst/>
                <a:latin typeface="Calibri" panose="020F0502020204030204" pitchFamily="34" charset="0"/>
                <a:cs typeface="Calibri" panose="020F0502020204030204" pitchFamily="34" charset="0"/>
              </a:rPr>
              <a:t>Measure twice, cut once.</a:t>
            </a:r>
          </a:p>
          <a:p>
            <a:pPr algn="l" fontAlgn="base">
              <a:buFont typeface="Arial" panose="020B0604020202020204" pitchFamily="34" charset="0"/>
              <a:buChar char="•"/>
            </a:pPr>
            <a:r>
              <a:rPr lang="en-US" sz="1100" b="0" i="0" dirty="0">
                <a:solidFill>
                  <a:srgbClr val="666666"/>
                </a:solidFill>
                <a:effectLst/>
                <a:latin typeface="Calibri" panose="020F0502020204030204" pitchFamily="34" charset="0"/>
                <a:cs typeface="Calibri" panose="020F0502020204030204" pitchFamily="34" charset="0"/>
              </a:rPr>
              <a:t>Look before you leap!</a:t>
            </a:r>
          </a:p>
          <a:p>
            <a:pPr algn="l" fontAlgn="base">
              <a:buFont typeface="Arial" panose="020B0604020202020204" pitchFamily="34" charset="0"/>
              <a:buChar char="•"/>
            </a:pPr>
            <a:r>
              <a:rPr lang="en-US" sz="1100" b="0" i="0" dirty="0">
                <a:solidFill>
                  <a:srgbClr val="666666"/>
                </a:solidFill>
                <a:effectLst/>
                <a:latin typeface="Calibri" panose="020F0502020204030204" pitchFamily="34" charset="0"/>
                <a:cs typeface="Calibri" panose="020F0502020204030204" pitchFamily="34" charset="0"/>
              </a:rPr>
              <a:t>“</a:t>
            </a:r>
            <a:r>
              <a:rPr lang="en-US" sz="1100" dirty="0">
                <a:solidFill>
                  <a:srgbClr val="666666"/>
                </a:solidFill>
                <a:effectLst/>
                <a:latin typeface="Calibri" panose="020F0502020204030204" pitchFamily="34" charset="0"/>
                <a:cs typeface="Calibri" panose="020F0502020204030204" pitchFamily="34" charset="0"/>
              </a:rPr>
              <a:t>A moment of patience in a moment of anger saves you a hundred moments of regret.”—Miguel Ruiz</a:t>
            </a:r>
          </a:p>
          <a:p>
            <a:pPr algn="l" fontAlgn="base">
              <a:buFont typeface="Arial" panose="020B0604020202020204" pitchFamily="34" charset="0"/>
              <a:buChar char="•"/>
            </a:pPr>
            <a:endParaRPr lang="en-US" sz="1100" dirty="0">
              <a:solidFill>
                <a:srgbClr val="666666"/>
              </a:solidFill>
              <a:effectLst/>
              <a:latin typeface="Calibri" panose="020F0502020204030204" pitchFamily="34" charset="0"/>
              <a:cs typeface="Calibri" panose="020F0502020204030204" pitchFamily="34" charset="0"/>
            </a:endParaRPr>
          </a:p>
          <a:p>
            <a:endParaRPr lang="es-419" sz="1100" dirty="0">
              <a:latin typeface="Calibri" panose="020F0502020204030204" pitchFamily="34" charset="0"/>
              <a:cs typeface="Calibri" panose="020F0502020204030204" pitchFamily="34" charset="0"/>
            </a:endParaRPr>
          </a:p>
          <a:p>
            <a:endParaRPr lang="es-419" sz="1100" dirty="0">
              <a:latin typeface="Calibri" panose="020F0502020204030204" pitchFamily="34" charset="0"/>
              <a:cs typeface="Calibri" panose="020F0502020204030204" pitchFamily="34" charset="0"/>
            </a:endParaRPr>
          </a:p>
          <a:p>
            <a:endParaRPr lang="es-419" sz="1100" dirty="0">
              <a:latin typeface="Calibri" panose="020F0502020204030204" pitchFamily="34" charset="0"/>
              <a:cs typeface="Calibri" panose="020F0502020204030204" pitchFamily="34" charset="0"/>
            </a:endParaRPr>
          </a:p>
          <a:p>
            <a:endParaRPr lang="es-419" sz="1100" dirty="0">
              <a:latin typeface="Calibri" panose="020F0502020204030204" pitchFamily="34" charset="0"/>
              <a:cs typeface="Calibri" panose="020F0502020204030204" pitchFamily="34" charset="0"/>
            </a:endParaRPr>
          </a:p>
          <a:p>
            <a:endParaRPr lang="es-419"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E131B561-F024-4EE7-8530-A31893BFEFB1}" type="slidenum">
              <a:rPr lang="es-419" smtClean="0"/>
              <a:t>6</a:t>
            </a:fld>
            <a:endParaRPr lang="es-419" dirty="0"/>
          </a:p>
        </p:txBody>
      </p:sp>
    </p:spTree>
    <p:extLst>
      <p:ext uri="{BB962C8B-B14F-4D97-AF65-F5344CB8AC3E}">
        <p14:creationId xmlns:p14="http://schemas.microsoft.com/office/powerpoint/2010/main" val="56107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62321" indent="-231160" defTabSz="924641">
              <a:spcBef>
                <a:spcPts val="364"/>
              </a:spcBef>
              <a:defRPr/>
            </a:pPr>
            <a:r>
              <a:rPr lang="es-419" sz="1100" dirty="0">
                <a:latin typeface="Calibri" panose="020F0502020204030204" pitchFamily="34" charset="0"/>
                <a:cs typeface="Calibri" panose="020F0502020204030204" pitchFamily="34" charset="0"/>
              </a:rPr>
              <a:t>This slide is a recap of what we just heard in the video. For the most part, o</a:t>
            </a:r>
            <a:r>
              <a:rPr lang="en-US" sz="1100" b="0" i="0" dirty="0">
                <a:solidFill>
                  <a:srgbClr val="666666"/>
                </a:solidFill>
                <a:effectLst/>
                <a:latin typeface="Calibri" panose="020F0502020204030204" pitchFamily="34" charset="0"/>
                <a:cs typeface="Calibri" panose="020F0502020204030204" pitchFamily="34" charset="0"/>
              </a:rPr>
              <a:t>ur job is to help young people stay in (or get to) their learning brain, so they are open to new information, new perspectives, and they are ready to learn.</a:t>
            </a:r>
          </a:p>
          <a:p>
            <a:endParaRPr lang="es-419" sz="1100" dirty="0">
              <a:latin typeface="Calibri" panose="020F0502020204030204" pitchFamily="34" charset="0"/>
              <a:cs typeface="Calibri" panose="020F0502020204030204" pitchFamily="34" charset="0"/>
            </a:endParaRPr>
          </a:p>
          <a:p>
            <a:pPr algn="l" fontAlgn="base"/>
            <a:r>
              <a:rPr lang="en-US" sz="1100" b="0" i="0" dirty="0">
                <a:solidFill>
                  <a:srgbClr val="666666"/>
                </a:solidFill>
                <a:effectLst/>
                <a:latin typeface="Calibri" panose="020F0502020204030204" pitchFamily="34" charset="0"/>
                <a:cs typeface="Calibri" panose="020F0502020204030204" pitchFamily="34" charset="0"/>
              </a:rPr>
              <a:t>There are several ways we can support students in learning responsible decision-making skills. We’ll review and use some of those decision-making frameworks and tools a bit later. These tools can be found in the Personal Wellness Module 9 Responsible Decision-Making on Project EVERS’ website.  </a:t>
            </a: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pPr algn="l" fontAlgn="base"/>
            <a:endParaRPr lang="en-US" sz="1100" b="0" i="0" dirty="0">
              <a:solidFill>
                <a:srgbClr val="666666"/>
              </a:solidFill>
              <a:effectLst/>
              <a:latin typeface="Calibri" panose="020F0502020204030204" pitchFamily="34" charset="0"/>
              <a:cs typeface="Calibri" panose="020F0502020204030204" pitchFamily="34" charset="0"/>
            </a:endParaRPr>
          </a:p>
          <a:p>
            <a:endParaRPr lang="es-419"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E131B561-F024-4EE7-8530-A31893BFEFB1}" type="slidenum">
              <a:rPr lang="es-419" smtClean="0"/>
              <a:t>7</a:t>
            </a:fld>
            <a:endParaRPr lang="es-419" dirty="0"/>
          </a:p>
        </p:txBody>
      </p:sp>
    </p:spTree>
    <p:extLst>
      <p:ext uri="{BB962C8B-B14F-4D97-AF65-F5344CB8AC3E}">
        <p14:creationId xmlns:p14="http://schemas.microsoft.com/office/powerpoint/2010/main" val="781913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r>
              <a:rPr lang="en-US" sz="1100" b="0" dirty="0">
                <a:effectLst/>
                <a:latin typeface="Calibri" panose="020F0502020204030204" pitchFamily="34" charset="0"/>
                <a:cs typeface="Calibri" panose="020F0502020204030204" pitchFamily="34" charset="0"/>
              </a:rPr>
              <a:t>There is a great deal of compatibility and connection between trauma sensitive schools or classrooms and social emotional learning. Awareness of the impacts of trauma and building skills and environments that support resilience are foundational to both.</a:t>
            </a:r>
          </a:p>
          <a:p>
            <a:endParaRPr lang="en-US" sz="1100" b="0" dirty="0">
              <a:effectLst/>
              <a:latin typeface="Calibri" panose="020F0502020204030204" pitchFamily="34" charset="0"/>
              <a:cs typeface="Calibri" panose="020F0502020204030204" pitchFamily="34" charset="0"/>
            </a:endParaRPr>
          </a:p>
          <a:p>
            <a:r>
              <a:rPr lang="en-US" sz="1100" b="0" dirty="0">
                <a:effectLst/>
                <a:latin typeface="Calibri" panose="020F0502020204030204" pitchFamily="34" charset="0"/>
                <a:cs typeface="Calibri" panose="020F0502020204030204" pitchFamily="34" charset="0"/>
              </a:rPr>
              <a:t>The SEL competencies are critical skills we all need now. Today, everyone must be able to: </a:t>
            </a:r>
          </a:p>
          <a:p>
            <a:pPr>
              <a:buFont typeface="Arial" panose="020B0604020202020204" pitchFamily="34" charset="0"/>
              <a:buChar char="•"/>
            </a:pPr>
            <a:r>
              <a:rPr lang="en-US" sz="1100" b="0" dirty="0">
                <a:effectLst/>
                <a:latin typeface="Calibri" panose="020F0502020204030204" pitchFamily="34" charset="0"/>
                <a:cs typeface="Calibri" panose="020F0502020204030204" pitchFamily="34" charset="0"/>
              </a:rPr>
              <a:t>analyze the consequences of our individual and collective actions on not only our own, but on others’ health and safety</a:t>
            </a:r>
          </a:p>
          <a:p>
            <a:pPr>
              <a:buFont typeface="Arial" panose="020B0604020202020204" pitchFamily="34" charset="0"/>
              <a:buChar char="•"/>
            </a:pPr>
            <a:r>
              <a:rPr lang="en-US" sz="1100" b="0" dirty="0">
                <a:effectLst/>
                <a:latin typeface="Calibri" panose="020F0502020204030204" pitchFamily="34" charset="0"/>
                <a:cs typeface="Calibri" panose="020F0502020204030204" pitchFamily="34" charset="0"/>
              </a:rPr>
              <a:t>make decisions that promote </a:t>
            </a:r>
            <a:r>
              <a:rPr lang="en-US" sz="1100" b="0" i="0" dirty="0">
                <a:solidFill>
                  <a:srgbClr val="777777"/>
                </a:solidFill>
                <a:effectLst/>
                <a:latin typeface="Calibri" panose="020F0502020204030204" pitchFamily="34" charset="0"/>
                <a:cs typeface="Calibri" panose="020F0502020204030204" pitchFamily="34" charset="0"/>
              </a:rPr>
              <a:t>well-being</a:t>
            </a:r>
          </a:p>
          <a:p>
            <a:pPr>
              <a:buFont typeface="Arial" panose="020B0604020202020204" pitchFamily="34" charset="0"/>
              <a:buChar char="•"/>
            </a:pPr>
            <a:r>
              <a:rPr lang="en-US" sz="1100" b="0" i="0" dirty="0">
                <a:solidFill>
                  <a:srgbClr val="777777"/>
                </a:solidFill>
                <a:effectLst/>
                <a:latin typeface="Calibri" panose="020F0502020204030204" pitchFamily="34" charset="0"/>
                <a:cs typeface="Calibri" panose="020F0502020204030204" pitchFamily="34" charset="0"/>
              </a:rPr>
              <a:t>engage in collective action when needed</a:t>
            </a:r>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8820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normAutofit/>
          </a:bodyPr>
          <a:lstStyle/>
          <a:p>
            <a:pPr marL="0" indent="0">
              <a:lnSpc>
                <a:spcPct val="107000"/>
              </a:lnSpc>
              <a:spcBef>
                <a:spcPts val="0"/>
              </a:spcBef>
            </a:pPr>
            <a:r>
              <a:rPr lang="en-US" sz="1100" dirty="0">
                <a:latin typeface="Calibri" panose="020F0502020204030204" pitchFamily="34" charset="0"/>
                <a:ea typeface="Calibri" panose="020F0502020204030204" pitchFamily="34" charset="0"/>
                <a:cs typeface="Arial" panose="020B0604020202020204" pitchFamily="34" charset="0"/>
              </a:rPr>
              <a:t>Whether you use a formal SEL program in your area or not, this checklist is a great resource to review each of the five CASEL social and emotional competencies. It offers ideas and suggestions that you can implement in your own day-to-day work that will support social and emotional learning for students.</a:t>
            </a:r>
          </a:p>
          <a:p>
            <a:pPr marL="0" indent="0">
              <a:lnSpc>
                <a:spcPct val="107000"/>
              </a:lnSpc>
              <a:spcBef>
                <a:spcPts val="0"/>
              </a:spcBef>
            </a:pPr>
            <a:endParaRPr lang="en-US" sz="11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Bef>
                <a:spcPts val="0"/>
              </a:spcBef>
            </a:pPr>
            <a:r>
              <a:rPr lang="en-US" sz="1100" dirty="0">
                <a:latin typeface="Calibri" panose="020F0502020204030204" pitchFamily="34" charset="0"/>
                <a:ea typeface="Calibri" panose="020F0502020204030204" pitchFamily="34" charset="0"/>
                <a:cs typeface="Arial" panose="020B0604020202020204" pitchFamily="34" charset="0"/>
              </a:rPr>
              <a:t>NOTE: if time permits:</a:t>
            </a:r>
          </a:p>
          <a:p>
            <a:pPr marL="346740" indent="-346740">
              <a:lnSpc>
                <a:spcPct val="107000"/>
              </a:lnSpc>
              <a:spcBef>
                <a:spcPts val="0"/>
              </a:spcBef>
              <a:buFont typeface="+mj-lt"/>
              <a:buAutoNum type="arabicPeriod"/>
            </a:pPr>
            <a:r>
              <a:rPr lang="en-US" sz="1100" dirty="0">
                <a:latin typeface="Calibri" panose="020F0502020204030204" pitchFamily="34" charset="0"/>
                <a:ea typeface="Calibri" panose="020F0502020204030204" pitchFamily="34" charset="0"/>
                <a:cs typeface="Arial" panose="020B0604020202020204" pitchFamily="34" charset="0"/>
              </a:rPr>
              <a:t>Provide the handout to the participants</a:t>
            </a:r>
          </a:p>
          <a:p>
            <a:pPr marL="346740" indent="-346740">
              <a:lnSpc>
                <a:spcPct val="107000"/>
              </a:lnSpc>
              <a:spcBef>
                <a:spcPts val="0"/>
              </a:spcBef>
              <a:buFont typeface="+mj-lt"/>
              <a:buAutoNum type="arabicPeriod"/>
            </a:pPr>
            <a:r>
              <a:rPr lang="en-US" sz="1100" dirty="0">
                <a:latin typeface="Calibri" panose="020F0502020204030204" pitchFamily="34" charset="0"/>
                <a:ea typeface="Calibri" panose="020F0502020204030204" pitchFamily="34" charset="0"/>
                <a:cs typeface="Arial" panose="020B0604020202020204" pitchFamily="34" charset="0"/>
              </a:rPr>
              <a:t>Divide the participants into groups to focus on the responsible decision-making. How can we best promote this competency in our students? </a:t>
            </a:r>
          </a:p>
          <a:p>
            <a:pPr marL="346740" indent="-346740">
              <a:lnSpc>
                <a:spcPct val="107000"/>
              </a:lnSpc>
              <a:spcBef>
                <a:spcPts val="0"/>
              </a:spcBef>
              <a:buFont typeface="+mj-lt"/>
              <a:buAutoNum type="arabicPeriod"/>
            </a:pPr>
            <a:r>
              <a:rPr lang="en-US" sz="1100" dirty="0">
                <a:latin typeface="Calibri" panose="020F0502020204030204" pitchFamily="34" charset="0"/>
                <a:ea typeface="Calibri" panose="020F0502020204030204" pitchFamily="34" charset="0"/>
                <a:cs typeface="Arial" panose="020B0604020202020204" pitchFamily="34" charset="0"/>
              </a:rPr>
              <a:t>What additional tools do you need to promote each competency?</a:t>
            </a:r>
          </a:p>
          <a:p>
            <a:pPr marL="346740" indent="-346740">
              <a:lnSpc>
                <a:spcPct val="107000"/>
              </a:lnSpc>
              <a:spcBef>
                <a:spcPts val="0"/>
              </a:spcBef>
              <a:spcAft>
                <a:spcPts val="809"/>
              </a:spcAft>
              <a:buFont typeface="+mj-lt"/>
              <a:buAutoNum type="arabicPeriod"/>
            </a:pPr>
            <a:r>
              <a:rPr lang="en-US" sz="1100" dirty="0">
                <a:latin typeface="Calibri" panose="020F0502020204030204" pitchFamily="34" charset="0"/>
                <a:ea typeface="Calibri" panose="020F0502020204030204" pitchFamily="34" charset="0"/>
                <a:cs typeface="Arial" panose="020B0604020202020204" pitchFamily="34" charset="0"/>
              </a:rPr>
              <a:t>Discuss as a whole group.</a:t>
            </a:r>
          </a:p>
          <a:p>
            <a:pPr marL="0" indent="0">
              <a:lnSpc>
                <a:spcPct val="107000"/>
              </a:lnSpc>
              <a:spcBef>
                <a:spcPts val="0"/>
              </a:spcBef>
            </a:pPr>
            <a:endParaRPr lang="en-US" sz="11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2622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21C3-E27F-474B-83E2-9342CDC952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1CA65-56DC-402B-BC94-F75FC77F91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C1A6EE-1229-4F63-B602-F5398A51EA85}"/>
              </a:ext>
            </a:extLst>
          </p:cNvPr>
          <p:cNvSpPr>
            <a:spLocks noGrp="1"/>
          </p:cNvSpPr>
          <p:nvPr>
            <p:ph type="dt" sz="half" idx="10"/>
          </p:nvPr>
        </p:nvSpPr>
        <p:spPr/>
        <p:txBody>
          <a:bodyPr/>
          <a:lstStyle/>
          <a:p>
            <a:fld id="{61C7E8EF-1EB0-4D12-BFAE-479C6C16E84F}" type="datetimeFigureOut">
              <a:rPr lang="en-US" smtClean="0"/>
              <a:t>2/17/23</a:t>
            </a:fld>
            <a:endParaRPr lang="en-US" dirty="0"/>
          </a:p>
        </p:txBody>
      </p:sp>
      <p:sp>
        <p:nvSpPr>
          <p:cNvPr id="5" name="Footer Placeholder 4">
            <a:extLst>
              <a:ext uri="{FF2B5EF4-FFF2-40B4-BE49-F238E27FC236}">
                <a16:creationId xmlns:a16="http://schemas.microsoft.com/office/drawing/2014/main" id="{D5BDEE61-202E-4D15-B96E-9D834A9E7E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160F8D-30C1-46BE-8888-2C9CFDA09B7F}"/>
              </a:ext>
            </a:extLst>
          </p:cNvPr>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2936511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93C14-409D-447D-A2AA-FDFC155A3E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D911D2-1960-4D88-9DFC-2EB7DF5B03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E58C5-D97E-4A14-9F64-A31D71706EBA}"/>
              </a:ext>
            </a:extLst>
          </p:cNvPr>
          <p:cNvSpPr>
            <a:spLocks noGrp="1"/>
          </p:cNvSpPr>
          <p:nvPr>
            <p:ph type="dt" sz="half" idx="10"/>
          </p:nvPr>
        </p:nvSpPr>
        <p:spPr/>
        <p:txBody>
          <a:bodyPr/>
          <a:lstStyle/>
          <a:p>
            <a:fld id="{61C7E8EF-1EB0-4D12-BFAE-479C6C16E84F}" type="datetimeFigureOut">
              <a:rPr lang="en-US" smtClean="0"/>
              <a:t>2/17/23</a:t>
            </a:fld>
            <a:endParaRPr lang="en-US" dirty="0"/>
          </a:p>
        </p:txBody>
      </p:sp>
      <p:sp>
        <p:nvSpPr>
          <p:cNvPr id="5" name="Footer Placeholder 4">
            <a:extLst>
              <a:ext uri="{FF2B5EF4-FFF2-40B4-BE49-F238E27FC236}">
                <a16:creationId xmlns:a16="http://schemas.microsoft.com/office/drawing/2014/main" id="{08E261A5-3277-49D8-9F06-EDB3046A44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7A4942-DE72-4519-B583-A2C8A073020B}"/>
              </a:ext>
            </a:extLst>
          </p:cNvPr>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115032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3F57F0-9F26-4B44-9E3A-C7CDD4D9962A}"/>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46C916-AB34-4EA8-84F7-7B6CFDC4CD94}"/>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D882D-F0AD-4A61-9C2E-B34FD7AE796F}"/>
              </a:ext>
            </a:extLst>
          </p:cNvPr>
          <p:cNvSpPr>
            <a:spLocks noGrp="1"/>
          </p:cNvSpPr>
          <p:nvPr>
            <p:ph type="dt" sz="half" idx="10"/>
          </p:nvPr>
        </p:nvSpPr>
        <p:spPr/>
        <p:txBody>
          <a:bodyPr/>
          <a:lstStyle/>
          <a:p>
            <a:fld id="{61C7E8EF-1EB0-4D12-BFAE-479C6C16E84F}" type="datetimeFigureOut">
              <a:rPr lang="en-US" smtClean="0"/>
              <a:t>2/17/23</a:t>
            </a:fld>
            <a:endParaRPr lang="en-US" dirty="0"/>
          </a:p>
        </p:txBody>
      </p:sp>
      <p:sp>
        <p:nvSpPr>
          <p:cNvPr id="5" name="Footer Placeholder 4">
            <a:extLst>
              <a:ext uri="{FF2B5EF4-FFF2-40B4-BE49-F238E27FC236}">
                <a16:creationId xmlns:a16="http://schemas.microsoft.com/office/drawing/2014/main" id="{0931A0C0-C928-484D-AB37-994E1A8B18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8AD8DE-99AE-42FD-A8BE-F2D23A61725D}"/>
              </a:ext>
            </a:extLst>
          </p:cNvPr>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4105649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80"/>
        <p:cNvGrpSpPr/>
        <p:nvPr/>
      </p:nvGrpSpPr>
      <p:grpSpPr>
        <a:xfrm>
          <a:off x="0" y="0"/>
          <a:ext cx="0" cy="0"/>
          <a:chOff x="0" y="0"/>
          <a:chExt cx="0" cy="0"/>
        </a:xfrm>
      </p:grpSpPr>
      <p:sp>
        <p:nvSpPr>
          <p:cNvPr id="81" name="Google Shape;81;p138"/>
          <p:cNvSpPr txBox="1">
            <a:spLocks noGrp="1"/>
          </p:cNvSpPr>
          <p:nvPr>
            <p:ph type="title"/>
          </p:nvPr>
        </p:nvSpPr>
        <p:spPr>
          <a:xfrm>
            <a:off x="2032003" y="274638"/>
            <a:ext cx="9550399"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 name="Google Shape;82;p13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3" name="Google Shape;83;p138"/>
          <p:cNvSpPr txBox="1">
            <a:spLocks noGrp="1"/>
          </p:cNvSpPr>
          <p:nvPr>
            <p:ph type="body" idx="2"/>
          </p:nvPr>
        </p:nvSpPr>
        <p:spPr>
          <a:xfrm>
            <a:off x="609600" y="2174875"/>
            <a:ext cx="5386917" cy="417726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4" name="Google Shape;84;p138"/>
          <p:cNvSpPr txBox="1">
            <a:spLocks noGrp="1"/>
          </p:cNvSpPr>
          <p:nvPr>
            <p:ph type="body" idx="3"/>
          </p:nvPr>
        </p:nvSpPr>
        <p:spPr>
          <a:xfrm>
            <a:off x="6193370"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5" name="Google Shape;85;p138"/>
          <p:cNvSpPr txBox="1">
            <a:spLocks noGrp="1"/>
          </p:cNvSpPr>
          <p:nvPr>
            <p:ph type="body" idx="4"/>
          </p:nvPr>
        </p:nvSpPr>
        <p:spPr>
          <a:xfrm>
            <a:off x="6193370" y="2174875"/>
            <a:ext cx="5389033" cy="417726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6" name="Google Shape;86;p138"/>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7" name="Google Shape;87;p138"/>
          <p:cNvSpPr txBox="1">
            <a:spLocks noGrp="1"/>
          </p:cNvSpPr>
          <p:nvPr>
            <p:ph type="ftr" idx="11"/>
          </p:nvPr>
        </p:nvSpPr>
        <p:spPr>
          <a:xfrm>
            <a:off x="609600" y="6356350"/>
            <a:ext cx="10972800" cy="276959"/>
          </a:xfrm>
          <a:prstGeom prst="rect">
            <a:avLst/>
          </a:prstGeom>
          <a:solidFill>
            <a:srgbClr val="89CC40"/>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8" name="Google Shape;88;p13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52085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D678-7475-4381-825F-BB4634FE8C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0A008-210E-4AF2-B999-27D1026EDB8A}"/>
              </a:ext>
            </a:extLst>
          </p:cNvPr>
          <p:cNvSpPr>
            <a:spLocks noGrp="1"/>
          </p:cNvSpPr>
          <p:nvPr>
            <p:ph type="dt" idx="10"/>
          </p:nvPr>
        </p:nvSpPr>
        <p:spPr/>
        <p:txBody>
          <a:bodyPr/>
          <a:lstStyle/>
          <a:p>
            <a:endParaRPr lang="en-US" dirty="0"/>
          </a:p>
        </p:txBody>
      </p:sp>
      <p:sp>
        <p:nvSpPr>
          <p:cNvPr id="4" name="Footer Placeholder 3">
            <a:extLst>
              <a:ext uri="{FF2B5EF4-FFF2-40B4-BE49-F238E27FC236}">
                <a16:creationId xmlns:a16="http://schemas.microsoft.com/office/drawing/2014/main" id="{136573FD-9E34-4D58-91AA-88D0B82C5332}"/>
              </a:ext>
            </a:extLst>
          </p:cNvPr>
          <p:cNvSpPr>
            <a:spLocks noGrp="1"/>
          </p:cNvSpPr>
          <p:nvPr>
            <p:ph type="ftr" idx="11"/>
          </p:nvPr>
        </p:nvSpPr>
        <p:spPr/>
        <p:txBody>
          <a:bodyPr/>
          <a:lstStyle/>
          <a:p>
            <a:endParaRPr lang="en-US" dirty="0"/>
          </a:p>
        </p:txBody>
      </p:sp>
      <p:sp>
        <p:nvSpPr>
          <p:cNvPr id="5" name="Slide Number Placeholder 4">
            <a:extLst>
              <a:ext uri="{FF2B5EF4-FFF2-40B4-BE49-F238E27FC236}">
                <a16:creationId xmlns:a16="http://schemas.microsoft.com/office/drawing/2014/main" id="{3DE86889-3C1E-4E88-90CF-9AF34170CE47}"/>
              </a:ext>
            </a:extLst>
          </p:cNvPr>
          <p:cNvSpPr>
            <a:spLocks noGrp="1"/>
          </p:cNvSpPr>
          <p:nvPr>
            <p:ph type="sldNum"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51171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C7E8EF-1EB0-4D12-BFAE-479C6C16E84F}" type="datetimeFigureOut">
              <a:rPr lang="en-US" smtClean="0"/>
              <a:t>2/17/23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2228357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C7E8EF-1EB0-4D12-BFAE-479C6C16E84F}" type="datetimeFigureOut">
              <a:rPr lang="en-US" smtClean="0"/>
              <a:t>2/17/23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363555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C7E8EF-1EB0-4D12-BFAE-479C6C16E84F}" type="datetimeFigureOut">
              <a:rPr lang="en-US" smtClean="0"/>
              <a:t>2/17/23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1326787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C7E8EF-1EB0-4D12-BFAE-479C6C16E84F}" type="datetimeFigureOut">
              <a:rPr lang="en-US" smtClean="0"/>
              <a:t>2/17/23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1296229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C7E8EF-1EB0-4D12-BFAE-479C6C16E84F}" type="datetimeFigureOut">
              <a:rPr lang="en-US" smtClean="0"/>
              <a:t>2/17/23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175738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C7E8EF-1EB0-4D12-BFAE-479C6C16E84F}" type="datetimeFigureOut">
              <a:rPr lang="en-US" smtClean="0"/>
              <a:t>2/17/23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648620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0A5B-AD12-4E6A-9511-992543C04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554C39-8E29-40F4-95C8-B03F8FBA98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72C94-CA4A-4AE3-9695-5B8B57CF834B}"/>
              </a:ext>
            </a:extLst>
          </p:cNvPr>
          <p:cNvSpPr>
            <a:spLocks noGrp="1"/>
          </p:cNvSpPr>
          <p:nvPr>
            <p:ph type="dt" sz="half" idx="10"/>
          </p:nvPr>
        </p:nvSpPr>
        <p:spPr/>
        <p:txBody>
          <a:bodyPr/>
          <a:lstStyle/>
          <a:p>
            <a:fld id="{61C7E8EF-1EB0-4D12-BFAE-479C6C16E84F}" type="datetimeFigureOut">
              <a:rPr lang="en-US" smtClean="0"/>
              <a:t>2/17/23</a:t>
            </a:fld>
            <a:endParaRPr lang="en-US" dirty="0"/>
          </a:p>
        </p:txBody>
      </p:sp>
      <p:sp>
        <p:nvSpPr>
          <p:cNvPr id="5" name="Footer Placeholder 4">
            <a:extLst>
              <a:ext uri="{FF2B5EF4-FFF2-40B4-BE49-F238E27FC236}">
                <a16:creationId xmlns:a16="http://schemas.microsoft.com/office/drawing/2014/main" id="{2878BF20-6015-4AA2-BA55-A54B689E82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BFD097-5892-4EDB-9BE6-515A55E3B457}"/>
              </a:ext>
            </a:extLst>
          </p:cNvPr>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324355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C7E8EF-1EB0-4D12-BFAE-479C6C16E84F}" type="datetimeFigureOut">
              <a:rPr lang="en-US" smtClean="0"/>
              <a:t>2/17/23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916954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C7E8EF-1EB0-4D12-BFAE-479C6C16E84F}" type="datetimeFigureOut">
              <a:rPr lang="en-US" smtClean="0"/>
              <a:t>2/17/23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4007236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C7E8EF-1EB0-4D12-BFAE-479C6C16E84F}" type="datetimeFigureOut">
              <a:rPr lang="en-US" smtClean="0"/>
              <a:t>2/17/23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3767114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C7E8EF-1EB0-4D12-BFAE-479C6C16E84F}" type="datetimeFigureOut">
              <a:rPr lang="en-US" smtClean="0"/>
              <a:t>2/17/23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2825862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C7E8EF-1EB0-4D12-BFAE-479C6C16E84F}" type="datetimeFigureOut">
              <a:rPr lang="en-US" smtClean="0"/>
              <a:t>2/17/23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2743407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875C-DF02-0545-8F21-65AE604B9F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0B51D-0D14-034E-A6B3-14B671EAD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4D3BA-4ADD-8244-9ABE-0E9B3D0D765A}"/>
              </a:ext>
            </a:extLst>
          </p:cNvPr>
          <p:cNvSpPr>
            <a:spLocks noGrp="1"/>
          </p:cNvSpPr>
          <p:nvPr>
            <p:ph type="dt" sz="half" idx="10"/>
          </p:nvPr>
        </p:nvSpPr>
        <p:spPr/>
        <p:txBody>
          <a:bodyPr/>
          <a:lstStyle/>
          <a:p>
            <a:fld id="{AB5861EF-C358-EC4C-B6EA-B2B889A8D098}" type="datetimeFigureOut">
              <a:rPr lang="en-US" smtClean="0"/>
              <a:t>2/17/23</a:t>
            </a:fld>
            <a:endParaRPr lang="en-US" dirty="0"/>
          </a:p>
        </p:txBody>
      </p:sp>
      <p:sp>
        <p:nvSpPr>
          <p:cNvPr id="5" name="Footer Placeholder 4">
            <a:extLst>
              <a:ext uri="{FF2B5EF4-FFF2-40B4-BE49-F238E27FC236}">
                <a16:creationId xmlns:a16="http://schemas.microsoft.com/office/drawing/2014/main" id="{355801A3-1785-774F-A809-6677A5376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454E46-4C2C-1F40-877A-BD82AE7734B5}"/>
              </a:ext>
            </a:extLst>
          </p:cNvPr>
          <p:cNvSpPr>
            <a:spLocks noGrp="1"/>
          </p:cNvSpPr>
          <p:nvPr>
            <p:ph type="sldNum" sz="quarter" idx="12"/>
          </p:nvPr>
        </p:nvSpPr>
        <p:spPr/>
        <p:txBody>
          <a:bodyPr/>
          <a:lstStyle/>
          <a:p>
            <a:fld id="{374804BF-1081-CF42-9C93-49830AB180EC}" type="slidenum">
              <a:rPr lang="en-US" smtClean="0"/>
              <a:t>‹#›</a:t>
            </a:fld>
            <a:endParaRPr lang="en-US" dirty="0"/>
          </a:p>
        </p:txBody>
      </p:sp>
    </p:spTree>
    <p:extLst>
      <p:ext uri="{BB962C8B-B14F-4D97-AF65-F5344CB8AC3E}">
        <p14:creationId xmlns:p14="http://schemas.microsoft.com/office/powerpoint/2010/main" val="125924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08F9-FE2E-5C45-882C-ED7776E04F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B77151-BA72-8142-BE22-CC4A4F07DB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F2672-DC82-9445-BD6D-C15E7BFB4CE6}"/>
              </a:ext>
            </a:extLst>
          </p:cNvPr>
          <p:cNvSpPr>
            <a:spLocks noGrp="1"/>
          </p:cNvSpPr>
          <p:nvPr>
            <p:ph type="dt" sz="half" idx="10"/>
          </p:nvPr>
        </p:nvSpPr>
        <p:spPr/>
        <p:txBody>
          <a:bodyPr/>
          <a:lstStyle/>
          <a:p>
            <a:fld id="{AB5861EF-C358-EC4C-B6EA-B2B889A8D098}" type="datetimeFigureOut">
              <a:rPr lang="en-US" smtClean="0"/>
              <a:t>2/17/23</a:t>
            </a:fld>
            <a:endParaRPr lang="en-US" dirty="0"/>
          </a:p>
        </p:txBody>
      </p:sp>
      <p:sp>
        <p:nvSpPr>
          <p:cNvPr id="5" name="Footer Placeholder 4">
            <a:extLst>
              <a:ext uri="{FF2B5EF4-FFF2-40B4-BE49-F238E27FC236}">
                <a16:creationId xmlns:a16="http://schemas.microsoft.com/office/drawing/2014/main" id="{7FFFBC89-57C6-0849-9E97-C7A03ADF15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501164-135C-9F48-ACBD-78A5B0C129F8}"/>
              </a:ext>
            </a:extLst>
          </p:cNvPr>
          <p:cNvSpPr>
            <a:spLocks noGrp="1"/>
          </p:cNvSpPr>
          <p:nvPr>
            <p:ph type="sldNum" sz="quarter" idx="12"/>
          </p:nvPr>
        </p:nvSpPr>
        <p:spPr/>
        <p:txBody>
          <a:bodyPr/>
          <a:lstStyle/>
          <a:p>
            <a:fld id="{374804BF-1081-CF42-9C93-49830AB180EC}" type="slidenum">
              <a:rPr lang="en-US" smtClean="0"/>
              <a:t>‹#›</a:t>
            </a:fld>
            <a:endParaRPr lang="en-US" dirty="0"/>
          </a:p>
        </p:txBody>
      </p:sp>
    </p:spTree>
    <p:extLst>
      <p:ext uri="{BB962C8B-B14F-4D97-AF65-F5344CB8AC3E}">
        <p14:creationId xmlns:p14="http://schemas.microsoft.com/office/powerpoint/2010/main" val="2346588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0171-E6B1-7A41-BB98-1956CF915F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EA9F5-D6E5-264C-BBF0-264FD91FC2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2F13DA-668E-F54B-BBDE-9EBEACA5D007}"/>
              </a:ext>
            </a:extLst>
          </p:cNvPr>
          <p:cNvSpPr>
            <a:spLocks noGrp="1"/>
          </p:cNvSpPr>
          <p:nvPr>
            <p:ph type="dt" sz="half" idx="10"/>
          </p:nvPr>
        </p:nvSpPr>
        <p:spPr/>
        <p:txBody>
          <a:bodyPr/>
          <a:lstStyle/>
          <a:p>
            <a:fld id="{AB5861EF-C358-EC4C-B6EA-B2B889A8D098}" type="datetimeFigureOut">
              <a:rPr lang="en-US" smtClean="0"/>
              <a:t>2/17/23</a:t>
            </a:fld>
            <a:endParaRPr lang="en-US" dirty="0"/>
          </a:p>
        </p:txBody>
      </p:sp>
      <p:sp>
        <p:nvSpPr>
          <p:cNvPr id="5" name="Footer Placeholder 4">
            <a:extLst>
              <a:ext uri="{FF2B5EF4-FFF2-40B4-BE49-F238E27FC236}">
                <a16:creationId xmlns:a16="http://schemas.microsoft.com/office/drawing/2014/main" id="{4BB4DB09-323D-AA4D-850A-411C8E6DE7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E83429-A8B3-E741-98C3-76A0667C679E}"/>
              </a:ext>
            </a:extLst>
          </p:cNvPr>
          <p:cNvSpPr>
            <a:spLocks noGrp="1"/>
          </p:cNvSpPr>
          <p:nvPr>
            <p:ph type="sldNum" sz="quarter" idx="12"/>
          </p:nvPr>
        </p:nvSpPr>
        <p:spPr/>
        <p:txBody>
          <a:bodyPr/>
          <a:lstStyle/>
          <a:p>
            <a:fld id="{374804BF-1081-CF42-9C93-49830AB180EC}" type="slidenum">
              <a:rPr lang="en-US" smtClean="0"/>
              <a:t>‹#›</a:t>
            </a:fld>
            <a:endParaRPr lang="en-US" dirty="0"/>
          </a:p>
        </p:txBody>
      </p:sp>
    </p:spTree>
    <p:extLst>
      <p:ext uri="{BB962C8B-B14F-4D97-AF65-F5344CB8AC3E}">
        <p14:creationId xmlns:p14="http://schemas.microsoft.com/office/powerpoint/2010/main" val="1238835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76057-5435-9C41-90DC-5B03BC80CF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3C34E-B863-1446-BE23-DC94E61B85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F8F6EF-4605-F142-8545-19CDD32A5C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4D7D1D-CBDA-8546-AEF6-FE3C3A2A9795}"/>
              </a:ext>
            </a:extLst>
          </p:cNvPr>
          <p:cNvSpPr>
            <a:spLocks noGrp="1"/>
          </p:cNvSpPr>
          <p:nvPr>
            <p:ph type="dt" sz="half" idx="10"/>
          </p:nvPr>
        </p:nvSpPr>
        <p:spPr/>
        <p:txBody>
          <a:bodyPr/>
          <a:lstStyle/>
          <a:p>
            <a:fld id="{AB5861EF-C358-EC4C-B6EA-B2B889A8D098}" type="datetimeFigureOut">
              <a:rPr lang="en-US" smtClean="0"/>
              <a:t>2/17/23</a:t>
            </a:fld>
            <a:endParaRPr lang="en-US" dirty="0"/>
          </a:p>
        </p:txBody>
      </p:sp>
      <p:sp>
        <p:nvSpPr>
          <p:cNvPr id="6" name="Footer Placeholder 5">
            <a:extLst>
              <a:ext uri="{FF2B5EF4-FFF2-40B4-BE49-F238E27FC236}">
                <a16:creationId xmlns:a16="http://schemas.microsoft.com/office/drawing/2014/main" id="{957A10AB-BF2A-4043-9198-3DEE9E7BFB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5FB25E-CC10-B24E-A93D-55D49563CF24}"/>
              </a:ext>
            </a:extLst>
          </p:cNvPr>
          <p:cNvSpPr>
            <a:spLocks noGrp="1"/>
          </p:cNvSpPr>
          <p:nvPr>
            <p:ph type="sldNum" sz="quarter" idx="12"/>
          </p:nvPr>
        </p:nvSpPr>
        <p:spPr/>
        <p:txBody>
          <a:bodyPr/>
          <a:lstStyle/>
          <a:p>
            <a:fld id="{374804BF-1081-CF42-9C93-49830AB180EC}" type="slidenum">
              <a:rPr lang="en-US" smtClean="0"/>
              <a:t>‹#›</a:t>
            </a:fld>
            <a:endParaRPr lang="en-US" dirty="0"/>
          </a:p>
        </p:txBody>
      </p:sp>
    </p:spTree>
    <p:extLst>
      <p:ext uri="{BB962C8B-B14F-4D97-AF65-F5344CB8AC3E}">
        <p14:creationId xmlns:p14="http://schemas.microsoft.com/office/powerpoint/2010/main" val="246316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0A97E-95B1-E347-A9C9-68C7EE7AA5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C47876-07B1-A349-88A5-548EB05A82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BA17DB-952F-7B42-BCDE-B33FC6C0B9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28ED76-9C12-AC40-9789-F7C4A8EA15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6C5D0B-C900-DD47-9F5E-ECE1237B28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A2367E-4878-8940-B489-9C70E9AE01C7}"/>
              </a:ext>
            </a:extLst>
          </p:cNvPr>
          <p:cNvSpPr>
            <a:spLocks noGrp="1"/>
          </p:cNvSpPr>
          <p:nvPr>
            <p:ph type="dt" sz="half" idx="10"/>
          </p:nvPr>
        </p:nvSpPr>
        <p:spPr/>
        <p:txBody>
          <a:bodyPr/>
          <a:lstStyle/>
          <a:p>
            <a:fld id="{AB5861EF-C358-EC4C-B6EA-B2B889A8D098}" type="datetimeFigureOut">
              <a:rPr lang="en-US" smtClean="0"/>
              <a:t>2/17/23</a:t>
            </a:fld>
            <a:endParaRPr lang="en-US" dirty="0"/>
          </a:p>
        </p:txBody>
      </p:sp>
      <p:sp>
        <p:nvSpPr>
          <p:cNvPr id="8" name="Footer Placeholder 7">
            <a:extLst>
              <a:ext uri="{FF2B5EF4-FFF2-40B4-BE49-F238E27FC236}">
                <a16:creationId xmlns:a16="http://schemas.microsoft.com/office/drawing/2014/main" id="{E0BC26EE-6A67-BD4B-8500-E00BE082DC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B6FB8B0-8284-0543-8D0E-5674652D7E2B}"/>
              </a:ext>
            </a:extLst>
          </p:cNvPr>
          <p:cNvSpPr>
            <a:spLocks noGrp="1"/>
          </p:cNvSpPr>
          <p:nvPr>
            <p:ph type="sldNum" sz="quarter" idx="12"/>
          </p:nvPr>
        </p:nvSpPr>
        <p:spPr/>
        <p:txBody>
          <a:bodyPr/>
          <a:lstStyle/>
          <a:p>
            <a:fld id="{374804BF-1081-CF42-9C93-49830AB180EC}" type="slidenum">
              <a:rPr lang="en-US" smtClean="0"/>
              <a:t>‹#›</a:t>
            </a:fld>
            <a:endParaRPr lang="en-US" dirty="0"/>
          </a:p>
        </p:txBody>
      </p:sp>
    </p:spTree>
    <p:extLst>
      <p:ext uri="{BB962C8B-B14F-4D97-AF65-F5344CB8AC3E}">
        <p14:creationId xmlns:p14="http://schemas.microsoft.com/office/powerpoint/2010/main" val="564563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F098A-F05C-4922-8057-616347A3099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B4F362-5D02-4940-95FA-1F937FC24C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4D0B0B-E59D-4AA8-8CDC-98BEA3331239}"/>
              </a:ext>
            </a:extLst>
          </p:cNvPr>
          <p:cNvSpPr>
            <a:spLocks noGrp="1"/>
          </p:cNvSpPr>
          <p:nvPr>
            <p:ph type="dt" sz="half" idx="10"/>
          </p:nvPr>
        </p:nvSpPr>
        <p:spPr/>
        <p:txBody>
          <a:bodyPr/>
          <a:lstStyle/>
          <a:p>
            <a:fld id="{61C7E8EF-1EB0-4D12-BFAE-479C6C16E84F}" type="datetimeFigureOut">
              <a:rPr lang="en-US" smtClean="0"/>
              <a:t>2/17/23</a:t>
            </a:fld>
            <a:endParaRPr lang="en-US" dirty="0"/>
          </a:p>
        </p:txBody>
      </p:sp>
      <p:sp>
        <p:nvSpPr>
          <p:cNvPr id="5" name="Footer Placeholder 4">
            <a:extLst>
              <a:ext uri="{FF2B5EF4-FFF2-40B4-BE49-F238E27FC236}">
                <a16:creationId xmlns:a16="http://schemas.microsoft.com/office/drawing/2014/main" id="{974750B4-2B21-4F08-BB1E-D11C2621C5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970D09-12F3-44BE-9D6B-C862975ACF0E}"/>
              </a:ext>
            </a:extLst>
          </p:cNvPr>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22142020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4E17-BFA6-DE4D-98CF-8785EFD0A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6C753F-04C7-B045-8136-548E7AF80220}"/>
              </a:ext>
            </a:extLst>
          </p:cNvPr>
          <p:cNvSpPr>
            <a:spLocks noGrp="1"/>
          </p:cNvSpPr>
          <p:nvPr>
            <p:ph type="dt" sz="half" idx="10"/>
          </p:nvPr>
        </p:nvSpPr>
        <p:spPr/>
        <p:txBody>
          <a:bodyPr/>
          <a:lstStyle/>
          <a:p>
            <a:fld id="{AB5861EF-C358-EC4C-B6EA-B2B889A8D098}" type="datetimeFigureOut">
              <a:rPr lang="en-US" smtClean="0"/>
              <a:t>2/17/23</a:t>
            </a:fld>
            <a:endParaRPr lang="en-US" dirty="0"/>
          </a:p>
        </p:txBody>
      </p:sp>
      <p:sp>
        <p:nvSpPr>
          <p:cNvPr id="4" name="Footer Placeholder 3">
            <a:extLst>
              <a:ext uri="{FF2B5EF4-FFF2-40B4-BE49-F238E27FC236}">
                <a16:creationId xmlns:a16="http://schemas.microsoft.com/office/drawing/2014/main" id="{C0C26271-FBB3-FC4C-B173-954D108B4F4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7FF395D-27A6-5A4B-B9B5-B2AE97B72A77}"/>
              </a:ext>
            </a:extLst>
          </p:cNvPr>
          <p:cNvSpPr>
            <a:spLocks noGrp="1"/>
          </p:cNvSpPr>
          <p:nvPr>
            <p:ph type="sldNum" sz="quarter" idx="12"/>
          </p:nvPr>
        </p:nvSpPr>
        <p:spPr/>
        <p:txBody>
          <a:bodyPr/>
          <a:lstStyle/>
          <a:p>
            <a:fld id="{374804BF-1081-CF42-9C93-49830AB180EC}" type="slidenum">
              <a:rPr lang="en-US" smtClean="0"/>
              <a:t>‹#›</a:t>
            </a:fld>
            <a:endParaRPr lang="en-US" dirty="0"/>
          </a:p>
        </p:txBody>
      </p:sp>
    </p:spTree>
    <p:extLst>
      <p:ext uri="{BB962C8B-B14F-4D97-AF65-F5344CB8AC3E}">
        <p14:creationId xmlns:p14="http://schemas.microsoft.com/office/powerpoint/2010/main" val="1005000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18BB1-1B45-D944-94A2-A879E4C8FA69}"/>
              </a:ext>
            </a:extLst>
          </p:cNvPr>
          <p:cNvSpPr>
            <a:spLocks noGrp="1"/>
          </p:cNvSpPr>
          <p:nvPr>
            <p:ph type="dt" sz="half" idx="10"/>
          </p:nvPr>
        </p:nvSpPr>
        <p:spPr/>
        <p:txBody>
          <a:bodyPr/>
          <a:lstStyle/>
          <a:p>
            <a:fld id="{AB5861EF-C358-EC4C-B6EA-B2B889A8D098}" type="datetimeFigureOut">
              <a:rPr lang="en-US" smtClean="0"/>
              <a:t>2/17/23</a:t>
            </a:fld>
            <a:endParaRPr lang="en-US" dirty="0"/>
          </a:p>
        </p:txBody>
      </p:sp>
      <p:sp>
        <p:nvSpPr>
          <p:cNvPr id="3" name="Footer Placeholder 2">
            <a:extLst>
              <a:ext uri="{FF2B5EF4-FFF2-40B4-BE49-F238E27FC236}">
                <a16:creationId xmlns:a16="http://schemas.microsoft.com/office/drawing/2014/main" id="{DC07841B-D008-114F-BF1C-9E9F698D8A1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77B3FD5-CCA6-C243-922C-7030A1D3E636}"/>
              </a:ext>
            </a:extLst>
          </p:cNvPr>
          <p:cNvSpPr>
            <a:spLocks noGrp="1"/>
          </p:cNvSpPr>
          <p:nvPr>
            <p:ph type="sldNum" sz="quarter" idx="12"/>
          </p:nvPr>
        </p:nvSpPr>
        <p:spPr/>
        <p:txBody>
          <a:bodyPr/>
          <a:lstStyle/>
          <a:p>
            <a:fld id="{374804BF-1081-CF42-9C93-49830AB180EC}" type="slidenum">
              <a:rPr lang="en-US" smtClean="0"/>
              <a:t>‹#›</a:t>
            </a:fld>
            <a:endParaRPr lang="en-US" dirty="0"/>
          </a:p>
        </p:txBody>
      </p:sp>
    </p:spTree>
    <p:extLst>
      <p:ext uri="{BB962C8B-B14F-4D97-AF65-F5344CB8AC3E}">
        <p14:creationId xmlns:p14="http://schemas.microsoft.com/office/powerpoint/2010/main" val="229476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9A759-F0DF-144B-AE96-7E1FB79699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74BE66-1ABD-7E49-860D-6B85F93F87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ACDA0D-4C9B-8446-97A3-3FF279FE2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CB453-ADBF-A744-8AA4-F15B60532BC1}"/>
              </a:ext>
            </a:extLst>
          </p:cNvPr>
          <p:cNvSpPr>
            <a:spLocks noGrp="1"/>
          </p:cNvSpPr>
          <p:nvPr>
            <p:ph type="dt" sz="half" idx="10"/>
          </p:nvPr>
        </p:nvSpPr>
        <p:spPr/>
        <p:txBody>
          <a:bodyPr/>
          <a:lstStyle/>
          <a:p>
            <a:fld id="{AB5861EF-C358-EC4C-B6EA-B2B889A8D098}" type="datetimeFigureOut">
              <a:rPr lang="en-US" smtClean="0"/>
              <a:t>2/17/23</a:t>
            </a:fld>
            <a:endParaRPr lang="en-US" dirty="0"/>
          </a:p>
        </p:txBody>
      </p:sp>
      <p:sp>
        <p:nvSpPr>
          <p:cNvPr id="6" name="Footer Placeholder 5">
            <a:extLst>
              <a:ext uri="{FF2B5EF4-FFF2-40B4-BE49-F238E27FC236}">
                <a16:creationId xmlns:a16="http://schemas.microsoft.com/office/drawing/2014/main" id="{36D7504A-3EA5-844C-AFD4-85C0844DB7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173412-3711-1F40-89C1-47486A852C43}"/>
              </a:ext>
            </a:extLst>
          </p:cNvPr>
          <p:cNvSpPr>
            <a:spLocks noGrp="1"/>
          </p:cNvSpPr>
          <p:nvPr>
            <p:ph type="sldNum" sz="quarter" idx="12"/>
          </p:nvPr>
        </p:nvSpPr>
        <p:spPr/>
        <p:txBody>
          <a:bodyPr/>
          <a:lstStyle/>
          <a:p>
            <a:fld id="{374804BF-1081-CF42-9C93-49830AB180EC}" type="slidenum">
              <a:rPr lang="en-US" smtClean="0"/>
              <a:t>‹#›</a:t>
            </a:fld>
            <a:endParaRPr lang="en-US" dirty="0"/>
          </a:p>
        </p:txBody>
      </p:sp>
    </p:spTree>
    <p:extLst>
      <p:ext uri="{BB962C8B-B14F-4D97-AF65-F5344CB8AC3E}">
        <p14:creationId xmlns:p14="http://schemas.microsoft.com/office/powerpoint/2010/main" val="3578186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68F4-63CE-6641-9936-38B6252492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E35E68-2773-E04D-98B5-43490934EC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146F39F-1211-FC43-B485-7EBA8F8A5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39E23-92C4-044D-BE45-38D76E9CB133}"/>
              </a:ext>
            </a:extLst>
          </p:cNvPr>
          <p:cNvSpPr>
            <a:spLocks noGrp="1"/>
          </p:cNvSpPr>
          <p:nvPr>
            <p:ph type="dt" sz="half" idx="10"/>
          </p:nvPr>
        </p:nvSpPr>
        <p:spPr/>
        <p:txBody>
          <a:bodyPr/>
          <a:lstStyle/>
          <a:p>
            <a:fld id="{AB5861EF-C358-EC4C-B6EA-B2B889A8D098}" type="datetimeFigureOut">
              <a:rPr lang="en-US" smtClean="0"/>
              <a:t>2/17/23</a:t>
            </a:fld>
            <a:endParaRPr lang="en-US" dirty="0"/>
          </a:p>
        </p:txBody>
      </p:sp>
      <p:sp>
        <p:nvSpPr>
          <p:cNvPr id="6" name="Footer Placeholder 5">
            <a:extLst>
              <a:ext uri="{FF2B5EF4-FFF2-40B4-BE49-F238E27FC236}">
                <a16:creationId xmlns:a16="http://schemas.microsoft.com/office/drawing/2014/main" id="{B264625D-7B49-4949-B9E9-DFFD5E1A59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A3E30C-2F09-C14A-897E-F2E9036C3C54}"/>
              </a:ext>
            </a:extLst>
          </p:cNvPr>
          <p:cNvSpPr>
            <a:spLocks noGrp="1"/>
          </p:cNvSpPr>
          <p:nvPr>
            <p:ph type="sldNum" sz="quarter" idx="12"/>
          </p:nvPr>
        </p:nvSpPr>
        <p:spPr/>
        <p:txBody>
          <a:bodyPr/>
          <a:lstStyle/>
          <a:p>
            <a:fld id="{374804BF-1081-CF42-9C93-49830AB180EC}" type="slidenum">
              <a:rPr lang="en-US" smtClean="0"/>
              <a:t>‹#›</a:t>
            </a:fld>
            <a:endParaRPr lang="en-US" dirty="0"/>
          </a:p>
        </p:txBody>
      </p:sp>
    </p:spTree>
    <p:extLst>
      <p:ext uri="{BB962C8B-B14F-4D97-AF65-F5344CB8AC3E}">
        <p14:creationId xmlns:p14="http://schemas.microsoft.com/office/powerpoint/2010/main" val="588488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8288-497C-7C4B-928A-AFF07A7972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8836DE-12C8-D844-92F9-26B9707DED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9BA5-B82D-924B-89B3-33DFB70BAFC9}"/>
              </a:ext>
            </a:extLst>
          </p:cNvPr>
          <p:cNvSpPr>
            <a:spLocks noGrp="1"/>
          </p:cNvSpPr>
          <p:nvPr>
            <p:ph type="dt" sz="half" idx="10"/>
          </p:nvPr>
        </p:nvSpPr>
        <p:spPr/>
        <p:txBody>
          <a:bodyPr/>
          <a:lstStyle/>
          <a:p>
            <a:fld id="{AB5861EF-C358-EC4C-B6EA-B2B889A8D098}" type="datetimeFigureOut">
              <a:rPr lang="en-US" smtClean="0"/>
              <a:t>2/17/23</a:t>
            </a:fld>
            <a:endParaRPr lang="en-US" dirty="0"/>
          </a:p>
        </p:txBody>
      </p:sp>
      <p:sp>
        <p:nvSpPr>
          <p:cNvPr id="5" name="Footer Placeholder 4">
            <a:extLst>
              <a:ext uri="{FF2B5EF4-FFF2-40B4-BE49-F238E27FC236}">
                <a16:creationId xmlns:a16="http://schemas.microsoft.com/office/drawing/2014/main" id="{8ED80E00-28D1-FE4F-9E28-5F82BEC3DD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08A878-C71C-414D-BCD0-C5FB545505C9}"/>
              </a:ext>
            </a:extLst>
          </p:cNvPr>
          <p:cNvSpPr>
            <a:spLocks noGrp="1"/>
          </p:cNvSpPr>
          <p:nvPr>
            <p:ph type="sldNum" sz="quarter" idx="12"/>
          </p:nvPr>
        </p:nvSpPr>
        <p:spPr/>
        <p:txBody>
          <a:bodyPr/>
          <a:lstStyle/>
          <a:p>
            <a:fld id="{374804BF-1081-CF42-9C93-49830AB180EC}" type="slidenum">
              <a:rPr lang="en-US" smtClean="0"/>
              <a:t>‹#›</a:t>
            </a:fld>
            <a:endParaRPr lang="en-US" dirty="0"/>
          </a:p>
        </p:txBody>
      </p:sp>
    </p:spTree>
    <p:extLst>
      <p:ext uri="{BB962C8B-B14F-4D97-AF65-F5344CB8AC3E}">
        <p14:creationId xmlns:p14="http://schemas.microsoft.com/office/powerpoint/2010/main" val="3180085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C08844-07D7-4449-9FD3-52CBAB7B2E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35A432-84D0-5C44-B31D-7E7F0EC3A0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285A5-819E-8549-8316-314656DB7C0B}"/>
              </a:ext>
            </a:extLst>
          </p:cNvPr>
          <p:cNvSpPr>
            <a:spLocks noGrp="1"/>
          </p:cNvSpPr>
          <p:nvPr>
            <p:ph type="dt" sz="half" idx="10"/>
          </p:nvPr>
        </p:nvSpPr>
        <p:spPr/>
        <p:txBody>
          <a:bodyPr/>
          <a:lstStyle/>
          <a:p>
            <a:fld id="{AB5861EF-C358-EC4C-B6EA-B2B889A8D098}" type="datetimeFigureOut">
              <a:rPr lang="en-US" smtClean="0"/>
              <a:t>2/17/23</a:t>
            </a:fld>
            <a:endParaRPr lang="en-US" dirty="0"/>
          </a:p>
        </p:txBody>
      </p:sp>
      <p:sp>
        <p:nvSpPr>
          <p:cNvPr id="5" name="Footer Placeholder 4">
            <a:extLst>
              <a:ext uri="{FF2B5EF4-FFF2-40B4-BE49-F238E27FC236}">
                <a16:creationId xmlns:a16="http://schemas.microsoft.com/office/drawing/2014/main" id="{A60E529D-711E-E14B-A35E-5E10BF1B91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FDC21F-4285-E64B-8074-526B5C50F705}"/>
              </a:ext>
            </a:extLst>
          </p:cNvPr>
          <p:cNvSpPr>
            <a:spLocks noGrp="1"/>
          </p:cNvSpPr>
          <p:nvPr>
            <p:ph type="sldNum" sz="quarter" idx="12"/>
          </p:nvPr>
        </p:nvSpPr>
        <p:spPr/>
        <p:txBody>
          <a:bodyPr/>
          <a:lstStyle/>
          <a:p>
            <a:fld id="{374804BF-1081-CF42-9C93-49830AB180EC}" type="slidenum">
              <a:rPr lang="en-US" smtClean="0"/>
              <a:t>‹#›</a:t>
            </a:fld>
            <a:endParaRPr lang="en-US" dirty="0"/>
          </a:p>
        </p:txBody>
      </p:sp>
    </p:spTree>
    <p:extLst>
      <p:ext uri="{BB962C8B-B14F-4D97-AF65-F5344CB8AC3E}">
        <p14:creationId xmlns:p14="http://schemas.microsoft.com/office/powerpoint/2010/main" val="312838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26CF-0E7F-4658-99DD-5FBECE9FD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DB775-AA43-4B52-B8F3-31E1887D368C}"/>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B7F52E-1CEA-45C3-BEEC-6C1B8399B8D9}"/>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1BA1BD-3200-4F58-A5EF-3E925210BA8D}"/>
              </a:ext>
            </a:extLst>
          </p:cNvPr>
          <p:cNvSpPr>
            <a:spLocks noGrp="1"/>
          </p:cNvSpPr>
          <p:nvPr>
            <p:ph type="dt" sz="half" idx="10"/>
          </p:nvPr>
        </p:nvSpPr>
        <p:spPr/>
        <p:txBody>
          <a:bodyPr/>
          <a:lstStyle/>
          <a:p>
            <a:fld id="{61C7E8EF-1EB0-4D12-BFAE-479C6C16E84F}" type="datetimeFigureOut">
              <a:rPr lang="en-US" smtClean="0"/>
              <a:t>2/17/23</a:t>
            </a:fld>
            <a:endParaRPr lang="en-US" dirty="0"/>
          </a:p>
        </p:txBody>
      </p:sp>
      <p:sp>
        <p:nvSpPr>
          <p:cNvPr id="6" name="Footer Placeholder 5">
            <a:extLst>
              <a:ext uri="{FF2B5EF4-FFF2-40B4-BE49-F238E27FC236}">
                <a16:creationId xmlns:a16="http://schemas.microsoft.com/office/drawing/2014/main" id="{37B779AB-1145-4BAA-94C4-C55082842A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8A77FC-716B-4F2B-BB78-7450E54EC805}"/>
              </a:ext>
            </a:extLst>
          </p:cNvPr>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269719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9D286-EEAC-4BD3-B0DE-4704344BDA4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A2A755-E764-48D2-A2B9-D74802872EE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DCFD-3066-4A99-A054-1EF6E52AA6D2}"/>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F4FAA4-F790-4FFC-814F-E0FD5E25710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C67E75-106F-49AC-B2DE-CC530035783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668CCD-74A2-42EE-87D6-D168569AD9D4}"/>
              </a:ext>
            </a:extLst>
          </p:cNvPr>
          <p:cNvSpPr>
            <a:spLocks noGrp="1"/>
          </p:cNvSpPr>
          <p:nvPr>
            <p:ph type="dt" sz="half" idx="10"/>
          </p:nvPr>
        </p:nvSpPr>
        <p:spPr/>
        <p:txBody>
          <a:bodyPr/>
          <a:lstStyle/>
          <a:p>
            <a:fld id="{61C7E8EF-1EB0-4D12-BFAE-479C6C16E84F}" type="datetimeFigureOut">
              <a:rPr lang="en-US" smtClean="0"/>
              <a:t>2/17/23</a:t>
            </a:fld>
            <a:endParaRPr lang="en-US" dirty="0"/>
          </a:p>
        </p:txBody>
      </p:sp>
      <p:sp>
        <p:nvSpPr>
          <p:cNvPr id="8" name="Footer Placeholder 7">
            <a:extLst>
              <a:ext uri="{FF2B5EF4-FFF2-40B4-BE49-F238E27FC236}">
                <a16:creationId xmlns:a16="http://schemas.microsoft.com/office/drawing/2014/main" id="{1EA923FD-0A66-4D3B-98C3-CC15AEE3AC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0157474-7DB2-46E7-BE37-E61ED4690FCC}"/>
              </a:ext>
            </a:extLst>
          </p:cNvPr>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3340680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225B5-D1AC-4558-82F1-82D5A5A69B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B87CAC-F11F-401A-9A3E-DBF1B3BE81C9}"/>
              </a:ext>
            </a:extLst>
          </p:cNvPr>
          <p:cNvSpPr>
            <a:spLocks noGrp="1"/>
          </p:cNvSpPr>
          <p:nvPr>
            <p:ph type="dt" sz="half" idx="10"/>
          </p:nvPr>
        </p:nvSpPr>
        <p:spPr/>
        <p:txBody>
          <a:bodyPr/>
          <a:lstStyle/>
          <a:p>
            <a:fld id="{61C7E8EF-1EB0-4D12-BFAE-479C6C16E84F}" type="datetimeFigureOut">
              <a:rPr lang="en-US" smtClean="0"/>
              <a:t>2/17/23</a:t>
            </a:fld>
            <a:endParaRPr lang="en-US" dirty="0"/>
          </a:p>
        </p:txBody>
      </p:sp>
      <p:sp>
        <p:nvSpPr>
          <p:cNvPr id="4" name="Footer Placeholder 3">
            <a:extLst>
              <a:ext uri="{FF2B5EF4-FFF2-40B4-BE49-F238E27FC236}">
                <a16:creationId xmlns:a16="http://schemas.microsoft.com/office/drawing/2014/main" id="{0391B96D-CC78-4233-A080-CD6FF574490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02AA51E-744C-4611-B2E7-B63C524673E0}"/>
              </a:ext>
            </a:extLst>
          </p:cNvPr>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3200114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B17EF-8EA8-43EE-8D90-B85A16D12547}"/>
              </a:ext>
            </a:extLst>
          </p:cNvPr>
          <p:cNvSpPr>
            <a:spLocks noGrp="1"/>
          </p:cNvSpPr>
          <p:nvPr>
            <p:ph type="dt" sz="half" idx="10"/>
          </p:nvPr>
        </p:nvSpPr>
        <p:spPr/>
        <p:txBody>
          <a:bodyPr/>
          <a:lstStyle/>
          <a:p>
            <a:fld id="{61C7E8EF-1EB0-4D12-BFAE-479C6C16E84F}" type="datetimeFigureOut">
              <a:rPr lang="en-US" smtClean="0"/>
              <a:t>2/17/23</a:t>
            </a:fld>
            <a:endParaRPr lang="en-US" dirty="0"/>
          </a:p>
        </p:txBody>
      </p:sp>
      <p:sp>
        <p:nvSpPr>
          <p:cNvPr id="3" name="Footer Placeholder 2">
            <a:extLst>
              <a:ext uri="{FF2B5EF4-FFF2-40B4-BE49-F238E27FC236}">
                <a16:creationId xmlns:a16="http://schemas.microsoft.com/office/drawing/2014/main" id="{829C715D-EB5B-4007-8FED-65718DA0A8C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B77C42A-671D-4DA1-8D2F-94B8C914C99E}"/>
              </a:ext>
            </a:extLst>
          </p:cNvPr>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4274949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4B8F-686C-45FE-8198-EFF29056FD2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281013-7A00-481E-9451-98ACCAF5579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2F2D7C-8C14-422F-9823-E68F04DC1DA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FCED1C-F5CF-42FC-B160-74708B713300}"/>
              </a:ext>
            </a:extLst>
          </p:cNvPr>
          <p:cNvSpPr>
            <a:spLocks noGrp="1"/>
          </p:cNvSpPr>
          <p:nvPr>
            <p:ph type="dt" sz="half" idx="10"/>
          </p:nvPr>
        </p:nvSpPr>
        <p:spPr/>
        <p:txBody>
          <a:bodyPr/>
          <a:lstStyle/>
          <a:p>
            <a:fld id="{61C7E8EF-1EB0-4D12-BFAE-479C6C16E84F}" type="datetimeFigureOut">
              <a:rPr lang="en-US" smtClean="0"/>
              <a:t>2/17/23</a:t>
            </a:fld>
            <a:endParaRPr lang="en-US" dirty="0"/>
          </a:p>
        </p:txBody>
      </p:sp>
      <p:sp>
        <p:nvSpPr>
          <p:cNvPr id="6" name="Footer Placeholder 5">
            <a:extLst>
              <a:ext uri="{FF2B5EF4-FFF2-40B4-BE49-F238E27FC236}">
                <a16:creationId xmlns:a16="http://schemas.microsoft.com/office/drawing/2014/main" id="{55DD9E7D-126C-4B73-821F-12C3229DC8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460895-3817-4E20-BC66-D5E7F3307B33}"/>
              </a:ext>
            </a:extLst>
          </p:cNvPr>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44906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7038-66B2-48B9-8DF6-E89C8D43D82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3E164-142A-47C4-9C59-6C1B98C2EBC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F95BCF1-40F7-4FFF-A60E-B1065529AF4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386ACB-EE2A-4704-849D-CE474ABA0519}"/>
              </a:ext>
            </a:extLst>
          </p:cNvPr>
          <p:cNvSpPr>
            <a:spLocks noGrp="1"/>
          </p:cNvSpPr>
          <p:nvPr>
            <p:ph type="dt" sz="half" idx="10"/>
          </p:nvPr>
        </p:nvSpPr>
        <p:spPr/>
        <p:txBody>
          <a:bodyPr/>
          <a:lstStyle/>
          <a:p>
            <a:fld id="{61C7E8EF-1EB0-4D12-BFAE-479C6C16E84F}" type="datetimeFigureOut">
              <a:rPr lang="en-US" smtClean="0"/>
              <a:t>2/17/23</a:t>
            </a:fld>
            <a:endParaRPr lang="en-US" dirty="0"/>
          </a:p>
        </p:txBody>
      </p:sp>
      <p:sp>
        <p:nvSpPr>
          <p:cNvPr id="6" name="Footer Placeholder 5">
            <a:extLst>
              <a:ext uri="{FF2B5EF4-FFF2-40B4-BE49-F238E27FC236}">
                <a16:creationId xmlns:a16="http://schemas.microsoft.com/office/drawing/2014/main" id="{DDB8F024-7BE2-42F4-A98A-649378C115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4C53E1-58A2-4CD4-974A-DE8A3AF38F59}"/>
              </a:ext>
            </a:extLst>
          </p:cNvPr>
          <p:cNvSpPr>
            <a:spLocks noGrp="1"/>
          </p:cNvSpPr>
          <p:nvPr>
            <p:ph type="sldNum" sz="quarter" idx="12"/>
          </p:nvPr>
        </p:nvSpPr>
        <p:spPr/>
        <p:txBody>
          <a:bodyPr/>
          <a:lstStyle/>
          <a:p>
            <a:fld id="{86D74B65-43FA-4164-ADFA-086E386E0837}" type="slidenum">
              <a:rPr lang="en-US" smtClean="0"/>
              <a:t>‹#›</a:t>
            </a:fld>
            <a:endParaRPr lang="en-US" dirty="0"/>
          </a:p>
        </p:txBody>
      </p:sp>
    </p:spTree>
    <p:extLst>
      <p:ext uri="{BB962C8B-B14F-4D97-AF65-F5344CB8AC3E}">
        <p14:creationId xmlns:p14="http://schemas.microsoft.com/office/powerpoint/2010/main" val="3046750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05FD43-6DCE-4815-A396-12E0BD0E4C8C}"/>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64CA07-36FF-451B-90E3-218B340354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D8AED-D870-4F5D-AE91-C33AE09926D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7E8EF-1EB0-4D12-BFAE-479C6C16E84F}" type="datetimeFigureOut">
              <a:rPr lang="en-US" smtClean="0"/>
              <a:t>2/17/23</a:t>
            </a:fld>
            <a:endParaRPr lang="en-US" dirty="0"/>
          </a:p>
        </p:txBody>
      </p:sp>
      <p:sp>
        <p:nvSpPr>
          <p:cNvPr id="5" name="Footer Placeholder 4">
            <a:extLst>
              <a:ext uri="{FF2B5EF4-FFF2-40B4-BE49-F238E27FC236}">
                <a16:creationId xmlns:a16="http://schemas.microsoft.com/office/drawing/2014/main" id="{7954C483-F7F8-4660-A09C-897C2AC54A2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D616B99-967A-400F-B336-8EA2E4639EF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74B65-43FA-4164-ADFA-086E386E0837}" type="slidenum">
              <a:rPr lang="en-US" smtClean="0"/>
              <a:t>‹#›</a:t>
            </a:fld>
            <a:endParaRPr lang="en-US" dirty="0"/>
          </a:p>
        </p:txBody>
      </p:sp>
    </p:spTree>
    <p:extLst>
      <p:ext uri="{BB962C8B-B14F-4D97-AF65-F5344CB8AC3E}">
        <p14:creationId xmlns:p14="http://schemas.microsoft.com/office/powerpoint/2010/main" val="424054830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7E8EF-1EB0-4D12-BFAE-479C6C16E84F}" type="datetimeFigureOut">
              <a:rPr lang="en-US" smtClean="0"/>
              <a:t>2/17/23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74B65-43FA-4164-ADFA-086E386E0837}" type="slidenum">
              <a:rPr lang="en-US" smtClean="0"/>
              <a:t>‹#›</a:t>
            </a:fld>
            <a:endParaRPr lang="en-US" dirty="0"/>
          </a:p>
        </p:txBody>
      </p:sp>
    </p:spTree>
    <p:extLst>
      <p:ext uri="{BB962C8B-B14F-4D97-AF65-F5344CB8AC3E}">
        <p14:creationId xmlns:p14="http://schemas.microsoft.com/office/powerpoint/2010/main" val="81559702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E87C0-F8A9-3B40-B373-EA4AECA00B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2427DA-BF5A-9F47-A98A-5FB3E6202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B9B15-8512-D944-A30E-A7A141D36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861EF-C358-EC4C-B6EA-B2B889A8D098}" type="datetimeFigureOut">
              <a:rPr lang="en-US" smtClean="0"/>
              <a:t>2/17/23</a:t>
            </a:fld>
            <a:endParaRPr lang="en-US" dirty="0"/>
          </a:p>
        </p:txBody>
      </p:sp>
      <p:sp>
        <p:nvSpPr>
          <p:cNvPr id="5" name="Footer Placeholder 4">
            <a:extLst>
              <a:ext uri="{FF2B5EF4-FFF2-40B4-BE49-F238E27FC236}">
                <a16:creationId xmlns:a16="http://schemas.microsoft.com/office/drawing/2014/main" id="{85972A2E-981F-734A-B8C6-9D64BA6571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24BC8B9-82CF-CB47-BB18-739854E287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804BF-1081-CF42-9C93-49830AB180EC}" type="slidenum">
              <a:rPr lang="en-US" smtClean="0"/>
              <a:t>‹#›</a:t>
            </a:fld>
            <a:endParaRPr lang="en-US" dirty="0"/>
          </a:p>
        </p:txBody>
      </p:sp>
    </p:spTree>
    <p:extLst>
      <p:ext uri="{BB962C8B-B14F-4D97-AF65-F5344CB8AC3E}">
        <p14:creationId xmlns:p14="http://schemas.microsoft.com/office/powerpoint/2010/main" val="411717485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jpg"/><Relationship Id="rId5" Type="http://schemas.openxmlformats.org/officeDocument/2006/relationships/image" Target="../media/image1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KoqaUANGvpA&amp;list=PL1IxMju2nKYTLHattdbs8A8VsqwufaWra&amp;index=5&amp;t=165s"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8" name="Google Shape;1008;p85"/>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pPr/>
              <a:t>1</a:t>
            </a:fld>
            <a:endParaRPr dirty="0"/>
          </a:p>
        </p:txBody>
      </p:sp>
      <p:sp>
        <p:nvSpPr>
          <p:cNvPr id="1009" name="Google Shape;1009;p85"/>
          <p:cNvSpPr txBox="1"/>
          <p:nvPr/>
        </p:nvSpPr>
        <p:spPr>
          <a:xfrm>
            <a:off x="526773" y="2096992"/>
            <a:ext cx="11211339" cy="2308284"/>
          </a:xfrm>
          <a:prstGeom prst="rect">
            <a:avLst/>
          </a:prstGeom>
          <a:noFill/>
          <a:ln>
            <a:noFill/>
          </a:ln>
        </p:spPr>
        <p:txBody>
          <a:bodyPr spcFirstLastPara="1" wrap="square" lIns="91425" tIns="45700" rIns="91425" bIns="45700" anchor="t" anchorCtr="0">
            <a:spAutoFit/>
          </a:bodyPr>
          <a:lstStyle/>
          <a:p>
            <a:pPr algn="ctr"/>
            <a:r>
              <a:rPr lang="en-US" sz="7200" dirty="0">
                <a:solidFill>
                  <a:schemeClr val="dk1"/>
                </a:solidFill>
                <a:latin typeface="+mn-lt"/>
                <a:ea typeface="Times New Roman"/>
                <a:cs typeface="Times New Roman"/>
                <a:sym typeface="Times New Roman"/>
              </a:rPr>
              <a:t> SEL: Responsible </a:t>
            </a:r>
          </a:p>
          <a:p>
            <a:pPr algn="ctr"/>
            <a:r>
              <a:rPr lang="en-US" sz="7200" dirty="0">
                <a:solidFill>
                  <a:schemeClr val="dk1"/>
                </a:solidFill>
                <a:latin typeface="+mn-lt"/>
                <a:ea typeface="Times New Roman"/>
                <a:cs typeface="Times New Roman"/>
                <a:sym typeface="Times New Roman"/>
              </a:rPr>
              <a:t>Decision-Making</a:t>
            </a:r>
            <a:endParaRPr dirty="0">
              <a:latin typeface="+mn-lt"/>
            </a:endParaRPr>
          </a:p>
        </p:txBody>
      </p:sp>
      <p:sp>
        <p:nvSpPr>
          <p:cNvPr id="9" name="Title 1">
            <a:extLst>
              <a:ext uri="{FF2B5EF4-FFF2-40B4-BE49-F238E27FC236}">
                <a16:creationId xmlns:a16="http://schemas.microsoft.com/office/drawing/2014/main" id="{E3563BDD-CAF0-4921-9679-A4C106FFCFD8}"/>
              </a:ext>
            </a:extLst>
          </p:cNvPr>
          <p:cNvSpPr txBox="1">
            <a:spLocks/>
          </p:cNvSpPr>
          <p:nvPr/>
        </p:nvSpPr>
        <p:spPr>
          <a:xfrm>
            <a:off x="838200" y="542433"/>
            <a:ext cx="1089991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EVERS Personal Wellness</a:t>
            </a:r>
          </a:p>
        </p:txBody>
      </p:sp>
      <p:sp>
        <p:nvSpPr>
          <p:cNvPr id="8" name="Google Shape;89;p1">
            <a:extLst>
              <a:ext uri="{FF2B5EF4-FFF2-40B4-BE49-F238E27FC236}">
                <a16:creationId xmlns:a16="http://schemas.microsoft.com/office/drawing/2014/main" id="{3364BB36-FD6A-BD45-90BC-FE5E55ED2B40}"/>
              </a:ext>
            </a:extLst>
          </p:cNvPr>
          <p:cNvSpPr txBox="1">
            <a:spLocks/>
          </p:cNvSpPr>
          <p:nvPr/>
        </p:nvSpPr>
        <p:spPr>
          <a:xfrm>
            <a:off x="1828800" y="4634272"/>
            <a:ext cx="8534400" cy="699728"/>
          </a:xfrm>
          <a:prstGeom prst="rect">
            <a:avLst/>
          </a:prstGeom>
          <a:noFill/>
          <a:ln>
            <a:noFill/>
          </a:ln>
        </p:spPr>
        <p:txBody>
          <a:bodyPr spcFirstLastPara="1" vert="horz" wrap="square" lIns="91425" tIns="45700" rIns="91425" bIns="45700" numCol="1" rtlCol="0"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ysClr val="windowText" lastClr="000000"/>
              </a:buClr>
              <a:buSzPts val="2400"/>
              <a:buFontTx/>
              <a:buNone/>
              <a:tabLst/>
              <a:defRPr/>
            </a:pPr>
            <a:r>
              <a:rPr kumimoji="0" lang="en-US" sz="2800" b="0" i="0" u="none" strike="noStrike" kern="1200" cap="none" spc="0" normalizeH="0" baseline="0" noProof="0" dirty="0">
                <a:ln>
                  <a:noFill/>
                </a:ln>
                <a:solidFill>
                  <a:sysClr val="window" lastClr="FFFFFF">
                    <a:lumMod val="65000"/>
                  </a:sysClr>
                </a:solidFill>
                <a:effectLst/>
                <a:uLnTx/>
                <a:uFillTx/>
                <a:latin typeface="Arial"/>
                <a:ea typeface="Arial"/>
                <a:cs typeface="Arial"/>
                <a:sym typeface="Arial"/>
              </a:rPr>
              <a:t>Presenter, title, organization</a:t>
            </a:r>
            <a:endParaRPr kumimoji="0" lang="en-US" sz="2800" b="0" i="0" u="none" strike="noStrike" kern="1200" cap="none" spc="0" normalizeH="0" baseline="0" noProof="0" dirty="0">
              <a:ln>
                <a:noFill/>
              </a:ln>
              <a:solidFill>
                <a:sysClr val="window" lastClr="FFFFFF">
                  <a:lumMod val="65000"/>
                </a:sys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480"/>
              </a:spcBef>
              <a:spcAft>
                <a:spcPts val="0"/>
              </a:spcAft>
              <a:buClr>
                <a:sysClr val="windowText" lastClr="000000"/>
              </a:buClr>
              <a:buSzPts val="2400"/>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Google Shape;93;p1">
            <a:extLst>
              <a:ext uri="{FF2B5EF4-FFF2-40B4-BE49-F238E27FC236}">
                <a16:creationId xmlns:a16="http://schemas.microsoft.com/office/drawing/2014/main" id="{3896008E-5AD2-BDFC-FFA2-985B916830C6}"/>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3" name="Google Shape;95;p1">
            <a:extLst>
              <a:ext uri="{FF2B5EF4-FFF2-40B4-BE49-F238E27FC236}">
                <a16:creationId xmlns:a16="http://schemas.microsoft.com/office/drawing/2014/main" id="{2F42B397-DFDF-454A-AED4-A2BE93DC723B}"/>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4" name="Google Shape;94;p1">
            <a:extLst>
              <a:ext uri="{FF2B5EF4-FFF2-40B4-BE49-F238E27FC236}">
                <a16:creationId xmlns:a16="http://schemas.microsoft.com/office/drawing/2014/main" id="{BE06DE72-F002-C71A-6134-B755ABAB2B33}"/>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Diagram&#10;&#10;Description automatically generated">
            <a:extLst>
              <a:ext uri="{FF2B5EF4-FFF2-40B4-BE49-F238E27FC236}">
                <a16:creationId xmlns:a16="http://schemas.microsoft.com/office/drawing/2014/main" id="{1AF5EC64-FE59-4936-BA45-EF87A59A2495}"/>
              </a:ext>
            </a:extLst>
          </p:cNvPr>
          <p:cNvPicPr>
            <a:picLocks noGrp="1" noChangeAspect="1"/>
          </p:cNvPicPr>
          <p:nvPr>
            <p:ph idx="1"/>
          </p:nvPr>
        </p:nvPicPr>
        <p:blipFill>
          <a:blip r:embed="rId3"/>
          <a:stretch>
            <a:fillRect/>
          </a:stretch>
        </p:blipFill>
        <p:spPr>
          <a:xfrm>
            <a:off x="4993886" y="1351742"/>
            <a:ext cx="5595583" cy="5398303"/>
          </a:xfrm>
        </p:spPr>
      </p:pic>
      <p:sp>
        <p:nvSpPr>
          <p:cNvPr id="2" name="Title 1">
            <a:extLst>
              <a:ext uri="{FF2B5EF4-FFF2-40B4-BE49-F238E27FC236}">
                <a16:creationId xmlns:a16="http://schemas.microsoft.com/office/drawing/2014/main" id="{3C7D6860-E77F-4528-BE11-5B5E04E0C330}"/>
              </a:ext>
            </a:extLst>
          </p:cNvPr>
          <p:cNvSpPr>
            <a:spLocks noGrp="1"/>
          </p:cNvSpPr>
          <p:nvPr>
            <p:ph type="title"/>
          </p:nvPr>
        </p:nvSpPr>
        <p:spPr>
          <a:xfrm>
            <a:off x="959004" y="1600294"/>
            <a:ext cx="8069765" cy="967818"/>
          </a:xfrm>
        </p:spPr>
        <p:txBody>
          <a:bodyPr/>
          <a:lstStyle/>
          <a:p>
            <a:r>
              <a:rPr lang="en-US" dirty="0"/>
              <a:t>SEL Competencies</a:t>
            </a:r>
          </a:p>
        </p:txBody>
      </p:sp>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10</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Social Emotional Learning</a:t>
            </a:r>
          </a:p>
        </p:txBody>
      </p:sp>
      <p:sp>
        <p:nvSpPr>
          <p:cNvPr id="3" name="Google Shape;93;p1">
            <a:extLst>
              <a:ext uri="{FF2B5EF4-FFF2-40B4-BE49-F238E27FC236}">
                <a16:creationId xmlns:a16="http://schemas.microsoft.com/office/drawing/2014/main" id="{09A3ABC3-A786-8A81-84D0-F22DBC61BD92}"/>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8" name="Google Shape;95;p1">
            <a:extLst>
              <a:ext uri="{FF2B5EF4-FFF2-40B4-BE49-F238E27FC236}">
                <a16:creationId xmlns:a16="http://schemas.microsoft.com/office/drawing/2014/main" id="{51DDAD37-0719-ACE7-C9A4-B582AEE3D2E3}"/>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1" name="Google Shape;94;p1">
            <a:extLst>
              <a:ext uri="{FF2B5EF4-FFF2-40B4-BE49-F238E27FC236}">
                <a16:creationId xmlns:a16="http://schemas.microsoft.com/office/drawing/2014/main" id="{DE85ABD9-74CB-C608-C14B-DDB6C83A5C45}"/>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599082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11</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Self-Awareness Competency </a:t>
            </a:r>
          </a:p>
        </p:txBody>
      </p:sp>
      <p:pic>
        <p:nvPicPr>
          <p:cNvPr id="11" name="Content Placeholder 10" descr="Diagram&#10;&#10;Description automatically generated">
            <a:extLst>
              <a:ext uri="{FF2B5EF4-FFF2-40B4-BE49-F238E27FC236}">
                <a16:creationId xmlns:a16="http://schemas.microsoft.com/office/drawing/2014/main" id="{BABC269A-8C62-452D-AD79-5D3D503C2869}"/>
              </a:ext>
            </a:extLst>
          </p:cNvPr>
          <p:cNvPicPr>
            <a:picLocks noGrp="1" noChangeAspect="1"/>
          </p:cNvPicPr>
          <p:nvPr>
            <p:ph idx="1"/>
          </p:nvPr>
        </p:nvPicPr>
        <p:blipFill>
          <a:blip r:embed="rId3"/>
          <a:stretch>
            <a:fillRect/>
          </a:stretch>
        </p:blipFill>
        <p:spPr>
          <a:xfrm>
            <a:off x="490329" y="1963897"/>
            <a:ext cx="4289835" cy="4138591"/>
          </a:xfrm>
        </p:spPr>
      </p:pic>
      <p:sp>
        <p:nvSpPr>
          <p:cNvPr id="13" name="Content Placeholder 2">
            <a:extLst>
              <a:ext uri="{FF2B5EF4-FFF2-40B4-BE49-F238E27FC236}">
                <a16:creationId xmlns:a16="http://schemas.microsoft.com/office/drawing/2014/main" id="{055FABF6-1D1F-4F9B-9B2D-61134C5A02E6}"/>
              </a:ext>
            </a:extLst>
          </p:cNvPr>
          <p:cNvSpPr txBox="1">
            <a:spLocks/>
          </p:cNvSpPr>
          <p:nvPr/>
        </p:nvSpPr>
        <p:spPr>
          <a:xfrm>
            <a:off x="4684704" y="1649272"/>
            <a:ext cx="72693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t>The ability to:</a:t>
            </a:r>
            <a:endParaRPr lang="en-US" dirty="0"/>
          </a:p>
          <a:p>
            <a:pPr>
              <a:lnSpc>
                <a:spcPct val="100000"/>
              </a:lnSpc>
              <a:spcBef>
                <a:spcPts val="600"/>
              </a:spcBef>
              <a:buClrTx/>
            </a:pPr>
            <a:r>
              <a:rPr lang="en-US" dirty="0"/>
              <a:t>Accurately recognize emotions, thoughts, and values</a:t>
            </a:r>
          </a:p>
          <a:p>
            <a:pPr>
              <a:lnSpc>
                <a:spcPct val="100000"/>
              </a:lnSpc>
              <a:spcBef>
                <a:spcPts val="600"/>
              </a:spcBef>
              <a:buClrTx/>
            </a:pPr>
            <a:r>
              <a:rPr lang="en-US" dirty="0"/>
              <a:t>Assess strengths and limitations</a:t>
            </a:r>
          </a:p>
          <a:p>
            <a:pPr>
              <a:lnSpc>
                <a:spcPct val="100000"/>
              </a:lnSpc>
              <a:spcBef>
                <a:spcPts val="600"/>
              </a:spcBef>
              <a:buClrTx/>
            </a:pPr>
            <a:r>
              <a:rPr lang="en-US" dirty="0"/>
              <a:t>Focus on confidence, optimism, and a “growth mindset”</a:t>
            </a:r>
          </a:p>
          <a:p>
            <a:pPr>
              <a:lnSpc>
                <a:spcPct val="100000"/>
              </a:lnSpc>
              <a:spcBef>
                <a:spcPts val="600"/>
              </a:spcBef>
              <a:buClrTx/>
            </a:pPr>
            <a:endParaRPr lang="en-US" dirty="0"/>
          </a:p>
        </p:txBody>
      </p:sp>
      <p:sp>
        <p:nvSpPr>
          <p:cNvPr id="16" name="TextBox 15">
            <a:extLst>
              <a:ext uri="{FF2B5EF4-FFF2-40B4-BE49-F238E27FC236}">
                <a16:creationId xmlns:a16="http://schemas.microsoft.com/office/drawing/2014/main" id="{3B8B2FF3-6BC9-4408-8107-22A511CCA9D5}"/>
              </a:ext>
            </a:extLst>
          </p:cNvPr>
          <p:cNvSpPr txBox="1"/>
          <p:nvPr/>
        </p:nvSpPr>
        <p:spPr>
          <a:xfrm>
            <a:off x="4780164" y="4208454"/>
            <a:ext cx="7269375" cy="2000548"/>
          </a:xfrm>
          <a:prstGeom prst="rect">
            <a:avLst/>
          </a:prstGeom>
          <a:noFill/>
        </p:spPr>
        <p:txBody>
          <a:bodyPr wrap="square">
            <a:spAutoFit/>
          </a:bodyPr>
          <a:lstStyle/>
          <a:p>
            <a:pPr marL="0" indent="0">
              <a:buNone/>
            </a:pPr>
            <a:endParaRPr lang="en-US" sz="1600" b="1" dirty="0"/>
          </a:p>
          <a:p>
            <a:pPr marL="0" indent="0">
              <a:buNone/>
            </a:pPr>
            <a:r>
              <a:rPr lang="en-US" sz="1800" b="1" dirty="0">
                <a:latin typeface="+mn-lt"/>
              </a:rPr>
              <a:t>Skills we need now:</a:t>
            </a:r>
            <a:endParaRPr lang="en-US" sz="1800" dirty="0">
              <a:latin typeface="+mn-lt"/>
            </a:endParaRPr>
          </a:p>
          <a:p>
            <a:pPr marL="285750" indent="-285750">
              <a:buFont typeface="Arial" panose="020B0604020202020204" pitchFamily="34" charset="0"/>
              <a:buChar char="•"/>
            </a:pPr>
            <a:r>
              <a:rPr lang="en-US" sz="1800" dirty="0">
                <a:latin typeface="+mn-lt"/>
              </a:rPr>
              <a:t>Identify and process pandemic and racial injustices</a:t>
            </a:r>
          </a:p>
          <a:p>
            <a:pPr marL="285750" indent="-285750">
              <a:buFont typeface="Arial" panose="020B0604020202020204" pitchFamily="34" charset="0"/>
              <a:buChar char="•"/>
            </a:pPr>
            <a:r>
              <a:rPr lang="en-US" sz="1800" dirty="0">
                <a:latin typeface="+mn-lt"/>
              </a:rPr>
              <a:t>Process complex emotions when things are uncertain/socially turbulent</a:t>
            </a:r>
          </a:p>
          <a:p>
            <a:pPr marL="285750" indent="-285750">
              <a:buFont typeface="Arial" panose="020B0604020202020204" pitchFamily="34" charset="0"/>
              <a:buChar char="•"/>
            </a:pPr>
            <a:r>
              <a:rPr lang="en-US" sz="1800" dirty="0">
                <a:latin typeface="+mn-lt"/>
              </a:rPr>
              <a:t>Reflect on our strengths</a:t>
            </a:r>
          </a:p>
          <a:p>
            <a:pPr marL="285750" indent="-285750">
              <a:buFont typeface="Arial" panose="020B0604020202020204" pitchFamily="34" charset="0"/>
              <a:buChar char="•"/>
            </a:pPr>
            <a:r>
              <a:rPr lang="en-US" sz="1800" dirty="0">
                <a:latin typeface="+mn-lt"/>
              </a:rPr>
              <a:t>Understand our cultural, racial and social identities</a:t>
            </a:r>
          </a:p>
          <a:p>
            <a:pPr marL="285750" indent="-285750">
              <a:buFont typeface="Arial" panose="020B0604020202020204" pitchFamily="34" charset="0"/>
              <a:buChar char="•"/>
            </a:pPr>
            <a:r>
              <a:rPr lang="en-US" sz="1800" dirty="0">
                <a:latin typeface="+mn-lt"/>
              </a:rPr>
              <a:t>Examine our implicit biases</a:t>
            </a:r>
          </a:p>
        </p:txBody>
      </p:sp>
      <p:sp>
        <p:nvSpPr>
          <p:cNvPr id="2" name="Google Shape;93;p1">
            <a:extLst>
              <a:ext uri="{FF2B5EF4-FFF2-40B4-BE49-F238E27FC236}">
                <a16:creationId xmlns:a16="http://schemas.microsoft.com/office/drawing/2014/main" id="{A9FBC106-88C7-DD8B-93EF-A9DAA45E3369}"/>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3" name="Google Shape;95;p1">
            <a:extLst>
              <a:ext uri="{FF2B5EF4-FFF2-40B4-BE49-F238E27FC236}">
                <a16:creationId xmlns:a16="http://schemas.microsoft.com/office/drawing/2014/main" id="{7C5BFFFB-B86C-FFC4-E48B-A0FC03C0CF6F}"/>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9" name="Google Shape;94;p1">
            <a:extLst>
              <a:ext uri="{FF2B5EF4-FFF2-40B4-BE49-F238E27FC236}">
                <a16:creationId xmlns:a16="http://schemas.microsoft.com/office/drawing/2014/main" id="{CFE0561F-2796-0540-8BCD-E4E718DA5964}"/>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4217623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Diagram&#10;&#10;Description automatically generated">
            <a:extLst>
              <a:ext uri="{FF2B5EF4-FFF2-40B4-BE49-F238E27FC236}">
                <a16:creationId xmlns:a16="http://schemas.microsoft.com/office/drawing/2014/main" id="{5CB85177-DA68-4099-A4A8-17FDB1032920}"/>
              </a:ext>
            </a:extLst>
          </p:cNvPr>
          <p:cNvPicPr>
            <a:picLocks noGrp="1" noChangeAspect="1"/>
          </p:cNvPicPr>
          <p:nvPr>
            <p:ph idx="1"/>
          </p:nvPr>
        </p:nvPicPr>
        <p:blipFill>
          <a:blip r:embed="rId3"/>
          <a:stretch>
            <a:fillRect/>
          </a:stretch>
        </p:blipFill>
        <p:spPr>
          <a:xfrm>
            <a:off x="294420" y="1690688"/>
            <a:ext cx="4330029" cy="4177368"/>
          </a:xfrm>
        </p:spPr>
      </p:pic>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12</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Self-Management Competency </a:t>
            </a:r>
          </a:p>
        </p:txBody>
      </p:sp>
      <p:sp>
        <p:nvSpPr>
          <p:cNvPr id="13" name="Content Placeholder 2">
            <a:extLst>
              <a:ext uri="{FF2B5EF4-FFF2-40B4-BE49-F238E27FC236}">
                <a16:creationId xmlns:a16="http://schemas.microsoft.com/office/drawing/2014/main" id="{055FABF6-1D1F-4F9B-9B2D-61134C5A02E6}"/>
              </a:ext>
            </a:extLst>
          </p:cNvPr>
          <p:cNvSpPr txBox="1">
            <a:spLocks/>
          </p:cNvSpPr>
          <p:nvPr/>
        </p:nvSpPr>
        <p:spPr>
          <a:xfrm>
            <a:off x="4742063" y="1690687"/>
            <a:ext cx="6844886" cy="449897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
              </a:spcBef>
              <a:buClrTx/>
              <a:buFont typeface="Arial" panose="020B0604020202020204" pitchFamily="34" charset="0"/>
              <a:buNone/>
            </a:pPr>
            <a:r>
              <a:rPr lang="en-US" sz="11200" b="1" dirty="0"/>
              <a:t>The ability to:</a:t>
            </a:r>
          </a:p>
          <a:p>
            <a:pPr marL="0" indent="0">
              <a:spcBef>
                <a:spcPts val="60"/>
              </a:spcBef>
              <a:buClrTx/>
              <a:buFont typeface="Arial" panose="020B0604020202020204" pitchFamily="34" charset="0"/>
              <a:buNone/>
            </a:pPr>
            <a:endParaRPr lang="en-US" sz="11200" b="1" dirty="0"/>
          </a:p>
          <a:p>
            <a:pPr>
              <a:lnSpc>
                <a:spcPct val="100000"/>
              </a:lnSpc>
              <a:spcBef>
                <a:spcPts val="60"/>
              </a:spcBef>
              <a:buClrTx/>
            </a:pPr>
            <a:r>
              <a:rPr lang="en-US" sz="11200" dirty="0"/>
              <a:t>Manage one’s emotions, thoughts and behaviors effectively in different situation</a:t>
            </a:r>
          </a:p>
          <a:p>
            <a:pPr>
              <a:lnSpc>
                <a:spcPct val="100000"/>
              </a:lnSpc>
              <a:spcBef>
                <a:spcPts val="60"/>
              </a:spcBef>
              <a:buClrTx/>
            </a:pPr>
            <a:r>
              <a:rPr lang="en-US" sz="11200" dirty="0"/>
              <a:t>Manage stress, control impulses and motivate oneself</a:t>
            </a:r>
          </a:p>
          <a:p>
            <a:pPr>
              <a:lnSpc>
                <a:spcPct val="100000"/>
              </a:lnSpc>
              <a:spcBef>
                <a:spcPts val="60"/>
              </a:spcBef>
              <a:buClrTx/>
            </a:pPr>
            <a:r>
              <a:rPr lang="en-US" sz="11200" dirty="0"/>
              <a:t>Achieve goals and aspirations </a:t>
            </a:r>
          </a:p>
          <a:p>
            <a:pPr marL="0" indent="0">
              <a:buNone/>
            </a:pPr>
            <a:endParaRPr lang="en-US" sz="2400" dirty="0"/>
          </a:p>
          <a:p>
            <a:pPr marL="0" indent="0">
              <a:buNone/>
            </a:pPr>
            <a:endParaRPr lang="en-US" sz="2400" dirty="0"/>
          </a:p>
          <a:p>
            <a:pPr marL="0" indent="0">
              <a:lnSpc>
                <a:spcPct val="120000"/>
              </a:lnSpc>
              <a:spcBef>
                <a:spcPts val="0"/>
              </a:spcBef>
              <a:buNone/>
            </a:pPr>
            <a:r>
              <a:rPr lang="en-US" sz="7200" b="1" dirty="0">
                <a:latin typeface="Calibri" panose="020F0502020204030204" pitchFamily="34" charset="0"/>
                <a:cs typeface="Calibri" panose="020F0502020204030204" pitchFamily="34" charset="0"/>
              </a:rPr>
              <a:t>Skills we need now:</a:t>
            </a:r>
            <a:endParaRPr lang="en-US" sz="7200" dirty="0">
              <a:latin typeface="Calibri" panose="020F0502020204030204" pitchFamily="34" charset="0"/>
              <a:cs typeface="Calibri" panose="020F0502020204030204" pitchFamily="34" charset="0"/>
            </a:endParaRPr>
          </a:p>
          <a:p>
            <a:pPr marL="285750" indent="-285750">
              <a:lnSpc>
                <a:spcPct val="120000"/>
              </a:lnSpc>
              <a:spcBef>
                <a:spcPts val="0"/>
              </a:spcBef>
              <a:buFont typeface="Arial" panose="020B0604020202020204" pitchFamily="34" charset="0"/>
              <a:buChar char="•"/>
            </a:pPr>
            <a:r>
              <a:rPr lang="en-US" sz="7200" dirty="0">
                <a:latin typeface="Calibri" panose="020F0502020204030204" pitchFamily="34" charset="0"/>
                <a:cs typeface="Calibri" panose="020F0502020204030204" pitchFamily="34" charset="0"/>
              </a:rPr>
              <a:t>Cope with grief and loss</a:t>
            </a:r>
          </a:p>
          <a:p>
            <a:pPr marL="285750" indent="-285750">
              <a:lnSpc>
                <a:spcPct val="120000"/>
              </a:lnSpc>
              <a:spcBef>
                <a:spcPts val="0"/>
              </a:spcBef>
              <a:buFont typeface="Arial" panose="020B0604020202020204" pitchFamily="34" charset="0"/>
              <a:buChar char="•"/>
            </a:pPr>
            <a:r>
              <a:rPr lang="en-US" sz="7200" dirty="0">
                <a:latin typeface="Calibri" panose="020F0502020204030204" pitchFamily="34" charset="0"/>
                <a:cs typeface="Calibri" panose="020F0502020204030204" pitchFamily="34" charset="0"/>
              </a:rPr>
              <a:t>Develop resiliency</a:t>
            </a:r>
          </a:p>
          <a:p>
            <a:pPr marL="285750" indent="-285750">
              <a:lnSpc>
                <a:spcPct val="120000"/>
              </a:lnSpc>
              <a:spcBef>
                <a:spcPts val="0"/>
              </a:spcBef>
              <a:buFont typeface="Arial" panose="020B0604020202020204" pitchFamily="34" charset="0"/>
              <a:buChar char="•"/>
            </a:pPr>
            <a:r>
              <a:rPr lang="en-US" sz="7200" dirty="0">
                <a:latin typeface="Calibri" panose="020F0502020204030204" pitchFamily="34" charset="0"/>
                <a:cs typeface="Calibri" panose="020F0502020204030204" pitchFamily="34" charset="0"/>
              </a:rPr>
              <a:t>Express our beliefs / resist injustices</a:t>
            </a:r>
          </a:p>
          <a:p>
            <a:pPr marL="285750" indent="-285750">
              <a:lnSpc>
                <a:spcPct val="120000"/>
              </a:lnSpc>
              <a:spcBef>
                <a:spcPts val="0"/>
              </a:spcBef>
              <a:buFont typeface="Arial" panose="020B0604020202020204" pitchFamily="34" charset="0"/>
              <a:buChar char="•"/>
            </a:pPr>
            <a:r>
              <a:rPr lang="en-US" sz="7200" dirty="0">
                <a:latin typeface="Calibri" panose="020F0502020204030204" pitchFamily="34" charset="0"/>
                <a:cs typeface="Calibri" panose="020F0502020204030204" pitchFamily="34" charset="0"/>
              </a:rPr>
              <a:t>Practice anti-racism</a:t>
            </a:r>
          </a:p>
          <a:p>
            <a:pPr>
              <a:lnSpc>
                <a:spcPct val="100000"/>
              </a:lnSpc>
              <a:spcBef>
                <a:spcPts val="0"/>
              </a:spcBef>
              <a:buClrTx/>
            </a:pPr>
            <a:endParaRPr lang="en-US" sz="2400" dirty="0"/>
          </a:p>
          <a:p>
            <a:pPr>
              <a:lnSpc>
                <a:spcPct val="100000"/>
              </a:lnSpc>
              <a:spcBef>
                <a:spcPts val="0"/>
              </a:spcBef>
              <a:buClrTx/>
            </a:pPr>
            <a:endParaRPr lang="en-US" sz="2400" dirty="0"/>
          </a:p>
          <a:p>
            <a:pPr marL="0" indent="0">
              <a:buNone/>
            </a:pPr>
            <a:endParaRPr lang="en-US" sz="2400" dirty="0"/>
          </a:p>
        </p:txBody>
      </p:sp>
      <p:sp>
        <p:nvSpPr>
          <p:cNvPr id="2" name="Google Shape;93;p1">
            <a:extLst>
              <a:ext uri="{FF2B5EF4-FFF2-40B4-BE49-F238E27FC236}">
                <a16:creationId xmlns:a16="http://schemas.microsoft.com/office/drawing/2014/main" id="{B5F452D8-C921-5968-BEDF-D1A1144653F7}"/>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3" name="Google Shape;95;p1">
            <a:extLst>
              <a:ext uri="{FF2B5EF4-FFF2-40B4-BE49-F238E27FC236}">
                <a16:creationId xmlns:a16="http://schemas.microsoft.com/office/drawing/2014/main" id="{ADCEAF83-C4E3-FC2F-1EAC-4C88F8C95437}"/>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9" name="Google Shape;94;p1">
            <a:extLst>
              <a:ext uri="{FF2B5EF4-FFF2-40B4-BE49-F238E27FC236}">
                <a16:creationId xmlns:a16="http://schemas.microsoft.com/office/drawing/2014/main" id="{AB054B9D-02B4-39E7-A124-A516709E0499}"/>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490462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13</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53965"/>
            <a:ext cx="10899912" cy="1336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Social Awareness     </a:t>
            </a:r>
          </a:p>
        </p:txBody>
      </p:sp>
      <p:sp>
        <p:nvSpPr>
          <p:cNvPr id="13" name="Content Placeholder 2">
            <a:extLst>
              <a:ext uri="{FF2B5EF4-FFF2-40B4-BE49-F238E27FC236}">
                <a16:creationId xmlns:a16="http://schemas.microsoft.com/office/drawing/2014/main" id="{055FABF6-1D1F-4F9B-9B2D-61134C5A02E6}"/>
              </a:ext>
            </a:extLst>
          </p:cNvPr>
          <p:cNvSpPr txBox="1">
            <a:spLocks/>
          </p:cNvSpPr>
          <p:nvPr/>
        </p:nvSpPr>
        <p:spPr>
          <a:xfrm>
            <a:off x="4780164" y="1690688"/>
            <a:ext cx="6789946"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tabLst>
                <a:tab pos="4284663" algn="l"/>
              </a:tabLst>
            </a:pPr>
            <a:r>
              <a:rPr lang="en-US" b="1" dirty="0"/>
              <a:t>The ability to:</a:t>
            </a:r>
          </a:p>
          <a:p>
            <a:pPr>
              <a:buClrTx/>
            </a:pPr>
            <a:r>
              <a:rPr lang="en-US" dirty="0"/>
              <a:t> Understand perspectives of and empathize with others including those from diverse backgrounds, cultures, and contexts</a:t>
            </a:r>
          </a:p>
          <a:p>
            <a:pPr>
              <a:buClrTx/>
            </a:pPr>
            <a:r>
              <a:rPr lang="en-US" dirty="0"/>
              <a:t>Be aware of and tolerant of diversity/ respect differences</a:t>
            </a:r>
          </a:p>
          <a:p>
            <a:pPr marL="0" indent="0">
              <a:buClrTx/>
              <a:buNone/>
            </a:pPr>
            <a:endParaRPr lang="en-US" sz="1600" b="1" dirty="0">
              <a:latin typeface="Arial" panose="020B0604020202020204" pitchFamily="34" charset="0"/>
              <a:cs typeface="Arial" panose="020B0604020202020204" pitchFamily="34" charset="0"/>
            </a:endParaRPr>
          </a:p>
          <a:p>
            <a:pPr marL="0" indent="0">
              <a:buClrTx/>
              <a:buNone/>
            </a:pPr>
            <a:r>
              <a:rPr lang="en-US" sz="1800" b="1" dirty="0">
                <a:latin typeface="Calibri" panose="020F0502020204030204" pitchFamily="34" charset="0"/>
                <a:cs typeface="Calibri" panose="020F0502020204030204" pitchFamily="34" charset="0"/>
              </a:rPr>
              <a:t>Skills we need now:</a:t>
            </a:r>
          </a:p>
          <a:p>
            <a:pPr>
              <a:spcBef>
                <a:spcPts val="600"/>
              </a:spcBef>
              <a:buClrTx/>
            </a:pPr>
            <a:r>
              <a:rPr lang="en-US" sz="1800" dirty="0">
                <a:latin typeface="Calibri" panose="020F0502020204030204" pitchFamily="34" charset="0"/>
                <a:cs typeface="Calibri" panose="020F0502020204030204" pitchFamily="34" charset="0"/>
              </a:rPr>
              <a:t>Empathy</a:t>
            </a:r>
          </a:p>
          <a:p>
            <a:pPr>
              <a:spcBef>
                <a:spcPts val="600"/>
              </a:spcBef>
              <a:buClrTx/>
            </a:pPr>
            <a:r>
              <a:rPr lang="en-US" sz="1800" dirty="0">
                <a:latin typeface="Calibri" panose="020F0502020204030204" pitchFamily="34" charset="0"/>
                <a:cs typeface="Calibri" panose="020F0502020204030204" pitchFamily="34" charset="0"/>
              </a:rPr>
              <a:t>Perspective-taking</a:t>
            </a:r>
          </a:p>
          <a:p>
            <a:pPr>
              <a:spcBef>
                <a:spcPts val="600"/>
              </a:spcBef>
              <a:buClrTx/>
            </a:pPr>
            <a:r>
              <a:rPr lang="en-US" sz="1800" dirty="0">
                <a:latin typeface="Calibri" panose="020F0502020204030204" pitchFamily="34" charset="0"/>
                <a:cs typeface="Calibri" panose="020F0502020204030204" pitchFamily="34" charset="0"/>
              </a:rPr>
              <a:t>Respect for others</a:t>
            </a:r>
          </a:p>
          <a:p>
            <a:pPr>
              <a:spcBef>
                <a:spcPts val="600"/>
              </a:spcBef>
              <a:buClrTx/>
            </a:pPr>
            <a:r>
              <a:rPr lang="en-US" sz="1800" dirty="0">
                <a:latin typeface="Calibri" panose="020F0502020204030204" pitchFamily="34" charset="0"/>
                <a:cs typeface="Calibri" panose="020F0502020204030204" pitchFamily="34" charset="0"/>
              </a:rPr>
              <a:t>Diversity awareness</a:t>
            </a:r>
          </a:p>
          <a:p>
            <a:pPr>
              <a:buClrTx/>
            </a:pPr>
            <a:endParaRPr lang="en-US" sz="1600" dirty="0">
              <a:latin typeface="Arial" panose="020B0604020202020204" pitchFamily="34" charset="0"/>
              <a:cs typeface="Arial" panose="020B0604020202020204" pitchFamily="34" charset="0"/>
            </a:endParaRPr>
          </a:p>
          <a:p>
            <a:pPr>
              <a:buClrTx/>
            </a:pPr>
            <a:endParaRPr lang="en-US" dirty="0"/>
          </a:p>
        </p:txBody>
      </p:sp>
      <p:pic>
        <p:nvPicPr>
          <p:cNvPr id="11" name="Content Placeholder 10" descr="Diagram&#10;&#10;Description automatically generated">
            <a:extLst>
              <a:ext uri="{FF2B5EF4-FFF2-40B4-BE49-F238E27FC236}">
                <a16:creationId xmlns:a16="http://schemas.microsoft.com/office/drawing/2014/main" id="{37DE6DCC-8DF6-47FB-A230-6479FA5CE824}"/>
              </a:ext>
            </a:extLst>
          </p:cNvPr>
          <p:cNvPicPr>
            <a:picLocks noGrp="1" noChangeAspect="1"/>
          </p:cNvPicPr>
          <p:nvPr>
            <p:ph idx="1"/>
          </p:nvPr>
        </p:nvPicPr>
        <p:blipFill>
          <a:blip r:embed="rId3"/>
          <a:stretch>
            <a:fillRect/>
          </a:stretch>
        </p:blipFill>
        <p:spPr>
          <a:xfrm>
            <a:off x="526773" y="1611175"/>
            <a:ext cx="4347449" cy="4194174"/>
          </a:xfrm>
        </p:spPr>
      </p:pic>
      <p:sp>
        <p:nvSpPr>
          <p:cNvPr id="2" name="Google Shape;93;p1">
            <a:extLst>
              <a:ext uri="{FF2B5EF4-FFF2-40B4-BE49-F238E27FC236}">
                <a16:creationId xmlns:a16="http://schemas.microsoft.com/office/drawing/2014/main" id="{FBEDEEDB-E7CB-1A47-2160-4C9885CF0629}"/>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3" name="Google Shape;95;p1">
            <a:extLst>
              <a:ext uri="{FF2B5EF4-FFF2-40B4-BE49-F238E27FC236}">
                <a16:creationId xmlns:a16="http://schemas.microsoft.com/office/drawing/2014/main" id="{FE6637BE-27D3-7A5A-75FA-9B1DA34B8631}"/>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9" name="Google Shape;94;p1">
            <a:extLst>
              <a:ext uri="{FF2B5EF4-FFF2-40B4-BE49-F238E27FC236}">
                <a16:creationId xmlns:a16="http://schemas.microsoft.com/office/drawing/2014/main" id="{843AA0A4-313E-EEE2-61FD-166906B13D57}"/>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442361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14</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Relationship Skills</a:t>
            </a:r>
          </a:p>
        </p:txBody>
      </p:sp>
      <p:sp>
        <p:nvSpPr>
          <p:cNvPr id="13" name="Content Placeholder 2">
            <a:extLst>
              <a:ext uri="{FF2B5EF4-FFF2-40B4-BE49-F238E27FC236}">
                <a16:creationId xmlns:a16="http://schemas.microsoft.com/office/drawing/2014/main" id="{055FABF6-1D1F-4F9B-9B2D-61134C5A02E6}"/>
              </a:ext>
            </a:extLst>
          </p:cNvPr>
          <p:cNvSpPr txBox="1">
            <a:spLocks/>
          </p:cNvSpPr>
          <p:nvPr/>
        </p:nvSpPr>
        <p:spPr>
          <a:xfrm>
            <a:off x="5158448" y="1789252"/>
            <a:ext cx="634749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t>The ability to: </a:t>
            </a:r>
          </a:p>
          <a:p>
            <a:pPr>
              <a:spcBef>
                <a:spcPts val="0"/>
              </a:spcBef>
              <a:buClrTx/>
            </a:pPr>
            <a:r>
              <a:rPr lang="en-US" dirty="0"/>
              <a:t>Establish and maintain healthy, supportive relationships</a:t>
            </a:r>
          </a:p>
          <a:p>
            <a:pPr>
              <a:spcBef>
                <a:spcPts val="0"/>
              </a:spcBef>
              <a:buClrTx/>
            </a:pPr>
            <a:r>
              <a:rPr lang="en-US" dirty="0"/>
              <a:t>Effectively communicate and navigate settings with diverse individuals</a:t>
            </a:r>
          </a:p>
          <a:p>
            <a:pPr>
              <a:spcBef>
                <a:spcPts val="0"/>
              </a:spcBef>
              <a:buClrTx/>
            </a:pPr>
            <a:r>
              <a:rPr lang="en-US" dirty="0"/>
              <a:t>Seek or offer help when needed</a:t>
            </a:r>
          </a:p>
          <a:p>
            <a:pPr>
              <a:spcBef>
                <a:spcPts val="0"/>
              </a:spcBef>
              <a:buClrTx/>
            </a:pPr>
            <a:endParaRPr lang="en-US" dirty="0"/>
          </a:p>
          <a:p>
            <a:pPr marL="0" indent="0">
              <a:spcBef>
                <a:spcPts val="0"/>
              </a:spcBef>
              <a:buClrTx/>
              <a:buNone/>
            </a:pPr>
            <a:r>
              <a:rPr lang="en-US" sz="1800" b="1" dirty="0">
                <a:cs typeface="Arial" panose="020B0604020202020204" pitchFamily="34" charset="0"/>
              </a:rPr>
              <a:t>Skills we need now:</a:t>
            </a:r>
          </a:p>
          <a:p>
            <a:pPr>
              <a:spcBef>
                <a:spcPts val="0"/>
              </a:spcBef>
              <a:buClrTx/>
            </a:pPr>
            <a:r>
              <a:rPr lang="en-US" sz="1800" dirty="0">
                <a:cs typeface="Arial" panose="020B0604020202020204" pitchFamily="34" charset="0"/>
              </a:rPr>
              <a:t>Verbal and non-verbal communication</a:t>
            </a:r>
          </a:p>
          <a:p>
            <a:pPr>
              <a:spcBef>
                <a:spcPts val="0"/>
              </a:spcBef>
              <a:buClrTx/>
            </a:pPr>
            <a:r>
              <a:rPr lang="en-US" sz="1800" dirty="0">
                <a:cs typeface="Arial" panose="020B0604020202020204" pitchFamily="34" charset="0"/>
              </a:rPr>
              <a:t>Teamwork</a:t>
            </a:r>
          </a:p>
          <a:p>
            <a:pPr>
              <a:spcBef>
                <a:spcPts val="0"/>
              </a:spcBef>
              <a:buClrTx/>
            </a:pPr>
            <a:r>
              <a:rPr lang="en-US" sz="1800" dirty="0">
                <a:cs typeface="Arial" panose="020B0604020202020204" pitchFamily="34" charset="0"/>
              </a:rPr>
              <a:t>Social engagement</a:t>
            </a:r>
          </a:p>
          <a:p>
            <a:pPr>
              <a:spcBef>
                <a:spcPts val="0"/>
              </a:spcBef>
              <a:buClrTx/>
            </a:pPr>
            <a:r>
              <a:rPr lang="en-US" sz="1800" dirty="0">
                <a:cs typeface="Arial" panose="020B0604020202020204" pitchFamily="34" charset="0"/>
              </a:rPr>
              <a:t>Relationship building</a:t>
            </a:r>
          </a:p>
          <a:p>
            <a:pPr marL="0" indent="0">
              <a:spcBef>
                <a:spcPts val="0"/>
              </a:spcBef>
              <a:buClrTx/>
              <a:buNone/>
            </a:pPr>
            <a:endParaRPr lang="en-US" sz="1600" b="1" dirty="0">
              <a:latin typeface="Arial" panose="020B0604020202020204" pitchFamily="34" charset="0"/>
              <a:cs typeface="Arial" panose="020B0604020202020204" pitchFamily="34" charset="0"/>
            </a:endParaRPr>
          </a:p>
        </p:txBody>
      </p:sp>
      <p:pic>
        <p:nvPicPr>
          <p:cNvPr id="10" name="Content Placeholder 9" descr="Diagram&#10;&#10;Description automatically generated">
            <a:extLst>
              <a:ext uri="{FF2B5EF4-FFF2-40B4-BE49-F238E27FC236}">
                <a16:creationId xmlns:a16="http://schemas.microsoft.com/office/drawing/2014/main" id="{5FE028F4-9162-491F-9FD5-14C2EA5D8EC1}"/>
              </a:ext>
            </a:extLst>
          </p:cNvPr>
          <p:cNvPicPr>
            <a:picLocks noGrp="1" noChangeAspect="1"/>
          </p:cNvPicPr>
          <p:nvPr>
            <p:ph idx="1"/>
          </p:nvPr>
        </p:nvPicPr>
        <p:blipFill>
          <a:blip r:embed="rId3"/>
          <a:stretch>
            <a:fillRect/>
          </a:stretch>
        </p:blipFill>
        <p:spPr>
          <a:xfrm>
            <a:off x="412967" y="1711187"/>
            <a:ext cx="4367197" cy="4213225"/>
          </a:xfrm>
        </p:spPr>
      </p:pic>
      <p:sp>
        <p:nvSpPr>
          <p:cNvPr id="2" name="Google Shape;93;p1">
            <a:extLst>
              <a:ext uri="{FF2B5EF4-FFF2-40B4-BE49-F238E27FC236}">
                <a16:creationId xmlns:a16="http://schemas.microsoft.com/office/drawing/2014/main" id="{B6B4D31C-DAA1-227E-66A7-3FC572F1A0B4}"/>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3" name="Google Shape;95;p1">
            <a:extLst>
              <a:ext uri="{FF2B5EF4-FFF2-40B4-BE49-F238E27FC236}">
                <a16:creationId xmlns:a16="http://schemas.microsoft.com/office/drawing/2014/main" id="{A3B6C333-B0E0-D9C2-D987-BF5BF38C53F7}"/>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9" name="Google Shape;94;p1">
            <a:extLst>
              <a:ext uri="{FF2B5EF4-FFF2-40B4-BE49-F238E27FC236}">
                <a16:creationId xmlns:a16="http://schemas.microsoft.com/office/drawing/2014/main" id="{DD983C23-09E3-82B0-4F01-A8A79E4AEB33}"/>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3447509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15</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15" name="TextBox 14">
            <a:extLst>
              <a:ext uri="{FF2B5EF4-FFF2-40B4-BE49-F238E27FC236}">
                <a16:creationId xmlns:a16="http://schemas.microsoft.com/office/drawing/2014/main" id="{5AB9C379-5866-4847-BDA8-7D2BD2B7C1C4}"/>
              </a:ext>
            </a:extLst>
          </p:cNvPr>
          <p:cNvSpPr txBox="1"/>
          <p:nvPr/>
        </p:nvSpPr>
        <p:spPr>
          <a:xfrm>
            <a:off x="5380109" y="2302560"/>
            <a:ext cx="5613380" cy="2954655"/>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The ability to:</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make caring and constructive choices about personal behavior and social interactions</a:t>
            </a:r>
          </a:p>
          <a:p>
            <a:endParaRPr lang="en-US" sz="2800" dirty="0">
              <a:latin typeface="Calibri" panose="020F0502020204030204" pitchFamily="34" charset="0"/>
              <a:cs typeface="Calibri" panose="020F0502020204030204" pitchFamily="34" charset="0"/>
            </a:endParaRPr>
          </a:p>
          <a:p>
            <a:pPr>
              <a:buClrTx/>
            </a:pPr>
            <a:r>
              <a:rPr lang="en-US" sz="1800" b="1" dirty="0">
                <a:latin typeface="Calibri" panose="020F0502020204030204" pitchFamily="34" charset="0"/>
                <a:cs typeface="Calibri" panose="020F0502020204030204" pitchFamily="34" charset="0"/>
              </a:rPr>
              <a:t>Skills we need now:</a:t>
            </a: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pic>
        <p:nvPicPr>
          <p:cNvPr id="10" name="Content Placeholder 9" descr="Diagram&#10;&#10;Description automatically generated">
            <a:extLst>
              <a:ext uri="{FF2B5EF4-FFF2-40B4-BE49-F238E27FC236}">
                <a16:creationId xmlns:a16="http://schemas.microsoft.com/office/drawing/2014/main" id="{E880CFC6-232C-4426-B6C3-7FDAD02DE504}"/>
              </a:ext>
            </a:extLst>
          </p:cNvPr>
          <p:cNvPicPr>
            <a:picLocks noGrp="1" noChangeAspect="1"/>
          </p:cNvPicPr>
          <p:nvPr>
            <p:ph idx="1"/>
          </p:nvPr>
        </p:nvPicPr>
        <p:blipFill>
          <a:blip r:embed="rId3"/>
          <a:stretch>
            <a:fillRect/>
          </a:stretch>
        </p:blipFill>
        <p:spPr>
          <a:xfrm>
            <a:off x="658732" y="1797210"/>
            <a:ext cx="4552975" cy="4392453"/>
          </a:xfrm>
        </p:spPr>
      </p:pic>
      <p:sp>
        <p:nvSpPr>
          <p:cNvPr id="3" name="Arrow: Striped Right 2">
            <a:extLst>
              <a:ext uri="{FF2B5EF4-FFF2-40B4-BE49-F238E27FC236}">
                <a16:creationId xmlns:a16="http://schemas.microsoft.com/office/drawing/2014/main" id="{0152937B-C842-48E8-8944-998525AFFF79}"/>
              </a:ext>
            </a:extLst>
          </p:cNvPr>
          <p:cNvSpPr/>
          <p:nvPr/>
        </p:nvSpPr>
        <p:spPr>
          <a:xfrm>
            <a:off x="6864602" y="4849368"/>
            <a:ext cx="1745997"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93;p1">
            <a:extLst>
              <a:ext uri="{FF2B5EF4-FFF2-40B4-BE49-F238E27FC236}">
                <a16:creationId xmlns:a16="http://schemas.microsoft.com/office/drawing/2014/main" id="{1AFE3DC7-B29D-6B92-6C9B-0A50601A3888}"/>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9" name="Google Shape;95;p1">
            <a:extLst>
              <a:ext uri="{FF2B5EF4-FFF2-40B4-BE49-F238E27FC236}">
                <a16:creationId xmlns:a16="http://schemas.microsoft.com/office/drawing/2014/main" id="{2DCB9F71-9BE2-21D8-3611-D36B8BADCFC6}"/>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1" name="Google Shape;94;p1">
            <a:extLst>
              <a:ext uri="{FF2B5EF4-FFF2-40B4-BE49-F238E27FC236}">
                <a16:creationId xmlns:a16="http://schemas.microsoft.com/office/drawing/2014/main" id="{7B56DA33-F00B-E82D-E8FE-4B07E0EA95E1}"/>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2092248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0E4055-045C-46CD-E288-348552668D1E}"/>
              </a:ext>
            </a:extLst>
          </p:cNvPr>
          <p:cNvPicPr>
            <a:picLocks noChangeAspect="1"/>
          </p:cNvPicPr>
          <p:nvPr/>
        </p:nvPicPr>
        <p:blipFill>
          <a:blip r:embed="rId3"/>
          <a:stretch>
            <a:fillRect/>
          </a:stretch>
        </p:blipFill>
        <p:spPr>
          <a:xfrm>
            <a:off x="1570909" y="3429000"/>
            <a:ext cx="9434494" cy="3063875"/>
          </a:xfrm>
          <a:prstGeom prst="rect">
            <a:avLst/>
          </a:prstGeom>
        </p:spPr>
      </p:pic>
      <p:sp>
        <p:nvSpPr>
          <p:cNvPr id="2" name="Title 1">
            <a:extLst>
              <a:ext uri="{FF2B5EF4-FFF2-40B4-BE49-F238E27FC236}">
                <a16:creationId xmlns:a16="http://schemas.microsoft.com/office/drawing/2014/main" id="{B703CE4A-E1E9-4ACE-A3C7-89AEE1EF6F6A}"/>
              </a:ext>
            </a:extLst>
          </p:cNvPr>
          <p:cNvSpPr>
            <a:spLocks noGrp="1"/>
          </p:cNvSpPr>
          <p:nvPr>
            <p:ph type="title"/>
          </p:nvPr>
        </p:nvSpPr>
        <p:spPr>
          <a:xfrm>
            <a:off x="1183030" y="2186781"/>
            <a:ext cx="10515600" cy="1325563"/>
          </a:xfrm>
        </p:spPr>
        <p:txBody>
          <a:bodyPr/>
          <a:lstStyle/>
          <a:p>
            <a:r>
              <a:rPr lang="en-US" dirty="0"/>
              <a:t>              Decision-Making 5-Step Process</a:t>
            </a:r>
          </a:p>
        </p:txBody>
      </p:sp>
      <p:pic>
        <p:nvPicPr>
          <p:cNvPr id="5" name="Picture 4">
            <a:extLst>
              <a:ext uri="{FF2B5EF4-FFF2-40B4-BE49-F238E27FC236}">
                <a16:creationId xmlns:a16="http://schemas.microsoft.com/office/drawing/2014/main" id="{CF1C3EF5-4BA3-43A1-A6A6-7B9CF01A97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2155762"/>
            <a:ext cx="1618924" cy="1544541"/>
          </a:xfrm>
          <a:prstGeom prst="rect">
            <a:avLst/>
          </a:prstGeom>
        </p:spPr>
      </p:pic>
      <p:sp>
        <p:nvSpPr>
          <p:cNvPr id="7" name="Title 1">
            <a:extLst>
              <a:ext uri="{FF2B5EF4-FFF2-40B4-BE49-F238E27FC236}">
                <a16:creationId xmlns:a16="http://schemas.microsoft.com/office/drawing/2014/main" id="{BBE54770-F670-439D-B3FC-BF80488ECBCA}"/>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 </a:t>
            </a:r>
          </a:p>
        </p:txBody>
      </p:sp>
      <p:sp>
        <p:nvSpPr>
          <p:cNvPr id="3" name="Google Shape;93;p1">
            <a:extLst>
              <a:ext uri="{FF2B5EF4-FFF2-40B4-BE49-F238E27FC236}">
                <a16:creationId xmlns:a16="http://schemas.microsoft.com/office/drawing/2014/main" id="{26D6B90D-82DF-3557-EAC0-70E883D2DC5D}"/>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4" name="Google Shape;95;p1">
            <a:extLst>
              <a:ext uri="{FF2B5EF4-FFF2-40B4-BE49-F238E27FC236}">
                <a16:creationId xmlns:a16="http://schemas.microsoft.com/office/drawing/2014/main" id="{14328747-EB5A-7056-8E34-F9A66D515D59}"/>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1" name="Google Shape;94;p1">
            <a:extLst>
              <a:ext uri="{FF2B5EF4-FFF2-40B4-BE49-F238E27FC236}">
                <a16:creationId xmlns:a16="http://schemas.microsoft.com/office/drawing/2014/main" id="{C921AAE9-9A7C-3D53-8E08-88CFB6471E26}"/>
              </a:ext>
            </a:extLst>
          </p:cNvPr>
          <p:cNvPicPr preferRelativeResize="0"/>
          <p:nvPr/>
        </p:nvPicPr>
        <p:blipFill rotWithShape="1">
          <a:blip r:embed="rId5">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3599514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17</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526773" y="460659"/>
            <a:ext cx="112113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4800" dirty="0">
                <a:latin typeface="+mn-lt"/>
              </a:rPr>
              <a:t>Support Responsible Decision-Making </a:t>
            </a:r>
          </a:p>
        </p:txBody>
      </p:sp>
      <p:sp>
        <p:nvSpPr>
          <p:cNvPr id="15" name="TextBox 14">
            <a:extLst>
              <a:ext uri="{FF2B5EF4-FFF2-40B4-BE49-F238E27FC236}">
                <a16:creationId xmlns:a16="http://schemas.microsoft.com/office/drawing/2014/main" id="{5AB9C379-5866-4847-BDA8-7D2BD2B7C1C4}"/>
              </a:ext>
            </a:extLst>
          </p:cNvPr>
          <p:cNvSpPr txBox="1"/>
          <p:nvPr/>
        </p:nvSpPr>
        <p:spPr>
          <a:xfrm>
            <a:off x="658733" y="1914645"/>
            <a:ext cx="11211339" cy="4124206"/>
          </a:xfrm>
          <a:prstGeom prst="rect">
            <a:avLst/>
          </a:prstGeom>
          <a:noFill/>
        </p:spPr>
        <p:txBody>
          <a:bodyPr wrap="square" rtlCol="0">
            <a:spAutoFit/>
          </a:bodyPr>
          <a:lstStyle/>
          <a:p>
            <a:r>
              <a:rPr lang="en-US" sz="2600" b="1" dirty="0">
                <a:latin typeface="Calibri" panose="020F0502020204030204" pitchFamily="34" charset="0"/>
                <a:cs typeface="Calibri" panose="020F0502020204030204" pitchFamily="34" charset="0"/>
              </a:rPr>
              <a:t>ENCOURAGE</a:t>
            </a:r>
            <a:r>
              <a:rPr lang="en-US" sz="2600" dirty="0">
                <a:latin typeface="Calibri" panose="020F0502020204030204" pitchFamily="34" charset="0"/>
                <a:cs typeface="Calibri" panose="020F0502020204030204" pitchFamily="34" charset="0"/>
              </a:rPr>
              <a:t> student to use their knowledge about themselves to:  </a:t>
            </a:r>
          </a:p>
          <a:p>
            <a:endParaRPr lang="en-US" sz="26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600" dirty="0">
                <a:latin typeface="Calibri" panose="020F0502020204030204" pitchFamily="34" charset="0"/>
                <a:cs typeface="Calibri" panose="020F0502020204030204" pitchFamily="34" charset="0"/>
              </a:rPr>
              <a:t>Maintain a growth mindset and demonstrate curiosity and open-mindedness </a:t>
            </a:r>
          </a:p>
          <a:p>
            <a:pPr marL="457200" indent="-457200">
              <a:buFont typeface="Arial" panose="020B0604020202020204" pitchFamily="34" charset="0"/>
              <a:buChar char="•"/>
            </a:pPr>
            <a:r>
              <a:rPr lang="en-US" sz="2600" dirty="0">
                <a:latin typeface="Calibri" panose="020F0502020204030204" pitchFamily="34" charset="0"/>
                <a:cs typeface="Calibri" panose="020F0502020204030204" pitchFamily="34" charset="0"/>
              </a:rPr>
              <a:t>Learn to make reasoned judgements after analyzing information, data, and facts</a:t>
            </a:r>
          </a:p>
          <a:p>
            <a:pPr marL="457200" indent="-457200">
              <a:buFont typeface="Arial" panose="020B0604020202020204" pitchFamily="34" charset="0"/>
              <a:buChar char="•"/>
            </a:pPr>
            <a:r>
              <a:rPr lang="en-US" sz="2600" dirty="0">
                <a:latin typeface="Calibri" panose="020F0502020204030204" pitchFamily="34" charset="0"/>
                <a:cs typeface="Calibri" panose="020F0502020204030204" pitchFamily="34" charset="0"/>
              </a:rPr>
              <a:t>Identify solutions for personal and social problems that are right for them</a:t>
            </a:r>
          </a:p>
          <a:p>
            <a:pPr marL="457200" indent="-457200">
              <a:buFont typeface="Arial" panose="020B0604020202020204" pitchFamily="34" charset="0"/>
              <a:buChar char="•"/>
            </a:pPr>
            <a:r>
              <a:rPr lang="en-US" sz="2600" dirty="0">
                <a:latin typeface="Calibri" panose="020F0502020204030204" pitchFamily="34" charset="0"/>
                <a:cs typeface="Calibri" panose="020F0502020204030204" pitchFamily="34" charset="0"/>
              </a:rPr>
              <a:t>Anticipate and evaluate the consequences of one’s actions</a:t>
            </a:r>
          </a:p>
          <a:p>
            <a:pPr marL="457200" indent="-457200">
              <a:buFont typeface="Arial" panose="020B0604020202020204" pitchFamily="34" charset="0"/>
              <a:buChar char="•"/>
            </a:pPr>
            <a:r>
              <a:rPr lang="en-US" sz="2600" dirty="0">
                <a:latin typeface="Calibri" panose="020F0502020204030204" pitchFamily="34" charset="0"/>
                <a:cs typeface="Calibri" panose="020F0502020204030204" pitchFamily="34" charset="0"/>
              </a:rPr>
              <a:t>Recognize how critical thinking skills are useful both inside and outside of school</a:t>
            </a: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
        <p:nvSpPr>
          <p:cNvPr id="2" name="Google Shape;93;p1">
            <a:extLst>
              <a:ext uri="{FF2B5EF4-FFF2-40B4-BE49-F238E27FC236}">
                <a16:creationId xmlns:a16="http://schemas.microsoft.com/office/drawing/2014/main" id="{618DEB06-7672-3144-952F-BAC479F01064}"/>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3" name="Google Shape;95;p1">
            <a:extLst>
              <a:ext uri="{FF2B5EF4-FFF2-40B4-BE49-F238E27FC236}">
                <a16:creationId xmlns:a16="http://schemas.microsoft.com/office/drawing/2014/main" id="{3808B0C4-97AB-FECD-D97A-BA8A70CDD7F4}"/>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9" name="Google Shape;94;p1">
            <a:extLst>
              <a:ext uri="{FF2B5EF4-FFF2-40B4-BE49-F238E27FC236}">
                <a16:creationId xmlns:a16="http://schemas.microsoft.com/office/drawing/2014/main" id="{09323638-3309-5739-8859-2ACF15621DB4}"/>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626079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18</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2" name="TextBox 1">
            <a:extLst>
              <a:ext uri="{FF2B5EF4-FFF2-40B4-BE49-F238E27FC236}">
                <a16:creationId xmlns:a16="http://schemas.microsoft.com/office/drawing/2014/main" id="{DFC2550D-E4E8-45DB-9573-61385A98B0D7}"/>
              </a:ext>
            </a:extLst>
          </p:cNvPr>
          <p:cNvSpPr txBox="1"/>
          <p:nvPr/>
        </p:nvSpPr>
        <p:spPr>
          <a:xfrm>
            <a:off x="544994" y="1712000"/>
            <a:ext cx="11174896"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mn-lt"/>
              </a:rPr>
              <a:t>Allow students to have a decision-making role</a:t>
            </a:r>
          </a:p>
          <a:p>
            <a:pPr marL="285750" indent="-285750">
              <a:buFont typeface="Arial" panose="020B0604020202020204" pitchFamily="34" charset="0"/>
              <a:buChar char="•"/>
            </a:pPr>
            <a:r>
              <a:rPr lang="en-US" sz="2200" dirty="0">
                <a:latin typeface="+mn-lt"/>
              </a:rPr>
              <a:t>Provide students with a range of options for completing their work and activities</a:t>
            </a:r>
          </a:p>
          <a:p>
            <a:pPr marL="285750" indent="-285750">
              <a:buFont typeface="Arial" panose="020B0604020202020204" pitchFamily="34" charset="0"/>
              <a:buChar char="•"/>
            </a:pPr>
            <a:r>
              <a:rPr lang="en-US" sz="2200" dirty="0">
                <a:latin typeface="+mn-lt"/>
              </a:rPr>
              <a:t>Offer students choices about ways they can present their ideas</a:t>
            </a:r>
          </a:p>
          <a:p>
            <a:pPr marL="285750" indent="-285750">
              <a:buFont typeface="Arial" panose="020B0604020202020204" pitchFamily="34" charset="0"/>
              <a:buChar char="•"/>
            </a:pPr>
            <a:r>
              <a:rPr lang="en-US" sz="2200" dirty="0">
                <a:latin typeface="+mn-lt"/>
              </a:rPr>
              <a:t>Encourage students to develop their own strategies for how to complete a task or learn a new concept</a:t>
            </a:r>
          </a:p>
          <a:p>
            <a:pPr marL="285750" indent="-285750">
              <a:buFont typeface="Arial" panose="020B0604020202020204" pitchFamily="34" charset="0"/>
              <a:buChar char="•"/>
            </a:pPr>
            <a:r>
              <a:rPr lang="en-US" sz="2200" dirty="0">
                <a:latin typeface="+mn-lt"/>
              </a:rPr>
              <a:t>Work to create an environment where </a:t>
            </a:r>
            <a:r>
              <a:rPr lang="en-US" sz="2200" dirty="0">
                <a:latin typeface="Calibri" panose="020F0502020204030204" pitchFamily="34" charset="0"/>
                <a:cs typeface="Calibri" panose="020F0502020204030204" pitchFamily="34" charset="0"/>
              </a:rPr>
              <a:t>student</a:t>
            </a:r>
            <a:r>
              <a:rPr lang="en-US" sz="2200" dirty="0">
                <a:latin typeface="+mn-lt"/>
              </a:rPr>
              <a:t> believes that their thoughts and opinions are valued</a:t>
            </a:r>
          </a:p>
          <a:p>
            <a:pPr marL="285750" indent="-285750">
              <a:buFont typeface="Arial" panose="020B0604020202020204" pitchFamily="34" charset="0"/>
              <a:buChar char="•"/>
            </a:pPr>
            <a:r>
              <a:rPr lang="en-US" sz="2200" dirty="0">
                <a:latin typeface="+mn-lt"/>
              </a:rPr>
              <a:t>Provide opportunities for </a:t>
            </a:r>
            <a:r>
              <a:rPr lang="en-US" sz="2200" dirty="0">
                <a:latin typeface="Calibri" panose="020F0502020204030204" pitchFamily="34" charset="0"/>
                <a:cs typeface="Calibri" panose="020F0502020204030204" pitchFamily="34" charset="0"/>
              </a:rPr>
              <a:t>students</a:t>
            </a:r>
            <a:r>
              <a:rPr lang="en-US" sz="2200" dirty="0">
                <a:latin typeface="+mn-lt"/>
              </a:rPr>
              <a:t> to evaluate their own work</a:t>
            </a:r>
          </a:p>
          <a:p>
            <a:pPr marL="285750" indent="-285750">
              <a:buFont typeface="Arial" panose="020B0604020202020204" pitchFamily="34" charset="0"/>
              <a:buChar char="•"/>
            </a:pPr>
            <a:r>
              <a:rPr lang="en-US" sz="2200" dirty="0">
                <a:latin typeface="+mn-lt"/>
              </a:rPr>
              <a:t>Work with </a:t>
            </a:r>
            <a:r>
              <a:rPr lang="en-US" sz="2200" dirty="0">
                <a:latin typeface="Calibri" panose="020F0502020204030204" pitchFamily="34" charset="0"/>
                <a:cs typeface="Calibri" panose="020F0502020204030204" pitchFamily="34" charset="0"/>
              </a:rPr>
              <a:t>students</a:t>
            </a:r>
            <a:r>
              <a:rPr lang="en-US" sz="2200" dirty="0">
                <a:latin typeface="+mn-lt"/>
              </a:rPr>
              <a:t> to solve problems</a:t>
            </a:r>
          </a:p>
          <a:p>
            <a:pPr marL="285750" indent="-285750">
              <a:buFont typeface="Arial" panose="020B0604020202020204" pitchFamily="34" charset="0"/>
              <a:buChar char="•"/>
            </a:pPr>
            <a:r>
              <a:rPr lang="en-US" sz="2200" dirty="0">
                <a:latin typeface="+mn-lt"/>
              </a:rPr>
              <a:t>Help </a:t>
            </a:r>
            <a:r>
              <a:rPr lang="en-US" sz="2200" dirty="0">
                <a:latin typeface="Calibri" panose="020F0502020204030204" pitchFamily="34" charset="0"/>
                <a:cs typeface="Calibri" panose="020F0502020204030204" pitchFamily="34" charset="0"/>
              </a:rPr>
              <a:t>students</a:t>
            </a:r>
            <a:r>
              <a:rPr lang="en-US" sz="2200" dirty="0">
                <a:latin typeface="+mn-lt"/>
              </a:rPr>
              <a:t> make connections between academic activities and their personal goals</a:t>
            </a:r>
          </a:p>
          <a:p>
            <a:pPr marL="285750" indent="-285750">
              <a:buFont typeface="Arial" panose="020B0604020202020204" pitchFamily="34" charset="0"/>
              <a:buChar char="•"/>
            </a:pPr>
            <a:r>
              <a:rPr lang="en-US" sz="2200" dirty="0">
                <a:latin typeface="+mn-lt"/>
              </a:rPr>
              <a:t>Provide opportunities for </a:t>
            </a:r>
            <a:r>
              <a:rPr lang="en-US" sz="2200" dirty="0">
                <a:latin typeface="Calibri" panose="020F0502020204030204" pitchFamily="34" charset="0"/>
                <a:cs typeface="Calibri" panose="020F0502020204030204" pitchFamily="34" charset="0"/>
              </a:rPr>
              <a:t>students</a:t>
            </a:r>
            <a:r>
              <a:rPr lang="en-US" sz="2200" dirty="0">
                <a:latin typeface="+mn-lt"/>
              </a:rPr>
              <a:t> to evaluate various real-world scenarios and make decisions based on the information at hand</a:t>
            </a:r>
          </a:p>
          <a:p>
            <a:pPr marL="285750" indent="-285750">
              <a:buFont typeface="Arial" panose="020B0604020202020204" pitchFamily="34" charset="0"/>
              <a:buChar char="•"/>
            </a:pPr>
            <a:r>
              <a:rPr lang="en-US" sz="2200" dirty="0">
                <a:latin typeface="+mn-lt"/>
              </a:rPr>
              <a:t>Help students understand cause and effect</a:t>
            </a:r>
          </a:p>
        </p:txBody>
      </p:sp>
      <p:sp>
        <p:nvSpPr>
          <p:cNvPr id="3" name="Google Shape;93;p1">
            <a:extLst>
              <a:ext uri="{FF2B5EF4-FFF2-40B4-BE49-F238E27FC236}">
                <a16:creationId xmlns:a16="http://schemas.microsoft.com/office/drawing/2014/main" id="{2DAE77BD-CB59-CB6A-934C-64A70528EB15}"/>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9" name="Google Shape;95;p1">
            <a:extLst>
              <a:ext uri="{FF2B5EF4-FFF2-40B4-BE49-F238E27FC236}">
                <a16:creationId xmlns:a16="http://schemas.microsoft.com/office/drawing/2014/main" id="{F40C0658-EEE8-DC3F-2925-56C369A6A710}"/>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0" name="Google Shape;94;p1">
            <a:extLst>
              <a:ext uri="{FF2B5EF4-FFF2-40B4-BE49-F238E27FC236}">
                <a16:creationId xmlns:a16="http://schemas.microsoft.com/office/drawing/2014/main" id="{42E41384-2357-949C-7047-861312AF35F7}"/>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2381123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19</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2" name="TextBox 1">
            <a:extLst>
              <a:ext uri="{FF2B5EF4-FFF2-40B4-BE49-F238E27FC236}">
                <a16:creationId xmlns:a16="http://schemas.microsoft.com/office/drawing/2014/main" id="{7C160604-5284-4699-8747-869434691781}"/>
              </a:ext>
            </a:extLst>
          </p:cNvPr>
          <p:cNvSpPr txBox="1"/>
          <p:nvPr/>
        </p:nvSpPr>
        <p:spPr>
          <a:xfrm>
            <a:off x="490330" y="1584325"/>
            <a:ext cx="11211339" cy="523220"/>
          </a:xfrm>
          <a:prstGeom prst="rect">
            <a:avLst/>
          </a:prstGeom>
          <a:noFill/>
        </p:spPr>
        <p:txBody>
          <a:bodyPr wrap="square" rtlCol="0">
            <a:spAutoFit/>
          </a:bodyPr>
          <a:lstStyle/>
          <a:p>
            <a:pPr algn="ctr"/>
            <a:r>
              <a:rPr lang="en-US" sz="2800" dirty="0">
                <a:latin typeface="+mn-lt"/>
              </a:rPr>
              <a:t>Activity: Video and Handout - What are my Values? </a:t>
            </a:r>
          </a:p>
        </p:txBody>
      </p:sp>
      <p:pic>
        <p:nvPicPr>
          <p:cNvPr id="9" name="Decision Focus 04 - Clear Values.mp4" descr="Decision Focus 04 - Clear Values.mp4">
            <a:hlinkClick r:id="" action="ppaction://media"/>
            <a:extLst>
              <a:ext uri="{FF2B5EF4-FFF2-40B4-BE49-F238E27FC236}">
                <a16:creationId xmlns:a16="http://schemas.microsoft.com/office/drawing/2014/main" id="{B40CA626-87F0-989A-DCE7-B4BBC226DB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2016" y="2218520"/>
            <a:ext cx="8247965" cy="4639480"/>
          </a:xfrm>
          <a:prstGeom prst="rect">
            <a:avLst/>
          </a:prstGeom>
        </p:spPr>
      </p:pic>
      <p:cxnSp>
        <p:nvCxnSpPr>
          <p:cNvPr id="3" name="Google Shape;95;p1">
            <a:extLst>
              <a:ext uri="{FF2B5EF4-FFF2-40B4-BE49-F238E27FC236}">
                <a16:creationId xmlns:a16="http://schemas.microsoft.com/office/drawing/2014/main" id="{17D21961-23A7-D8E3-654C-E4FC51D1794C}"/>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8" name="Google Shape;94;p1">
            <a:extLst>
              <a:ext uri="{FF2B5EF4-FFF2-40B4-BE49-F238E27FC236}">
                <a16:creationId xmlns:a16="http://schemas.microsoft.com/office/drawing/2014/main" id="{5A7FEA1A-D3C5-BF2E-1535-DF40E9A27A96}"/>
              </a:ext>
            </a:extLst>
          </p:cNvPr>
          <p:cNvPicPr preferRelativeResize="0"/>
          <p:nvPr/>
        </p:nvPicPr>
        <p:blipFill rotWithShape="1">
          <a:blip r:embed="rId6">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46977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7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8" name="Google Shape;1008;p85"/>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pPr/>
              <a:t>2</a:t>
            </a:fld>
            <a:endParaRPr dirty="0"/>
          </a:p>
        </p:txBody>
      </p:sp>
      <p:sp>
        <p:nvSpPr>
          <p:cNvPr id="9" name="Title 1">
            <a:extLst>
              <a:ext uri="{FF2B5EF4-FFF2-40B4-BE49-F238E27FC236}">
                <a16:creationId xmlns:a16="http://schemas.microsoft.com/office/drawing/2014/main" id="{E3563BDD-CAF0-4921-9679-A4C106FFCFD8}"/>
              </a:ext>
            </a:extLst>
          </p:cNvPr>
          <p:cNvSpPr txBox="1">
            <a:spLocks/>
          </p:cNvSpPr>
          <p:nvPr/>
        </p:nvSpPr>
        <p:spPr>
          <a:xfrm>
            <a:off x="682486" y="552552"/>
            <a:ext cx="1089991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Social Emotional Learning</a:t>
            </a:r>
          </a:p>
        </p:txBody>
      </p:sp>
      <p:sp>
        <p:nvSpPr>
          <p:cNvPr id="13" name="Google Shape;1011;p85">
            <a:extLst>
              <a:ext uri="{FF2B5EF4-FFF2-40B4-BE49-F238E27FC236}">
                <a16:creationId xmlns:a16="http://schemas.microsoft.com/office/drawing/2014/main" id="{1411A39B-C611-4165-933D-C36F0EE121AA}"/>
              </a:ext>
            </a:extLst>
          </p:cNvPr>
          <p:cNvSpPr txBox="1"/>
          <p:nvPr/>
        </p:nvSpPr>
        <p:spPr>
          <a:xfrm>
            <a:off x="7219131" y="2434368"/>
            <a:ext cx="4626541"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chemeClr val="tx1"/>
                </a:solidFill>
                <a:latin typeface="+mn-lt"/>
              </a:rPr>
              <a:t>Icebreaker: </a:t>
            </a:r>
            <a:r>
              <a:rPr lang="en-US" sz="4800" dirty="0">
                <a:solidFill>
                  <a:schemeClr val="tx1"/>
                </a:solidFill>
                <a:latin typeface="+mn-lt"/>
                <a:ea typeface="Arial"/>
                <a:cs typeface="Arial"/>
                <a:sym typeface="Arial"/>
              </a:rPr>
              <a:t>Would You Rather? </a:t>
            </a:r>
            <a:endParaRPr sz="800" dirty="0">
              <a:solidFill>
                <a:schemeClr val="tx1"/>
              </a:solidFill>
              <a:latin typeface="+mn-lt"/>
            </a:endParaRPr>
          </a:p>
        </p:txBody>
      </p:sp>
      <p:pic>
        <p:nvPicPr>
          <p:cNvPr id="3" name="Picture 2">
            <a:extLst>
              <a:ext uri="{FF2B5EF4-FFF2-40B4-BE49-F238E27FC236}">
                <a16:creationId xmlns:a16="http://schemas.microsoft.com/office/drawing/2014/main" id="{5630A5FC-5307-44EF-ABE6-4C86F1CBE2EB}"/>
              </a:ext>
            </a:extLst>
          </p:cNvPr>
          <p:cNvPicPr>
            <a:picLocks noChangeAspect="1"/>
          </p:cNvPicPr>
          <p:nvPr/>
        </p:nvPicPr>
        <p:blipFill>
          <a:blip r:embed="rId3"/>
          <a:stretch>
            <a:fillRect/>
          </a:stretch>
        </p:blipFill>
        <p:spPr>
          <a:xfrm>
            <a:off x="682486" y="2010325"/>
            <a:ext cx="6096528" cy="3429297"/>
          </a:xfrm>
          <a:prstGeom prst="rect">
            <a:avLst/>
          </a:prstGeom>
        </p:spPr>
      </p:pic>
      <p:sp>
        <p:nvSpPr>
          <p:cNvPr id="2" name="Google Shape;93;p1">
            <a:extLst>
              <a:ext uri="{FF2B5EF4-FFF2-40B4-BE49-F238E27FC236}">
                <a16:creationId xmlns:a16="http://schemas.microsoft.com/office/drawing/2014/main" id="{C88EAB14-1868-DDFC-0395-6A90B233889B}"/>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4" name="Google Shape;95;p1">
            <a:extLst>
              <a:ext uri="{FF2B5EF4-FFF2-40B4-BE49-F238E27FC236}">
                <a16:creationId xmlns:a16="http://schemas.microsoft.com/office/drawing/2014/main" id="{842B0E26-7932-780D-AACB-73FA19B4B1E8}"/>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5" name="Google Shape;94;p1">
            <a:extLst>
              <a:ext uri="{FF2B5EF4-FFF2-40B4-BE49-F238E27FC236}">
                <a16:creationId xmlns:a16="http://schemas.microsoft.com/office/drawing/2014/main" id="{0F6D3BA1-6122-549D-E52A-A72073BF7556}"/>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3759857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0D2249-13D2-4DCC-A8B6-A2C0CB0403BF}"/>
              </a:ext>
            </a:extLst>
          </p:cNvPr>
          <p:cNvPicPr>
            <a:picLocks noGrp="1" noChangeAspect="1"/>
          </p:cNvPicPr>
          <p:nvPr>
            <p:ph idx="1"/>
          </p:nvPr>
        </p:nvPicPr>
        <p:blipFill>
          <a:blip r:embed="rId3"/>
          <a:stretch>
            <a:fillRect/>
          </a:stretch>
        </p:blipFill>
        <p:spPr>
          <a:xfrm>
            <a:off x="1069145" y="1050997"/>
            <a:ext cx="7695027" cy="5689809"/>
          </a:xfrm>
        </p:spPr>
      </p:pic>
      <p:sp>
        <p:nvSpPr>
          <p:cNvPr id="2" name="Title 1">
            <a:extLst>
              <a:ext uri="{FF2B5EF4-FFF2-40B4-BE49-F238E27FC236}">
                <a16:creationId xmlns:a16="http://schemas.microsoft.com/office/drawing/2014/main" id="{9ADA435D-3BC0-45D7-96DF-29613838310A}"/>
              </a:ext>
            </a:extLst>
          </p:cNvPr>
          <p:cNvSpPr>
            <a:spLocks noGrp="1"/>
          </p:cNvSpPr>
          <p:nvPr>
            <p:ph type="title"/>
          </p:nvPr>
        </p:nvSpPr>
        <p:spPr>
          <a:xfrm>
            <a:off x="838200" y="2249240"/>
            <a:ext cx="2379084" cy="558315"/>
          </a:xfrm>
        </p:spPr>
        <p:txBody>
          <a:bodyPr>
            <a:normAutofit fontScale="90000"/>
          </a:bodyPr>
          <a:lstStyle/>
          <a:p>
            <a:r>
              <a:rPr lang="en-US" sz="3600" dirty="0">
                <a:latin typeface="+mn-lt"/>
              </a:rPr>
              <a:t>Climate of Resilience</a:t>
            </a:r>
            <a:endParaRPr lang="es-419" sz="3600" dirty="0">
              <a:latin typeface="+mn-lt"/>
            </a:endParaRPr>
          </a:p>
        </p:txBody>
      </p:sp>
      <p:sp>
        <p:nvSpPr>
          <p:cNvPr id="6" name="TextBox 5">
            <a:extLst>
              <a:ext uri="{FF2B5EF4-FFF2-40B4-BE49-F238E27FC236}">
                <a16:creationId xmlns:a16="http://schemas.microsoft.com/office/drawing/2014/main" id="{19D7DB0B-9C7A-4301-94FA-27ADC12CB4C4}"/>
              </a:ext>
            </a:extLst>
          </p:cNvPr>
          <p:cNvSpPr txBox="1"/>
          <p:nvPr/>
        </p:nvSpPr>
        <p:spPr>
          <a:xfrm>
            <a:off x="2405575" y="5836307"/>
            <a:ext cx="5022166" cy="523220"/>
          </a:xfrm>
          <a:prstGeom prst="rect">
            <a:avLst/>
          </a:prstGeom>
          <a:noFill/>
        </p:spPr>
        <p:txBody>
          <a:bodyPr wrap="square" rtlCol="0">
            <a:spAutoFit/>
          </a:bodyPr>
          <a:lstStyle/>
          <a:p>
            <a:pPr algn="ctr"/>
            <a:r>
              <a:rPr lang="en-US" sz="2800" dirty="0"/>
              <a:t>Connection</a:t>
            </a:r>
            <a:endParaRPr lang="es-419" dirty="0"/>
          </a:p>
        </p:txBody>
      </p:sp>
      <p:sp>
        <p:nvSpPr>
          <p:cNvPr id="7" name="TextBox 6">
            <a:extLst>
              <a:ext uri="{FF2B5EF4-FFF2-40B4-BE49-F238E27FC236}">
                <a16:creationId xmlns:a16="http://schemas.microsoft.com/office/drawing/2014/main" id="{1490DDD9-1E58-44F3-9476-854EC69FB9C7}"/>
              </a:ext>
            </a:extLst>
          </p:cNvPr>
          <p:cNvSpPr txBox="1"/>
          <p:nvPr/>
        </p:nvSpPr>
        <p:spPr>
          <a:xfrm>
            <a:off x="3395283" y="4833371"/>
            <a:ext cx="3008244" cy="523220"/>
          </a:xfrm>
          <a:prstGeom prst="rect">
            <a:avLst/>
          </a:prstGeom>
          <a:noFill/>
        </p:spPr>
        <p:txBody>
          <a:bodyPr wrap="square" rtlCol="0">
            <a:spAutoFit/>
          </a:bodyPr>
          <a:lstStyle/>
          <a:p>
            <a:pPr algn="ctr"/>
            <a:r>
              <a:rPr lang="en-US" sz="2800" dirty="0"/>
              <a:t>Security</a:t>
            </a:r>
            <a:endParaRPr lang="es-419" dirty="0"/>
          </a:p>
        </p:txBody>
      </p:sp>
      <p:sp>
        <p:nvSpPr>
          <p:cNvPr id="8" name="TextBox 7">
            <a:extLst>
              <a:ext uri="{FF2B5EF4-FFF2-40B4-BE49-F238E27FC236}">
                <a16:creationId xmlns:a16="http://schemas.microsoft.com/office/drawing/2014/main" id="{C2927617-399D-4139-B8E7-2B1063779E0E}"/>
              </a:ext>
            </a:extLst>
          </p:cNvPr>
          <p:cNvSpPr txBox="1"/>
          <p:nvPr/>
        </p:nvSpPr>
        <p:spPr>
          <a:xfrm>
            <a:off x="3631096" y="4052767"/>
            <a:ext cx="2266121" cy="523220"/>
          </a:xfrm>
          <a:prstGeom prst="rect">
            <a:avLst/>
          </a:prstGeom>
          <a:noFill/>
        </p:spPr>
        <p:txBody>
          <a:bodyPr wrap="square" rtlCol="0">
            <a:spAutoFit/>
          </a:bodyPr>
          <a:lstStyle/>
          <a:p>
            <a:pPr algn="ctr"/>
            <a:r>
              <a:rPr lang="en-US" sz="2800" dirty="0"/>
              <a:t>Achievement</a:t>
            </a:r>
            <a:endParaRPr lang="es-419" sz="2400" dirty="0"/>
          </a:p>
        </p:txBody>
      </p:sp>
      <p:sp>
        <p:nvSpPr>
          <p:cNvPr id="9" name="TextBox 8">
            <a:extLst>
              <a:ext uri="{FF2B5EF4-FFF2-40B4-BE49-F238E27FC236}">
                <a16:creationId xmlns:a16="http://schemas.microsoft.com/office/drawing/2014/main" id="{28580DD6-BEC3-43B2-8F79-F992B3341277}"/>
              </a:ext>
            </a:extLst>
          </p:cNvPr>
          <p:cNvSpPr txBox="1"/>
          <p:nvPr/>
        </p:nvSpPr>
        <p:spPr>
          <a:xfrm>
            <a:off x="3882887" y="3171616"/>
            <a:ext cx="1809023" cy="523220"/>
          </a:xfrm>
          <a:prstGeom prst="rect">
            <a:avLst/>
          </a:prstGeom>
          <a:noFill/>
        </p:spPr>
        <p:txBody>
          <a:bodyPr wrap="square" rtlCol="0">
            <a:spAutoFit/>
          </a:bodyPr>
          <a:lstStyle/>
          <a:p>
            <a:pPr algn="ctr"/>
            <a:r>
              <a:rPr lang="en-US" sz="2800" dirty="0"/>
              <a:t>Autonomy</a:t>
            </a:r>
            <a:endParaRPr lang="es-419" sz="2400" dirty="0"/>
          </a:p>
        </p:txBody>
      </p:sp>
      <p:sp>
        <p:nvSpPr>
          <p:cNvPr id="10" name="TextBox 9">
            <a:extLst>
              <a:ext uri="{FF2B5EF4-FFF2-40B4-BE49-F238E27FC236}">
                <a16:creationId xmlns:a16="http://schemas.microsoft.com/office/drawing/2014/main" id="{9E0E8EEF-42F0-4FDE-A501-4FA66F702894}"/>
              </a:ext>
            </a:extLst>
          </p:cNvPr>
          <p:cNvSpPr txBox="1"/>
          <p:nvPr/>
        </p:nvSpPr>
        <p:spPr>
          <a:xfrm>
            <a:off x="4002106" y="2168680"/>
            <a:ext cx="2690191" cy="523220"/>
          </a:xfrm>
          <a:prstGeom prst="rect">
            <a:avLst/>
          </a:prstGeom>
          <a:noFill/>
        </p:spPr>
        <p:txBody>
          <a:bodyPr wrap="square" rtlCol="0">
            <a:spAutoFit/>
          </a:bodyPr>
          <a:lstStyle/>
          <a:p>
            <a:r>
              <a:rPr lang="en-US" sz="2800" dirty="0"/>
              <a:t>Fulfillment</a:t>
            </a:r>
            <a:endParaRPr lang="es-419" sz="2800" dirty="0"/>
          </a:p>
        </p:txBody>
      </p:sp>
      <p:sp>
        <p:nvSpPr>
          <p:cNvPr id="3" name="TextBox 2">
            <a:extLst>
              <a:ext uri="{FF2B5EF4-FFF2-40B4-BE49-F238E27FC236}">
                <a16:creationId xmlns:a16="http://schemas.microsoft.com/office/drawing/2014/main" id="{FB1FDEBD-9A16-4568-B2F7-BCE94BDE7FD1}"/>
              </a:ext>
            </a:extLst>
          </p:cNvPr>
          <p:cNvSpPr txBox="1"/>
          <p:nvPr/>
        </p:nvSpPr>
        <p:spPr>
          <a:xfrm>
            <a:off x="7845948" y="2072548"/>
            <a:ext cx="4157004" cy="3108543"/>
          </a:xfrm>
          <a:prstGeom prst="rect">
            <a:avLst/>
          </a:prstGeom>
          <a:noFill/>
        </p:spPr>
        <p:txBody>
          <a:bodyPr wrap="square" rtlCol="0">
            <a:spAutoFit/>
          </a:bodyPr>
          <a:lstStyle/>
          <a:p>
            <a:r>
              <a:rPr lang="en-US" sz="2800" dirty="0">
                <a:solidFill>
                  <a:srgbClr val="FF0000"/>
                </a:solidFill>
              </a:rPr>
              <a:t>Goal: Help students develop resilience so they can build the capacity to handle difficult circumstances and manage the impact of stress and trauma in their lives!</a:t>
            </a:r>
            <a:endParaRPr lang="es-419" sz="2800" dirty="0">
              <a:solidFill>
                <a:srgbClr val="FF0000"/>
              </a:solidFill>
            </a:endParaRPr>
          </a:p>
        </p:txBody>
      </p:sp>
      <p:sp>
        <p:nvSpPr>
          <p:cNvPr id="14" name="Title 1">
            <a:extLst>
              <a:ext uri="{FF2B5EF4-FFF2-40B4-BE49-F238E27FC236}">
                <a16:creationId xmlns:a16="http://schemas.microsoft.com/office/drawing/2014/main" id="{64161DBB-30BA-4693-B002-83CF5BC0C9BA}"/>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cxnSp>
        <p:nvCxnSpPr>
          <p:cNvPr id="4" name="Google Shape;95;p1">
            <a:extLst>
              <a:ext uri="{FF2B5EF4-FFF2-40B4-BE49-F238E27FC236}">
                <a16:creationId xmlns:a16="http://schemas.microsoft.com/office/drawing/2014/main" id="{D270B395-82D4-7D9E-1954-436FF85938CC}"/>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3" name="Google Shape;94;p1">
            <a:extLst>
              <a:ext uri="{FF2B5EF4-FFF2-40B4-BE49-F238E27FC236}">
                <a16:creationId xmlns:a16="http://schemas.microsoft.com/office/drawing/2014/main" id="{B4D4F6C2-EC8A-8866-8DAF-C1FB7294F20D}"/>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3890905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0D2249-13D2-4DCC-A8B6-A2C0CB0403BF}"/>
              </a:ext>
            </a:extLst>
          </p:cNvPr>
          <p:cNvPicPr>
            <a:picLocks noGrp="1" noChangeAspect="1"/>
          </p:cNvPicPr>
          <p:nvPr>
            <p:ph idx="1"/>
          </p:nvPr>
        </p:nvPicPr>
        <p:blipFill>
          <a:blip r:embed="rId3"/>
          <a:stretch>
            <a:fillRect/>
          </a:stretch>
        </p:blipFill>
        <p:spPr>
          <a:xfrm>
            <a:off x="1069145" y="1050997"/>
            <a:ext cx="7695027" cy="5689809"/>
          </a:xfrm>
        </p:spPr>
      </p:pic>
      <p:sp>
        <p:nvSpPr>
          <p:cNvPr id="2" name="Title 1">
            <a:extLst>
              <a:ext uri="{FF2B5EF4-FFF2-40B4-BE49-F238E27FC236}">
                <a16:creationId xmlns:a16="http://schemas.microsoft.com/office/drawing/2014/main" id="{9ADA435D-3BC0-45D7-96DF-29613838310A}"/>
              </a:ext>
            </a:extLst>
          </p:cNvPr>
          <p:cNvSpPr>
            <a:spLocks noGrp="1"/>
          </p:cNvSpPr>
          <p:nvPr>
            <p:ph type="title"/>
          </p:nvPr>
        </p:nvSpPr>
        <p:spPr>
          <a:xfrm>
            <a:off x="683931" y="2094999"/>
            <a:ext cx="3443288" cy="1325563"/>
          </a:xfrm>
        </p:spPr>
        <p:txBody>
          <a:bodyPr>
            <a:noAutofit/>
          </a:bodyPr>
          <a:lstStyle/>
          <a:p>
            <a:r>
              <a:rPr lang="en-US" sz="3200" dirty="0">
                <a:latin typeface="+mn-lt"/>
              </a:rPr>
              <a:t>Building a Climate of Resilience:</a:t>
            </a:r>
            <a:br>
              <a:rPr lang="en-US" sz="3200" dirty="0">
                <a:latin typeface="+mn-lt"/>
              </a:rPr>
            </a:br>
            <a:br>
              <a:rPr lang="en-US" sz="3200" dirty="0">
                <a:latin typeface="+mn-lt"/>
              </a:rPr>
            </a:br>
            <a:r>
              <a:rPr lang="en-US" sz="3200" dirty="0">
                <a:latin typeface="+mn-lt"/>
              </a:rPr>
              <a:t>Connection </a:t>
            </a:r>
            <a:endParaRPr lang="es-419" sz="3200" dirty="0">
              <a:latin typeface="+mn-lt"/>
            </a:endParaRPr>
          </a:p>
        </p:txBody>
      </p:sp>
      <p:sp>
        <p:nvSpPr>
          <p:cNvPr id="6" name="TextBox 5">
            <a:extLst>
              <a:ext uri="{FF2B5EF4-FFF2-40B4-BE49-F238E27FC236}">
                <a16:creationId xmlns:a16="http://schemas.microsoft.com/office/drawing/2014/main" id="{19D7DB0B-9C7A-4301-94FA-27ADC12CB4C4}"/>
              </a:ext>
            </a:extLst>
          </p:cNvPr>
          <p:cNvSpPr txBox="1"/>
          <p:nvPr/>
        </p:nvSpPr>
        <p:spPr>
          <a:xfrm>
            <a:off x="2405575" y="5836307"/>
            <a:ext cx="5022166" cy="523220"/>
          </a:xfrm>
          <a:prstGeom prst="rect">
            <a:avLst/>
          </a:prstGeom>
          <a:noFill/>
        </p:spPr>
        <p:txBody>
          <a:bodyPr wrap="square" rtlCol="0">
            <a:spAutoFit/>
          </a:bodyPr>
          <a:lstStyle/>
          <a:p>
            <a:pPr algn="ctr"/>
            <a:r>
              <a:rPr lang="en-US" sz="2800" dirty="0"/>
              <a:t>Connection</a:t>
            </a:r>
            <a:endParaRPr lang="es-419" dirty="0"/>
          </a:p>
        </p:txBody>
      </p:sp>
      <p:sp>
        <p:nvSpPr>
          <p:cNvPr id="8" name="Title 1">
            <a:extLst>
              <a:ext uri="{FF2B5EF4-FFF2-40B4-BE49-F238E27FC236}">
                <a16:creationId xmlns:a16="http://schemas.microsoft.com/office/drawing/2014/main" id="{250DBFF2-9F56-4F9C-AAE8-E1939BDDC28A}"/>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cxnSp>
        <p:nvCxnSpPr>
          <p:cNvPr id="3" name="Google Shape;95;p1">
            <a:extLst>
              <a:ext uri="{FF2B5EF4-FFF2-40B4-BE49-F238E27FC236}">
                <a16:creationId xmlns:a16="http://schemas.microsoft.com/office/drawing/2014/main" id="{4204BE5C-703B-61F7-940B-55B700C6CA65}"/>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4" name="Google Shape;94;p1">
            <a:extLst>
              <a:ext uri="{FF2B5EF4-FFF2-40B4-BE49-F238E27FC236}">
                <a16:creationId xmlns:a16="http://schemas.microsoft.com/office/drawing/2014/main" id="{9AD04A42-83BA-8891-A8B8-DB928F8A25AE}"/>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1639614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2" name="TextBox 1">
            <a:extLst>
              <a:ext uri="{FF2B5EF4-FFF2-40B4-BE49-F238E27FC236}">
                <a16:creationId xmlns:a16="http://schemas.microsoft.com/office/drawing/2014/main" id="{7C160604-5284-4699-8747-869434691781}"/>
              </a:ext>
            </a:extLst>
          </p:cNvPr>
          <p:cNvSpPr txBox="1"/>
          <p:nvPr/>
        </p:nvSpPr>
        <p:spPr>
          <a:xfrm>
            <a:off x="490330" y="1685515"/>
            <a:ext cx="11211339" cy="523220"/>
          </a:xfrm>
          <a:prstGeom prst="rect">
            <a:avLst/>
          </a:prstGeom>
          <a:noFill/>
        </p:spPr>
        <p:txBody>
          <a:bodyPr wrap="square" rtlCol="0">
            <a:spAutoFit/>
          </a:bodyPr>
          <a:lstStyle/>
          <a:p>
            <a:pPr algn="ctr"/>
            <a:r>
              <a:rPr lang="en-US" sz="2800" dirty="0">
                <a:latin typeface="+mn-lt"/>
              </a:rPr>
              <a:t>Activity: Video - How a Coach Saved My Life</a:t>
            </a:r>
          </a:p>
        </p:txBody>
      </p:sp>
      <p:sp>
        <p:nvSpPr>
          <p:cNvPr id="3" name="Rectangle 2">
            <a:extLst>
              <a:ext uri="{FF2B5EF4-FFF2-40B4-BE49-F238E27FC236}">
                <a16:creationId xmlns:a16="http://schemas.microsoft.com/office/drawing/2014/main" id="{72DFF3F9-0050-9822-6015-4EB1E4245585}"/>
              </a:ext>
            </a:extLst>
          </p:cNvPr>
          <p:cNvSpPr/>
          <p:nvPr/>
        </p:nvSpPr>
        <p:spPr>
          <a:xfrm>
            <a:off x="5978820" y="3275112"/>
            <a:ext cx="234360" cy="307777"/>
          </a:xfrm>
          <a:prstGeom prst="rect">
            <a:avLst/>
          </a:prstGeom>
        </p:spPr>
        <p:txBody>
          <a:bodyPr wrap="none">
            <a:spAutoFit/>
          </a:bodyPr>
          <a:lstStyle/>
          <a:p>
            <a:r>
              <a:rPr lang="en-US" dirty="0"/>
              <a:t> </a:t>
            </a:r>
          </a:p>
        </p:txBody>
      </p:sp>
      <p:pic>
        <p:nvPicPr>
          <p:cNvPr id="4" name="How a High School Coach Changed Dwayne Johnson's Life   Oprah’s Master Class   Oprah Winfrey Network.mp4" descr="How a High School Coach Changed Dwayne Johnson's Life   Oprah’s Master Class   Oprah Winfrey Network.mp4">
            <a:hlinkClick r:id="" action="ppaction://media"/>
            <a:extLst>
              <a:ext uri="{FF2B5EF4-FFF2-40B4-BE49-F238E27FC236}">
                <a16:creationId xmlns:a16="http://schemas.microsoft.com/office/drawing/2014/main" id="{D3451C27-A24B-A639-385B-24466ED22D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9312" y="2136728"/>
            <a:ext cx="8393373" cy="4721272"/>
          </a:xfrm>
          <a:prstGeom prst="rect">
            <a:avLst/>
          </a:prstGeom>
        </p:spPr>
      </p:pic>
      <p:cxnSp>
        <p:nvCxnSpPr>
          <p:cNvPr id="8" name="Google Shape;95;p1">
            <a:extLst>
              <a:ext uri="{FF2B5EF4-FFF2-40B4-BE49-F238E27FC236}">
                <a16:creationId xmlns:a16="http://schemas.microsoft.com/office/drawing/2014/main" id="{891E0612-BB72-A299-0E17-ECA03144B87F}"/>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9" name="Google Shape;94;p1">
            <a:extLst>
              <a:ext uri="{FF2B5EF4-FFF2-40B4-BE49-F238E27FC236}">
                <a16:creationId xmlns:a16="http://schemas.microsoft.com/office/drawing/2014/main" id="{7CE4C4A8-A20C-B35D-E6EF-3D0BAEF5D3FE}"/>
              </a:ext>
            </a:extLst>
          </p:cNvPr>
          <p:cNvPicPr preferRelativeResize="0"/>
          <p:nvPr/>
        </p:nvPicPr>
        <p:blipFill rotWithShape="1">
          <a:blip r:embed="rId6">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89477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0D2249-13D2-4DCC-A8B6-A2C0CB0403BF}"/>
              </a:ext>
            </a:extLst>
          </p:cNvPr>
          <p:cNvPicPr>
            <a:picLocks noGrp="1" noChangeAspect="1"/>
          </p:cNvPicPr>
          <p:nvPr>
            <p:ph idx="1"/>
          </p:nvPr>
        </p:nvPicPr>
        <p:blipFill>
          <a:blip r:embed="rId3"/>
          <a:stretch>
            <a:fillRect/>
          </a:stretch>
        </p:blipFill>
        <p:spPr>
          <a:xfrm>
            <a:off x="1069145" y="1103208"/>
            <a:ext cx="7695027" cy="5689809"/>
          </a:xfrm>
        </p:spPr>
      </p:pic>
      <p:sp>
        <p:nvSpPr>
          <p:cNvPr id="2" name="Title 1">
            <a:extLst>
              <a:ext uri="{FF2B5EF4-FFF2-40B4-BE49-F238E27FC236}">
                <a16:creationId xmlns:a16="http://schemas.microsoft.com/office/drawing/2014/main" id="{9ADA435D-3BC0-45D7-96DF-29613838310A}"/>
              </a:ext>
            </a:extLst>
          </p:cNvPr>
          <p:cNvSpPr>
            <a:spLocks noGrp="1"/>
          </p:cNvSpPr>
          <p:nvPr>
            <p:ph type="title"/>
          </p:nvPr>
        </p:nvSpPr>
        <p:spPr>
          <a:xfrm>
            <a:off x="838200" y="2024629"/>
            <a:ext cx="3443288" cy="1325563"/>
          </a:xfrm>
        </p:spPr>
        <p:txBody>
          <a:bodyPr>
            <a:noAutofit/>
          </a:bodyPr>
          <a:lstStyle/>
          <a:p>
            <a:r>
              <a:rPr lang="en-US" sz="3200" dirty="0">
                <a:latin typeface="+mn-lt"/>
              </a:rPr>
              <a:t>Building a Climate of Resilience: </a:t>
            </a:r>
            <a:br>
              <a:rPr lang="en-US" sz="3200" dirty="0">
                <a:latin typeface="+mn-lt"/>
              </a:rPr>
            </a:br>
            <a:br>
              <a:rPr lang="en-US" sz="3200" dirty="0">
                <a:latin typeface="+mn-lt"/>
              </a:rPr>
            </a:br>
            <a:r>
              <a:rPr lang="en-US" sz="3200" dirty="0">
                <a:latin typeface="+mn-lt"/>
              </a:rPr>
              <a:t>Security</a:t>
            </a:r>
            <a:endParaRPr lang="es-419" sz="3200" dirty="0">
              <a:latin typeface="+mn-lt"/>
            </a:endParaRPr>
          </a:p>
        </p:txBody>
      </p:sp>
      <p:sp>
        <p:nvSpPr>
          <p:cNvPr id="6" name="TextBox 5">
            <a:extLst>
              <a:ext uri="{FF2B5EF4-FFF2-40B4-BE49-F238E27FC236}">
                <a16:creationId xmlns:a16="http://schemas.microsoft.com/office/drawing/2014/main" id="{19D7DB0B-9C7A-4301-94FA-27ADC12CB4C4}"/>
              </a:ext>
            </a:extLst>
          </p:cNvPr>
          <p:cNvSpPr txBox="1"/>
          <p:nvPr/>
        </p:nvSpPr>
        <p:spPr>
          <a:xfrm>
            <a:off x="2405575" y="5836307"/>
            <a:ext cx="5022166" cy="523220"/>
          </a:xfrm>
          <a:prstGeom prst="rect">
            <a:avLst/>
          </a:prstGeom>
          <a:noFill/>
        </p:spPr>
        <p:txBody>
          <a:bodyPr wrap="square" rtlCol="0">
            <a:spAutoFit/>
          </a:bodyPr>
          <a:lstStyle/>
          <a:p>
            <a:pPr algn="ctr"/>
            <a:r>
              <a:rPr lang="en-US" sz="2800" dirty="0"/>
              <a:t>Connection</a:t>
            </a:r>
            <a:endParaRPr lang="es-419" dirty="0"/>
          </a:p>
        </p:txBody>
      </p:sp>
      <p:sp>
        <p:nvSpPr>
          <p:cNvPr id="8" name="Title 1">
            <a:extLst>
              <a:ext uri="{FF2B5EF4-FFF2-40B4-BE49-F238E27FC236}">
                <a16:creationId xmlns:a16="http://schemas.microsoft.com/office/drawing/2014/main" id="{250DBFF2-9F56-4F9C-AAE8-E1939BDDC28A}"/>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11" name="TextBox 10">
            <a:extLst>
              <a:ext uri="{FF2B5EF4-FFF2-40B4-BE49-F238E27FC236}">
                <a16:creationId xmlns:a16="http://schemas.microsoft.com/office/drawing/2014/main" id="{68081C11-9673-4C4A-9EC5-D55F862B345F}"/>
              </a:ext>
            </a:extLst>
          </p:cNvPr>
          <p:cNvSpPr txBox="1"/>
          <p:nvPr/>
        </p:nvSpPr>
        <p:spPr>
          <a:xfrm>
            <a:off x="3395283" y="4833371"/>
            <a:ext cx="3008244" cy="523220"/>
          </a:xfrm>
          <a:prstGeom prst="rect">
            <a:avLst/>
          </a:prstGeom>
          <a:noFill/>
        </p:spPr>
        <p:txBody>
          <a:bodyPr wrap="square" rtlCol="0">
            <a:spAutoFit/>
          </a:bodyPr>
          <a:lstStyle/>
          <a:p>
            <a:pPr algn="ctr"/>
            <a:r>
              <a:rPr lang="en-US" sz="2800" dirty="0"/>
              <a:t>Security</a:t>
            </a:r>
            <a:endParaRPr lang="es-419" dirty="0"/>
          </a:p>
        </p:txBody>
      </p:sp>
      <p:cxnSp>
        <p:nvCxnSpPr>
          <p:cNvPr id="3" name="Google Shape;95;p1">
            <a:extLst>
              <a:ext uri="{FF2B5EF4-FFF2-40B4-BE49-F238E27FC236}">
                <a16:creationId xmlns:a16="http://schemas.microsoft.com/office/drawing/2014/main" id="{57B49F35-C12C-C3AA-60CC-ABAF5CED1FDE}"/>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4" name="Google Shape;94;p1">
            <a:extLst>
              <a:ext uri="{FF2B5EF4-FFF2-40B4-BE49-F238E27FC236}">
                <a16:creationId xmlns:a16="http://schemas.microsoft.com/office/drawing/2014/main" id="{7B859281-9194-E03C-860E-0640AD513E2F}"/>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818182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0D2249-13D2-4DCC-A8B6-A2C0CB0403BF}"/>
              </a:ext>
            </a:extLst>
          </p:cNvPr>
          <p:cNvPicPr>
            <a:picLocks noGrp="1" noChangeAspect="1"/>
          </p:cNvPicPr>
          <p:nvPr>
            <p:ph idx="1"/>
          </p:nvPr>
        </p:nvPicPr>
        <p:blipFill>
          <a:blip r:embed="rId3"/>
          <a:stretch>
            <a:fillRect/>
          </a:stretch>
        </p:blipFill>
        <p:spPr>
          <a:xfrm>
            <a:off x="1069145" y="1050997"/>
            <a:ext cx="7695027" cy="5689809"/>
          </a:xfrm>
        </p:spPr>
      </p:pic>
      <p:sp>
        <p:nvSpPr>
          <p:cNvPr id="2" name="Title 1">
            <a:extLst>
              <a:ext uri="{FF2B5EF4-FFF2-40B4-BE49-F238E27FC236}">
                <a16:creationId xmlns:a16="http://schemas.microsoft.com/office/drawing/2014/main" id="{9ADA435D-3BC0-45D7-96DF-29613838310A}"/>
              </a:ext>
            </a:extLst>
          </p:cNvPr>
          <p:cNvSpPr>
            <a:spLocks noGrp="1"/>
          </p:cNvSpPr>
          <p:nvPr>
            <p:ph type="title"/>
          </p:nvPr>
        </p:nvSpPr>
        <p:spPr>
          <a:xfrm>
            <a:off x="683931" y="1973540"/>
            <a:ext cx="3443288" cy="1325563"/>
          </a:xfrm>
        </p:spPr>
        <p:txBody>
          <a:bodyPr>
            <a:noAutofit/>
          </a:bodyPr>
          <a:lstStyle/>
          <a:p>
            <a:r>
              <a:rPr lang="en-US" sz="3200" dirty="0">
                <a:latin typeface="+mn-lt"/>
              </a:rPr>
              <a:t>Building a Climate of Resilience: </a:t>
            </a:r>
            <a:br>
              <a:rPr lang="en-US" sz="3200" dirty="0">
                <a:latin typeface="+mn-lt"/>
              </a:rPr>
            </a:br>
            <a:br>
              <a:rPr lang="en-US" sz="3200" dirty="0">
                <a:latin typeface="+mn-lt"/>
              </a:rPr>
            </a:br>
            <a:r>
              <a:rPr lang="en-US" sz="3200" dirty="0">
                <a:latin typeface="+mn-lt"/>
              </a:rPr>
              <a:t>Achievement</a:t>
            </a:r>
            <a:endParaRPr lang="es-419" sz="3200" dirty="0">
              <a:latin typeface="+mn-lt"/>
            </a:endParaRPr>
          </a:p>
        </p:txBody>
      </p:sp>
      <p:sp>
        <p:nvSpPr>
          <p:cNvPr id="6" name="TextBox 5">
            <a:extLst>
              <a:ext uri="{FF2B5EF4-FFF2-40B4-BE49-F238E27FC236}">
                <a16:creationId xmlns:a16="http://schemas.microsoft.com/office/drawing/2014/main" id="{19D7DB0B-9C7A-4301-94FA-27ADC12CB4C4}"/>
              </a:ext>
            </a:extLst>
          </p:cNvPr>
          <p:cNvSpPr txBox="1"/>
          <p:nvPr/>
        </p:nvSpPr>
        <p:spPr>
          <a:xfrm>
            <a:off x="2405575" y="5836307"/>
            <a:ext cx="5022166" cy="523220"/>
          </a:xfrm>
          <a:prstGeom prst="rect">
            <a:avLst/>
          </a:prstGeom>
          <a:noFill/>
        </p:spPr>
        <p:txBody>
          <a:bodyPr wrap="square" rtlCol="0">
            <a:spAutoFit/>
          </a:bodyPr>
          <a:lstStyle/>
          <a:p>
            <a:pPr algn="ctr"/>
            <a:r>
              <a:rPr lang="en-US" sz="2800" dirty="0"/>
              <a:t>Connection</a:t>
            </a:r>
            <a:endParaRPr lang="es-419" dirty="0"/>
          </a:p>
        </p:txBody>
      </p:sp>
      <p:sp>
        <p:nvSpPr>
          <p:cNvPr id="8" name="Title 1">
            <a:extLst>
              <a:ext uri="{FF2B5EF4-FFF2-40B4-BE49-F238E27FC236}">
                <a16:creationId xmlns:a16="http://schemas.microsoft.com/office/drawing/2014/main" id="{250DBFF2-9F56-4F9C-AAE8-E1939BDDC28A}"/>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11" name="TextBox 10">
            <a:extLst>
              <a:ext uri="{FF2B5EF4-FFF2-40B4-BE49-F238E27FC236}">
                <a16:creationId xmlns:a16="http://schemas.microsoft.com/office/drawing/2014/main" id="{68081C11-9673-4C4A-9EC5-D55F862B345F}"/>
              </a:ext>
            </a:extLst>
          </p:cNvPr>
          <p:cNvSpPr txBox="1"/>
          <p:nvPr/>
        </p:nvSpPr>
        <p:spPr>
          <a:xfrm>
            <a:off x="3395283" y="4833371"/>
            <a:ext cx="3008244" cy="523220"/>
          </a:xfrm>
          <a:prstGeom prst="rect">
            <a:avLst/>
          </a:prstGeom>
          <a:noFill/>
        </p:spPr>
        <p:txBody>
          <a:bodyPr wrap="square" rtlCol="0">
            <a:spAutoFit/>
          </a:bodyPr>
          <a:lstStyle/>
          <a:p>
            <a:pPr algn="ctr"/>
            <a:r>
              <a:rPr lang="en-US" sz="2800" dirty="0"/>
              <a:t>Security</a:t>
            </a:r>
            <a:endParaRPr lang="es-419" dirty="0"/>
          </a:p>
        </p:txBody>
      </p:sp>
      <p:sp>
        <p:nvSpPr>
          <p:cNvPr id="10" name="TextBox 9">
            <a:extLst>
              <a:ext uri="{FF2B5EF4-FFF2-40B4-BE49-F238E27FC236}">
                <a16:creationId xmlns:a16="http://schemas.microsoft.com/office/drawing/2014/main" id="{37175B0A-C525-410E-B98F-B817B3913680}"/>
              </a:ext>
            </a:extLst>
          </p:cNvPr>
          <p:cNvSpPr txBox="1"/>
          <p:nvPr/>
        </p:nvSpPr>
        <p:spPr>
          <a:xfrm>
            <a:off x="3631096" y="4052767"/>
            <a:ext cx="2266121" cy="523220"/>
          </a:xfrm>
          <a:prstGeom prst="rect">
            <a:avLst/>
          </a:prstGeom>
          <a:noFill/>
        </p:spPr>
        <p:txBody>
          <a:bodyPr wrap="square" rtlCol="0">
            <a:spAutoFit/>
          </a:bodyPr>
          <a:lstStyle/>
          <a:p>
            <a:pPr algn="ctr"/>
            <a:r>
              <a:rPr lang="en-US" sz="2800" dirty="0"/>
              <a:t>Achievement</a:t>
            </a:r>
            <a:endParaRPr lang="es-419" sz="2400" dirty="0"/>
          </a:p>
        </p:txBody>
      </p:sp>
      <p:cxnSp>
        <p:nvCxnSpPr>
          <p:cNvPr id="3" name="Google Shape;95;p1">
            <a:extLst>
              <a:ext uri="{FF2B5EF4-FFF2-40B4-BE49-F238E27FC236}">
                <a16:creationId xmlns:a16="http://schemas.microsoft.com/office/drawing/2014/main" id="{41465EBA-D4B4-9CCD-2F77-29D5A6E9A87F}"/>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4" name="Google Shape;94;p1">
            <a:extLst>
              <a:ext uri="{FF2B5EF4-FFF2-40B4-BE49-F238E27FC236}">
                <a16:creationId xmlns:a16="http://schemas.microsoft.com/office/drawing/2014/main" id="{5A567DEF-E37D-F001-A203-20369CA91A42}"/>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4172730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0D2249-13D2-4DCC-A8B6-A2C0CB0403BF}"/>
              </a:ext>
            </a:extLst>
          </p:cNvPr>
          <p:cNvPicPr>
            <a:picLocks noGrp="1" noChangeAspect="1"/>
          </p:cNvPicPr>
          <p:nvPr>
            <p:ph idx="1"/>
          </p:nvPr>
        </p:nvPicPr>
        <p:blipFill>
          <a:blip r:embed="rId3"/>
          <a:stretch>
            <a:fillRect/>
          </a:stretch>
        </p:blipFill>
        <p:spPr>
          <a:xfrm>
            <a:off x="1069145" y="1050997"/>
            <a:ext cx="7695027" cy="5689809"/>
          </a:xfrm>
        </p:spPr>
      </p:pic>
      <p:sp>
        <p:nvSpPr>
          <p:cNvPr id="2" name="Title 1">
            <a:extLst>
              <a:ext uri="{FF2B5EF4-FFF2-40B4-BE49-F238E27FC236}">
                <a16:creationId xmlns:a16="http://schemas.microsoft.com/office/drawing/2014/main" id="{9ADA435D-3BC0-45D7-96DF-29613838310A}"/>
              </a:ext>
            </a:extLst>
          </p:cNvPr>
          <p:cNvSpPr>
            <a:spLocks noGrp="1"/>
          </p:cNvSpPr>
          <p:nvPr>
            <p:ph type="title"/>
          </p:nvPr>
        </p:nvSpPr>
        <p:spPr>
          <a:xfrm>
            <a:off x="683931" y="1916542"/>
            <a:ext cx="3443288" cy="1325563"/>
          </a:xfrm>
        </p:spPr>
        <p:txBody>
          <a:bodyPr>
            <a:noAutofit/>
          </a:bodyPr>
          <a:lstStyle/>
          <a:p>
            <a:r>
              <a:rPr lang="en-US" sz="3200" dirty="0">
                <a:latin typeface="+mn-lt"/>
              </a:rPr>
              <a:t>Building a Climate of Resilience: </a:t>
            </a:r>
            <a:br>
              <a:rPr lang="en-US" sz="3200" dirty="0">
                <a:latin typeface="+mn-lt"/>
              </a:rPr>
            </a:br>
            <a:br>
              <a:rPr lang="en-US" sz="3200" dirty="0">
                <a:latin typeface="+mn-lt"/>
              </a:rPr>
            </a:br>
            <a:r>
              <a:rPr lang="en-US" sz="3200" dirty="0">
                <a:latin typeface="+mn-lt"/>
              </a:rPr>
              <a:t>Autonomy</a:t>
            </a:r>
            <a:endParaRPr lang="es-419" sz="3200" dirty="0">
              <a:latin typeface="+mn-lt"/>
            </a:endParaRPr>
          </a:p>
        </p:txBody>
      </p:sp>
      <p:sp>
        <p:nvSpPr>
          <p:cNvPr id="6" name="TextBox 5">
            <a:extLst>
              <a:ext uri="{FF2B5EF4-FFF2-40B4-BE49-F238E27FC236}">
                <a16:creationId xmlns:a16="http://schemas.microsoft.com/office/drawing/2014/main" id="{19D7DB0B-9C7A-4301-94FA-27ADC12CB4C4}"/>
              </a:ext>
            </a:extLst>
          </p:cNvPr>
          <p:cNvSpPr txBox="1"/>
          <p:nvPr/>
        </p:nvSpPr>
        <p:spPr>
          <a:xfrm>
            <a:off x="2405575" y="5836307"/>
            <a:ext cx="5022166" cy="523220"/>
          </a:xfrm>
          <a:prstGeom prst="rect">
            <a:avLst/>
          </a:prstGeom>
          <a:noFill/>
        </p:spPr>
        <p:txBody>
          <a:bodyPr wrap="square" rtlCol="0">
            <a:spAutoFit/>
          </a:bodyPr>
          <a:lstStyle/>
          <a:p>
            <a:pPr algn="ctr"/>
            <a:r>
              <a:rPr lang="en-US" sz="2800" dirty="0"/>
              <a:t>Connection</a:t>
            </a:r>
            <a:endParaRPr lang="es-419" dirty="0"/>
          </a:p>
        </p:txBody>
      </p:sp>
      <p:sp>
        <p:nvSpPr>
          <p:cNvPr id="8" name="Title 1">
            <a:extLst>
              <a:ext uri="{FF2B5EF4-FFF2-40B4-BE49-F238E27FC236}">
                <a16:creationId xmlns:a16="http://schemas.microsoft.com/office/drawing/2014/main" id="{250DBFF2-9F56-4F9C-AAE8-E1939BDDC28A}"/>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11" name="TextBox 10">
            <a:extLst>
              <a:ext uri="{FF2B5EF4-FFF2-40B4-BE49-F238E27FC236}">
                <a16:creationId xmlns:a16="http://schemas.microsoft.com/office/drawing/2014/main" id="{68081C11-9673-4C4A-9EC5-D55F862B345F}"/>
              </a:ext>
            </a:extLst>
          </p:cNvPr>
          <p:cNvSpPr txBox="1"/>
          <p:nvPr/>
        </p:nvSpPr>
        <p:spPr>
          <a:xfrm>
            <a:off x="3395283" y="4833371"/>
            <a:ext cx="3008244" cy="523220"/>
          </a:xfrm>
          <a:prstGeom prst="rect">
            <a:avLst/>
          </a:prstGeom>
          <a:noFill/>
        </p:spPr>
        <p:txBody>
          <a:bodyPr wrap="square" rtlCol="0">
            <a:spAutoFit/>
          </a:bodyPr>
          <a:lstStyle/>
          <a:p>
            <a:pPr algn="ctr"/>
            <a:r>
              <a:rPr lang="en-US" sz="2800" dirty="0"/>
              <a:t>Security</a:t>
            </a:r>
            <a:endParaRPr lang="es-419" dirty="0"/>
          </a:p>
        </p:txBody>
      </p:sp>
      <p:sp>
        <p:nvSpPr>
          <p:cNvPr id="10" name="TextBox 9">
            <a:extLst>
              <a:ext uri="{FF2B5EF4-FFF2-40B4-BE49-F238E27FC236}">
                <a16:creationId xmlns:a16="http://schemas.microsoft.com/office/drawing/2014/main" id="{37175B0A-C525-410E-B98F-B817B3913680}"/>
              </a:ext>
            </a:extLst>
          </p:cNvPr>
          <p:cNvSpPr txBox="1"/>
          <p:nvPr/>
        </p:nvSpPr>
        <p:spPr>
          <a:xfrm>
            <a:off x="3631096" y="4052767"/>
            <a:ext cx="2266121" cy="523220"/>
          </a:xfrm>
          <a:prstGeom prst="rect">
            <a:avLst/>
          </a:prstGeom>
          <a:noFill/>
        </p:spPr>
        <p:txBody>
          <a:bodyPr wrap="square" rtlCol="0">
            <a:spAutoFit/>
          </a:bodyPr>
          <a:lstStyle/>
          <a:p>
            <a:pPr algn="ctr"/>
            <a:r>
              <a:rPr lang="en-US" sz="2800" dirty="0"/>
              <a:t>Achievement</a:t>
            </a:r>
            <a:endParaRPr lang="es-419" sz="2400" dirty="0"/>
          </a:p>
        </p:txBody>
      </p:sp>
      <p:sp>
        <p:nvSpPr>
          <p:cNvPr id="12" name="TextBox 11">
            <a:extLst>
              <a:ext uri="{FF2B5EF4-FFF2-40B4-BE49-F238E27FC236}">
                <a16:creationId xmlns:a16="http://schemas.microsoft.com/office/drawing/2014/main" id="{3BC7900D-9A10-4FD8-AC1F-2FDAC408FCEC}"/>
              </a:ext>
            </a:extLst>
          </p:cNvPr>
          <p:cNvSpPr txBox="1"/>
          <p:nvPr/>
        </p:nvSpPr>
        <p:spPr>
          <a:xfrm>
            <a:off x="3882887" y="3171616"/>
            <a:ext cx="1809023" cy="523220"/>
          </a:xfrm>
          <a:prstGeom prst="rect">
            <a:avLst/>
          </a:prstGeom>
          <a:noFill/>
        </p:spPr>
        <p:txBody>
          <a:bodyPr wrap="square" rtlCol="0">
            <a:spAutoFit/>
          </a:bodyPr>
          <a:lstStyle/>
          <a:p>
            <a:pPr algn="ctr"/>
            <a:r>
              <a:rPr lang="en-US" sz="2800" dirty="0"/>
              <a:t>Autonomy</a:t>
            </a:r>
            <a:endParaRPr lang="es-419" sz="2400" dirty="0"/>
          </a:p>
        </p:txBody>
      </p:sp>
      <p:cxnSp>
        <p:nvCxnSpPr>
          <p:cNvPr id="3" name="Google Shape;95;p1">
            <a:extLst>
              <a:ext uri="{FF2B5EF4-FFF2-40B4-BE49-F238E27FC236}">
                <a16:creationId xmlns:a16="http://schemas.microsoft.com/office/drawing/2014/main" id="{614B0E57-1EF6-930A-A9A7-FD057EF79931}"/>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4" name="Google Shape;94;p1">
            <a:extLst>
              <a:ext uri="{FF2B5EF4-FFF2-40B4-BE49-F238E27FC236}">
                <a16:creationId xmlns:a16="http://schemas.microsoft.com/office/drawing/2014/main" id="{D9F0FEF5-A9C7-321C-EC8B-D368BB202998}"/>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4030257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0D2249-13D2-4DCC-A8B6-A2C0CB0403BF}"/>
              </a:ext>
            </a:extLst>
          </p:cNvPr>
          <p:cNvPicPr>
            <a:picLocks noGrp="1" noChangeAspect="1"/>
          </p:cNvPicPr>
          <p:nvPr>
            <p:ph idx="1"/>
          </p:nvPr>
        </p:nvPicPr>
        <p:blipFill>
          <a:blip r:embed="rId3"/>
          <a:stretch>
            <a:fillRect/>
          </a:stretch>
        </p:blipFill>
        <p:spPr>
          <a:xfrm>
            <a:off x="1069145" y="1050997"/>
            <a:ext cx="7695027" cy="5689809"/>
          </a:xfrm>
        </p:spPr>
      </p:pic>
      <p:sp>
        <p:nvSpPr>
          <p:cNvPr id="2" name="Title 1">
            <a:extLst>
              <a:ext uri="{FF2B5EF4-FFF2-40B4-BE49-F238E27FC236}">
                <a16:creationId xmlns:a16="http://schemas.microsoft.com/office/drawing/2014/main" id="{9ADA435D-3BC0-45D7-96DF-29613838310A}"/>
              </a:ext>
            </a:extLst>
          </p:cNvPr>
          <p:cNvSpPr>
            <a:spLocks noGrp="1"/>
          </p:cNvSpPr>
          <p:nvPr>
            <p:ph type="title"/>
          </p:nvPr>
        </p:nvSpPr>
        <p:spPr>
          <a:xfrm>
            <a:off x="754372" y="2005879"/>
            <a:ext cx="3443288" cy="1325563"/>
          </a:xfrm>
        </p:spPr>
        <p:txBody>
          <a:bodyPr>
            <a:noAutofit/>
          </a:bodyPr>
          <a:lstStyle/>
          <a:p>
            <a:r>
              <a:rPr lang="en-US" sz="3200" dirty="0">
                <a:latin typeface="Calibri" panose="020F0502020204030204" pitchFamily="34" charset="0"/>
                <a:cs typeface="Calibri" panose="020F0502020204030204" pitchFamily="34" charset="0"/>
              </a:rPr>
              <a:t>Building a Climate of Resilience: </a:t>
            </a:r>
            <a:br>
              <a:rPr lang="en-US" sz="3200"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Fulfillment</a:t>
            </a:r>
            <a:endParaRPr lang="es-419" sz="3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9D7DB0B-9C7A-4301-94FA-27ADC12CB4C4}"/>
              </a:ext>
            </a:extLst>
          </p:cNvPr>
          <p:cNvSpPr txBox="1"/>
          <p:nvPr/>
        </p:nvSpPr>
        <p:spPr>
          <a:xfrm>
            <a:off x="2405575" y="5836307"/>
            <a:ext cx="5022166" cy="523220"/>
          </a:xfrm>
          <a:prstGeom prst="rect">
            <a:avLst/>
          </a:prstGeom>
          <a:noFill/>
        </p:spPr>
        <p:txBody>
          <a:bodyPr wrap="square" rtlCol="0">
            <a:spAutoFit/>
          </a:bodyPr>
          <a:lstStyle/>
          <a:p>
            <a:pPr algn="ctr"/>
            <a:r>
              <a:rPr lang="en-US" sz="2800" dirty="0"/>
              <a:t>Connection</a:t>
            </a:r>
            <a:endParaRPr lang="es-419" dirty="0"/>
          </a:p>
        </p:txBody>
      </p:sp>
      <p:sp>
        <p:nvSpPr>
          <p:cNvPr id="8" name="Title 1">
            <a:extLst>
              <a:ext uri="{FF2B5EF4-FFF2-40B4-BE49-F238E27FC236}">
                <a16:creationId xmlns:a16="http://schemas.microsoft.com/office/drawing/2014/main" id="{250DBFF2-9F56-4F9C-AAE8-E1939BDDC28A}"/>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11" name="TextBox 10">
            <a:extLst>
              <a:ext uri="{FF2B5EF4-FFF2-40B4-BE49-F238E27FC236}">
                <a16:creationId xmlns:a16="http://schemas.microsoft.com/office/drawing/2014/main" id="{68081C11-9673-4C4A-9EC5-D55F862B345F}"/>
              </a:ext>
            </a:extLst>
          </p:cNvPr>
          <p:cNvSpPr txBox="1"/>
          <p:nvPr/>
        </p:nvSpPr>
        <p:spPr>
          <a:xfrm>
            <a:off x="3395283" y="4833371"/>
            <a:ext cx="3008244" cy="523220"/>
          </a:xfrm>
          <a:prstGeom prst="rect">
            <a:avLst/>
          </a:prstGeom>
          <a:noFill/>
        </p:spPr>
        <p:txBody>
          <a:bodyPr wrap="square" rtlCol="0">
            <a:spAutoFit/>
          </a:bodyPr>
          <a:lstStyle/>
          <a:p>
            <a:pPr algn="ctr"/>
            <a:r>
              <a:rPr lang="en-US" sz="2800" dirty="0"/>
              <a:t>Security</a:t>
            </a:r>
            <a:endParaRPr lang="es-419" dirty="0"/>
          </a:p>
        </p:txBody>
      </p:sp>
      <p:sp>
        <p:nvSpPr>
          <p:cNvPr id="10" name="TextBox 9">
            <a:extLst>
              <a:ext uri="{FF2B5EF4-FFF2-40B4-BE49-F238E27FC236}">
                <a16:creationId xmlns:a16="http://schemas.microsoft.com/office/drawing/2014/main" id="{37175B0A-C525-410E-B98F-B817B3913680}"/>
              </a:ext>
            </a:extLst>
          </p:cNvPr>
          <p:cNvSpPr txBox="1"/>
          <p:nvPr/>
        </p:nvSpPr>
        <p:spPr>
          <a:xfrm>
            <a:off x="3631096" y="4052767"/>
            <a:ext cx="2266121" cy="523220"/>
          </a:xfrm>
          <a:prstGeom prst="rect">
            <a:avLst/>
          </a:prstGeom>
          <a:noFill/>
        </p:spPr>
        <p:txBody>
          <a:bodyPr wrap="square" rtlCol="0">
            <a:spAutoFit/>
          </a:bodyPr>
          <a:lstStyle/>
          <a:p>
            <a:pPr algn="ctr"/>
            <a:r>
              <a:rPr lang="en-US" sz="2800" dirty="0"/>
              <a:t>Achievement</a:t>
            </a:r>
            <a:endParaRPr lang="es-419" sz="2400" dirty="0"/>
          </a:p>
        </p:txBody>
      </p:sp>
      <p:sp>
        <p:nvSpPr>
          <p:cNvPr id="12" name="TextBox 11">
            <a:extLst>
              <a:ext uri="{FF2B5EF4-FFF2-40B4-BE49-F238E27FC236}">
                <a16:creationId xmlns:a16="http://schemas.microsoft.com/office/drawing/2014/main" id="{3BC7900D-9A10-4FD8-AC1F-2FDAC408FCEC}"/>
              </a:ext>
            </a:extLst>
          </p:cNvPr>
          <p:cNvSpPr txBox="1"/>
          <p:nvPr/>
        </p:nvSpPr>
        <p:spPr>
          <a:xfrm>
            <a:off x="3882887" y="3171616"/>
            <a:ext cx="1809023" cy="523220"/>
          </a:xfrm>
          <a:prstGeom prst="rect">
            <a:avLst/>
          </a:prstGeom>
          <a:noFill/>
        </p:spPr>
        <p:txBody>
          <a:bodyPr wrap="square" rtlCol="0">
            <a:spAutoFit/>
          </a:bodyPr>
          <a:lstStyle/>
          <a:p>
            <a:pPr algn="ctr"/>
            <a:r>
              <a:rPr lang="en-US" sz="2800" dirty="0"/>
              <a:t>Autonomy</a:t>
            </a:r>
            <a:endParaRPr lang="es-419" sz="2400" dirty="0"/>
          </a:p>
        </p:txBody>
      </p:sp>
      <p:sp>
        <p:nvSpPr>
          <p:cNvPr id="13" name="TextBox 12">
            <a:extLst>
              <a:ext uri="{FF2B5EF4-FFF2-40B4-BE49-F238E27FC236}">
                <a16:creationId xmlns:a16="http://schemas.microsoft.com/office/drawing/2014/main" id="{902CBC42-4F26-4C0B-9F46-C70A5CEFD59A}"/>
              </a:ext>
            </a:extLst>
          </p:cNvPr>
          <p:cNvSpPr txBox="1"/>
          <p:nvPr/>
        </p:nvSpPr>
        <p:spPr>
          <a:xfrm>
            <a:off x="3882887" y="2184521"/>
            <a:ext cx="2690191" cy="523220"/>
          </a:xfrm>
          <a:prstGeom prst="rect">
            <a:avLst/>
          </a:prstGeom>
          <a:noFill/>
        </p:spPr>
        <p:txBody>
          <a:bodyPr wrap="square" rtlCol="0">
            <a:spAutoFit/>
          </a:bodyPr>
          <a:lstStyle/>
          <a:p>
            <a:r>
              <a:rPr lang="en-US" sz="2800" dirty="0"/>
              <a:t>Fulfillment</a:t>
            </a:r>
            <a:endParaRPr lang="es-419" sz="2800" dirty="0"/>
          </a:p>
        </p:txBody>
      </p:sp>
      <p:cxnSp>
        <p:nvCxnSpPr>
          <p:cNvPr id="3" name="Google Shape;95;p1">
            <a:extLst>
              <a:ext uri="{FF2B5EF4-FFF2-40B4-BE49-F238E27FC236}">
                <a16:creationId xmlns:a16="http://schemas.microsoft.com/office/drawing/2014/main" id="{A9FC5FD6-91AE-50BD-F2D5-90DF22C82B46}"/>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4" name="Google Shape;94;p1">
            <a:extLst>
              <a:ext uri="{FF2B5EF4-FFF2-40B4-BE49-F238E27FC236}">
                <a16:creationId xmlns:a16="http://schemas.microsoft.com/office/drawing/2014/main" id="{4819538D-0DE2-4BAD-D8F0-54CBB8C64602}"/>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2053968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F9CB-1601-4993-9CEC-44D454B8C939}"/>
              </a:ext>
            </a:extLst>
          </p:cNvPr>
          <p:cNvSpPr>
            <a:spLocks noGrp="1"/>
          </p:cNvSpPr>
          <p:nvPr>
            <p:ph type="title"/>
          </p:nvPr>
        </p:nvSpPr>
        <p:spPr>
          <a:xfrm>
            <a:off x="1030356" y="1587736"/>
            <a:ext cx="10515600" cy="1374465"/>
          </a:xfrm>
        </p:spPr>
        <p:txBody>
          <a:bodyPr/>
          <a:lstStyle/>
          <a:p>
            <a:pPr algn="ctr"/>
            <a:r>
              <a:rPr lang="en-US" dirty="0">
                <a:latin typeface="Calibri" panose="020F0502020204030204" pitchFamily="34" charset="0"/>
                <a:cs typeface="Calibri" panose="020F0502020204030204" pitchFamily="34" charset="0"/>
              </a:rPr>
              <a:t>Tools to consider positive/negative options:</a:t>
            </a:r>
          </a:p>
        </p:txBody>
      </p:sp>
      <p:sp>
        <p:nvSpPr>
          <p:cNvPr id="3" name="Content Placeholder 2">
            <a:extLst>
              <a:ext uri="{FF2B5EF4-FFF2-40B4-BE49-F238E27FC236}">
                <a16:creationId xmlns:a16="http://schemas.microsoft.com/office/drawing/2014/main" id="{8E6F2BC1-6084-490F-842B-B744E745142A}"/>
              </a:ext>
            </a:extLst>
          </p:cNvPr>
          <p:cNvSpPr>
            <a:spLocks noGrp="1"/>
          </p:cNvSpPr>
          <p:nvPr>
            <p:ph idx="1"/>
          </p:nvPr>
        </p:nvSpPr>
        <p:spPr>
          <a:xfrm>
            <a:off x="2333248" y="2962201"/>
            <a:ext cx="3146947" cy="3054622"/>
          </a:xfrm>
        </p:spPr>
        <p:txBody>
          <a:bodyPr>
            <a:normAutofit/>
          </a:bodyPr>
          <a:lstStyle/>
          <a:p>
            <a:pPr marL="0" indent="0">
              <a:buNone/>
            </a:pPr>
            <a:r>
              <a:rPr lang="en-US" b="1" dirty="0"/>
              <a:t>SODAS:</a:t>
            </a:r>
          </a:p>
          <a:p>
            <a:pPr marL="0" indent="0">
              <a:buNone/>
            </a:pPr>
            <a:r>
              <a:rPr lang="en-US" b="1" dirty="0"/>
              <a:t>S</a:t>
            </a:r>
            <a:r>
              <a:rPr lang="en-US" dirty="0"/>
              <a:t>ituation</a:t>
            </a:r>
          </a:p>
          <a:p>
            <a:pPr marL="0" indent="0">
              <a:buNone/>
            </a:pPr>
            <a:r>
              <a:rPr lang="en-US" b="1" dirty="0"/>
              <a:t>O</a:t>
            </a:r>
            <a:r>
              <a:rPr lang="en-US" dirty="0"/>
              <a:t>ptions</a:t>
            </a:r>
          </a:p>
          <a:p>
            <a:pPr marL="0" indent="0">
              <a:buNone/>
            </a:pPr>
            <a:r>
              <a:rPr lang="en-US" b="1" dirty="0"/>
              <a:t>D</a:t>
            </a:r>
            <a:r>
              <a:rPr lang="en-US" dirty="0"/>
              <a:t>isadvantages</a:t>
            </a:r>
          </a:p>
          <a:p>
            <a:pPr marL="0" indent="0">
              <a:buNone/>
            </a:pPr>
            <a:r>
              <a:rPr lang="en-US" b="1" dirty="0"/>
              <a:t>A</a:t>
            </a:r>
            <a:r>
              <a:rPr lang="en-US" dirty="0"/>
              <a:t>dvantages</a:t>
            </a:r>
          </a:p>
          <a:p>
            <a:pPr marL="0" indent="0">
              <a:buNone/>
            </a:pPr>
            <a:r>
              <a:rPr lang="en-US" b="1" dirty="0"/>
              <a:t>S</a:t>
            </a:r>
            <a:r>
              <a:rPr lang="en-US" dirty="0"/>
              <a:t>olution</a:t>
            </a:r>
          </a:p>
        </p:txBody>
      </p:sp>
      <p:sp>
        <p:nvSpPr>
          <p:cNvPr id="6" name="Title 1">
            <a:extLst>
              <a:ext uri="{FF2B5EF4-FFF2-40B4-BE49-F238E27FC236}">
                <a16:creationId xmlns:a16="http://schemas.microsoft.com/office/drawing/2014/main" id="{AA1BB53D-60D6-41E2-976B-C8E18085F400}"/>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8" name="Content Placeholder 2">
            <a:extLst>
              <a:ext uri="{FF2B5EF4-FFF2-40B4-BE49-F238E27FC236}">
                <a16:creationId xmlns:a16="http://schemas.microsoft.com/office/drawing/2014/main" id="{BD023F5F-1D24-3C6C-7809-CC42E24C081C}"/>
              </a:ext>
            </a:extLst>
          </p:cNvPr>
          <p:cNvSpPr txBox="1">
            <a:spLocks/>
          </p:cNvSpPr>
          <p:nvPr/>
        </p:nvSpPr>
        <p:spPr>
          <a:xfrm>
            <a:off x="5672351" y="2958334"/>
            <a:ext cx="5094596" cy="30546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t>ICED:</a:t>
            </a:r>
          </a:p>
          <a:p>
            <a:pPr marL="0" indent="0">
              <a:buClrTx/>
              <a:buFont typeface="Arial" panose="020B0604020202020204" pitchFamily="34" charset="0"/>
              <a:buNone/>
            </a:pPr>
            <a:r>
              <a:rPr lang="en-US" b="1" dirty="0"/>
              <a:t>I</a:t>
            </a:r>
            <a:r>
              <a:rPr lang="en-US" dirty="0"/>
              <a:t>dentifying the problem</a:t>
            </a:r>
          </a:p>
          <a:p>
            <a:pPr marL="0" indent="0">
              <a:buClrTx/>
              <a:buFont typeface="Arial" panose="020B0604020202020204" pitchFamily="34" charset="0"/>
              <a:buNone/>
            </a:pPr>
            <a:r>
              <a:rPr lang="en-US" b="1" dirty="0"/>
              <a:t>C</a:t>
            </a:r>
            <a:r>
              <a:rPr lang="en-US" dirty="0"/>
              <a:t>reating alternatives</a:t>
            </a:r>
          </a:p>
          <a:p>
            <a:pPr marL="0" indent="0">
              <a:buClrTx/>
              <a:buFont typeface="Arial" panose="020B0604020202020204" pitchFamily="34" charset="0"/>
              <a:buNone/>
            </a:pPr>
            <a:r>
              <a:rPr lang="en-US" b="1" dirty="0"/>
              <a:t>E</a:t>
            </a:r>
            <a:r>
              <a:rPr lang="en-US" dirty="0"/>
              <a:t>valuating the alternatives</a:t>
            </a:r>
          </a:p>
          <a:p>
            <a:pPr marL="0" indent="0">
              <a:buClrTx/>
              <a:buFont typeface="Arial" panose="020B0604020202020204" pitchFamily="34" charset="0"/>
              <a:buNone/>
            </a:pPr>
            <a:r>
              <a:rPr lang="en-US" b="1" dirty="0"/>
              <a:t>D</a:t>
            </a:r>
            <a:r>
              <a:rPr lang="en-US" dirty="0"/>
              <a:t>eciding on the best solution</a:t>
            </a:r>
          </a:p>
        </p:txBody>
      </p:sp>
      <p:sp>
        <p:nvSpPr>
          <p:cNvPr id="9" name="Google Shape;93;p1">
            <a:extLst>
              <a:ext uri="{FF2B5EF4-FFF2-40B4-BE49-F238E27FC236}">
                <a16:creationId xmlns:a16="http://schemas.microsoft.com/office/drawing/2014/main" id="{512324A2-C9F7-C1A1-15BC-F88E11637310}"/>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10" name="Google Shape;95;p1">
            <a:extLst>
              <a:ext uri="{FF2B5EF4-FFF2-40B4-BE49-F238E27FC236}">
                <a16:creationId xmlns:a16="http://schemas.microsoft.com/office/drawing/2014/main" id="{4C15E22C-7C03-A617-D225-4A4AA93B14B2}"/>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1" name="Google Shape;94;p1">
            <a:extLst>
              <a:ext uri="{FF2B5EF4-FFF2-40B4-BE49-F238E27FC236}">
                <a16:creationId xmlns:a16="http://schemas.microsoft.com/office/drawing/2014/main" id="{C1FE1085-5C15-0C77-040C-E6A5B1541E33}"/>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54543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F9CB-1601-4993-9CEC-44D454B8C939}"/>
              </a:ext>
            </a:extLst>
          </p:cNvPr>
          <p:cNvSpPr>
            <a:spLocks noGrp="1"/>
          </p:cNvSpPr>
          <p:nvPr>
            <p:ph type="title"/>
          </p:nvPr>
        </p:nvSpPr>
        <p:spPr>
          <a:xfrm>
            <a:off x="838200" y="1409058"/>
            <a:ext cx="10515600" cy="1374465"/>
          </a:xfrm>
        </p:spPr>
        <p:txBody>
          <a:bodyPr/>
          <a:lstStyle/>
          <a:p>
            <a:pPr algn="ctr"/>
            <a:r>
              <a:rPr lang="en-US" dirty="0"/>
              <a:t>Scenarios</a:t>
            </a:r>
          </a:p>
        </p:txBody>
      </p:sp>
      <p:sp>
        <p:nvSpPr>
          <p:cNvPr id="3" name="Content Placeholder 2">
            <a:extLst>
              <a:ext uri="{FF2B5EF4-FFF2-40B4-BE49-F238E27FC236}">
                <a16:creationId xmlns:a16="http://schemas.microsoft.com/office/drawing/2014/main" id="{8E6F2BC1-6084-490F-842B-B744E745142A}"/>
              </a:ext>
            </a:extLst>
          </p:cNvPr>
          <p:cNvSpPr>
            <a:spLocks noGrp="1"/>
          </p:cNvSpPr>
          <p:nvPr>
            <p:ph idx="1"/>
          </p:nvPr>
        </p:nvSpPr>
        <p:spPr>
          <a:xfrm>
            <a:off x="658733" y="2263057"/>
            <a:ext cx="10695067" cy="4307606"/>
          </a:xfrm>
        </p:spPr>
        <p:txBody>
          <a:bodyPr>
            <a:normAutofit fontScale="25000" lnSpcReduction="20000"/>
          </a:bodyPr>
          <a:lstStyle/>
          <a:p>
            <a:pPr marL="0" indent="0">
              <a:buNone/>
            </a:pPr>
            <a:r>
              <a:rPr lang="en-US" sz="14400" b="1" dirty="0"/>
              <a:t>Scenario 1</a:t>
            </a:r>
          </a:p>
          <a:p>
            <a:pPr marL="0" indent="0">
              <a:lnSpc>
                <a:spcPct val="120000"/>
              </a:lnSpc>
              <a:buNone/>
            </a:pPr>
            <a:r>
              <a:rPr lang="en-US" sz="8800" dirty="0">
                <a:effectLst/>
                <a:latin typeface="Calibri" panose="020F0502020204030204" pitchFamily="34" charset="0"/>
                <a:ea typeface="Calibri" panose="020F0502020204030204" pitchFamily="34" charset="0"/>
                <a:cs typeface="Arial" panose="020B0604020202020204" pitchFamily="34" charset="0"/>
              </a:rPr>
              <a:t>The Rias family moved to Kansas two months before the pandemic to work on a local farm.  During this year, the Rias family’s children are participating in remote learning. The children, ages 10 to 20, have been home learning for four months. Due to lack of internet connectivity, the older children have decided to leave high school to search for jobs to assist with household expenses. Miguel and Maria, who are sophomores, have been told that they cannot leave the area around the home. Mrs. Rias has noticed that Miguel is beginning to withdraw from the rest of the family. He prefers to be alone and rarely talks or plays with his siblings. Furthermore, Mrs. Rias wanted her older children to continue their education, but the additional income is needed. Mrs. Rias is beginning to become overwhelmed. </a:t>
            </a:r>
          </a:p>
        </p:txBody>
      </p:sp>
      <p:sp>
        <p:nvSpPr>
          <p:cNvPr id="6" name="Title 1">
            <a:extLst>
              <a:ext uri="{FF2B5EF4-FFF2-40B4-BE49-F238E27FC236}">
                <a16:creationId xmlns:a16="http://schemas.microsoft.com/office/drawing/2014/main" id="{AA1BB53D-60D6-41E2-976B-C8E18085F400}"/>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8" name="Google Shape;93;p1">
            <a:extLst>
              <a:ext uri="{FF2B5EF4-FFF2-40B4-BE49-F238E27FC236}">
                <a16:creationId xmlns:a16="http://schemas.microsoft.com/office/drawing/2014/main" id="{8034B0AA-F00F-603B-551D-FB891D9039F4}"/>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9" name="Google Shape;95;p1">
            <a:extLst>
              <a:ext uri="{FF2B5EF4-FFF2-40B4-BE49-F238E27FC236}">
                <a16:creationId xmlns:a16="http://schemas.microsoft.com/office/drawing/2014/main" id="{C0A62367-5145-2ED3-B38F-E780EDD8F0ED}"/>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0" name="Google Shape;94;p1">
            <a:extLst>
              <a:ext uri="{FF2B5EF4-FFF2-40B4-BE49-F238E27FC236}">
                <a16:creationId xmlns:a16="http://schemas.microsoft.com/office/drawing/2014/main" id="{4061514D-4F2A-AA2B-9BA8-1F2E9D9F9468}"/>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2625239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F9CB-1601-4993-9CEC-44D454B8C939}"/>
              </a:ext>
            </a:extLst>
          </p:cNvPr>
          <p:cNvSpPr>
            <a:spLocks noGrp="1"/>
          </p:cNvSpPr>
          <p:nvPr>
            <p:ph type="title"/>
          </p:nvPr>
        </p:nvSpPr>
        <p:spPr>
          <a:xfrm>
            <a:off x="838200" y="1409058"/>
            <a:ext cx="10515600" cy="1374465"/>
          </a:xfrm>
        </p:spPr>
        <p:txBody>
          <a:bodyPr/>
          <a:lstStyle/>
          <a:p>
            <a:pPr algn="ctr"/>
            <a:r>
              <a:rPr lang="en-US" dirty="0"/>
              <a:t>Scenarios</a:t>
            </a:r>
          </a:p>
        </p:txBody>
      </p:sp>
      <p:sp>
        <p:nvSpPr>
          <p:cNvPr id="3" name="Content Placeholder 2">
            <a:extLst>
              <a:ext uri="{FF2B5EF4-FFF2-40B4-BE49-F238E27FC236}">
                <a16:creationId xmlns:a16="http://schemas.microsoft.com/office/drawing/2014/main" id="{8E6F2BC1-6084-490F-842B-B744E745142A}"/>
              </a:ext>
            </a:extLst>
          </p:cNvPr>
          <p:cNvSpPr>
            <a:spLocks noGrp="1"/>
          </p:cNvSpPr>
          <p:nvPr>
            <p:ph idx="1"/>
          </p:nvPr>
        </p:nvSpPr>
        <p:spPr>
          <a:xfrm>
            <a:off x="658733" y="2703655"/>
            <a:ext cx="10695067" cy="3863246"/>
          </a:xfrm>
        </p:spPr>
        <p:txBody>
          <a:bodyPr>
            <a:normAutofit/>
          </a:bodyPr>
          <a:lstStyle/>
          <a:p>
            <a:pPr marL="0" indent="0">
              <a:buNone/>
            </a:pPr>
            <a:r>
              <a:rPr lang="en-US" sz="3600" b="1" dirty="0"/>
              <a:t>Scenario 2</a:t>
            </a:r>
          </a:p>
          <a:p>
            <a:pPr marL="0" marR="0" indent="0">
              <a:lnSpc>
                <a:spcPct val="100000"/>
              </a:lnSpc>
              <a:spcBef>
                <a:spcPts val="0"/>
              </a:spcBef>
              <a:spcAft>
                <a:spcPts val="800"/>
              </a:spcAft>
              <a:buNone/>
            </a:pPr>
            <a:r>
              <a:rPr lang="en-US" dirty="0">
                <a:latin typeface="Calibri" panose="020F0502020204030204" pitchFamily="34" charset="0"/>
                <a:ea typeface="Calibri" panose="020F0502020204030204" pitchFamily="34" charset="0"/>
                <a:cs typeface="Arial" panose="020B0604020202020204" pitchFamily="34" charset="0"/>
              </a:rPr>
              <a:t>Sandra recently arrived in Kansas from Mexico and is having a hard time adjusting to a language and making friends at school. Her English skills are limited, she feels lonely, and keeps wondering if her family made the right choice of leaving their home country for America. </a:t>
            </a:r>
          </a:p>
          <a:p>
            <a:pPr marL="0" indent="0">
              <a:buNone/>
            </a:pPr>
            <a:endParaRPr lang="en-US" dirty="0"/>
          </a:p>
        </p:txBody>
      </p:sp>
      <p:sp>
        <p:nvSpPr>
          <p:cNvPr id="6" name="Title 1">
            <a:extLst>
              <a:ext uri="{FF2B5EF4-FFF2-40B4-BE49-F238E27FC236}">
                <a16:creationId xmlns:a16="http://schemas.microsoft.com/office/drawing/2014/main" id="{AA1BB53D-60D6-41E2-976B-C8E18085F400}"/>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8" name="Google Shape;93;p1">
            <a:extLst>
              <a:ext uri="{FF2B5EF4-FFF2-40B4-BE49-F238E27FC236}">
                <a16:creationId xmlns:a16="http://schemas.microsoft.com/office/drawing/2014/main" id="{BB81B350-3789-920E-4F0D-152F53AF53D4}"/>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9" name="Google Shape;95;p1">
            <a:extLst>
              <a:ext uri="{FF2B5EF4-FFF2-40B4-BE49-F238E27FC236}">
                <a16:creationId xmlns:a16="http://schemas.microsoft.com/office/drawing/2014/main" id="{94C1F712-D558-1F40-A03F-762B2523F04A}"/>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0" name="Google Shape;94;p1">
            <a:extLst>
              <a:ext uri="{FF2B5EF4-FFF2-40B4-BE49-F238E27FC236}">
                <a16:creationId xmlns:a16="http://schemas.microsoft.com/office/drawing/2014/main" id="{9546D266-E752-B230-44AE-D93E2FF4D4EB}"/>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2213430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pic>
        <p:nvPicPr>
          <p:cNvPr id="2" name="Picture 1">
            <a:extLst>
              <a:ext uri="{FF2B5EF4-FFF2-40B4-BE49-F238E27FC236}">
                <a16:creationId xmlns:a16="http://schemas.microsoft.com/office/drawing/2014/main" id="{DDDDDA2A-E247-4469-8F7C-D6399A67E3A3}"/>
              </a:ext>
            </a:extLst>
          </p:cNvPr>
          <p:cNvPicPr>
            <a:picLocks noChangeAspect="1"/>
          </p:cNvPicPr>
          <p:nvPr/>
        </p:nvPicPr>
        <p:blipFill>
          <a:blip r:embed="rId3"/>
          <a:stretch>
            <a:fillRect/>
          </a:stretch>
        </p:blipFill>
        <p:spPr>
          <a:xfrm>
            <a:off x="1350241" y="1397360"/>
            <a:ext cx="4865030" cy="5243014"/>
          </a:xfrm>
          <a:prstGeom prst="rect">
            <a:avLst/>
          </a:prstGeom>
        </p:spPr>
      </p:pic>
      <p:sp>
        <p:nvSpPr>
          <p:cNvPr id="1008" name="Google Shape;1008;p85"/>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pPr/>
              <a:t>3</a:t>
            </a:fld>
            <a:endParaRPr dirty="0"/>
          </a:p>
        </p:txBody>
      </p:sp>
      <p:sp>
        <p:nvSpPr>
          <p:cNvPr id="9" name="Title 1">
            <a:extLst>
              <a:ext uri="{FF2B5EF4-FFF2-40B4-BE49-F238E27FC236}">
                <a16:creationId xmlns:a16="http://schemas.microsoft.com/office/drawing/2014/main" id="{E3563BDD-CAF0-4921-9679-A4C106FFCFD8}"/>
              </a:ext>
            </a:extLst>
          </p:cNvPr>
          <p:cNvSpPr txBox="1">
            <a:spLocks/>
          </p:cNvSpPr>
          <p:nvPr/>
        </p:nvSpPr>
        <p:spPr>
          <a:xfrm>
            <a:off x="765315" y="558814"/>
            <a:ext cx="1089991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Social Emotional Learning</a:t>
            </a:r>
          </a:p>
        </p:txBody>
      </p:sp>
      <p:sp>
        <p:nvSpPr>
          <p:cNvPr id="13" name="Google Shape;1011;p85">
            <a:extLst>
              <a:ext uri="{FF2B5EF4-FFF2-40B4-BE49-F238E27FC236}">
                <a16:creationId xmlns:a16="http://schemas.microsoft.com/office/drawing/2014/main" id="{1411A39B-C611-4165-933D-C36F0EE121AA}"/>
              </a:ext>
            </a:extLst>
          </p:cNvPr>
          <p:cNvSpPr txBox="1"/>
          <p:nvPr/>
        </p:nvSpPr>
        <p:spPr>
          <a:xfrm>
            <a:off x="6563060" y="2618504"/>
            <a:ext cx="4626541" cy="28007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dirty="0">
                <a:solidFill>
                  <a:srgbClr val="0F3E87"/>
                </a:solidFill>
                <a:latin typeface="Arial"/>
                <a:ea typeface="Arial"/>
                <a:cs typeface="Arial"/>
                <a:sym typeface="Arial"/>
              </a:rPr>
              <a:t>CASEL Model</a:t>
            </a:r>
            <a:endParaRPr dirty="0"/>
          </a:p>
        </p:txBody>
      </p:sp>
      <p:cxnSp>
        <p:nvCxnSpPr>
          <p:cNvPr id="3" name="Google Shape;95;p1">
            <a:extLst>
              <a:ext uri="{FF2B5EF4-FFF2-40B4-BE49-F238E27FC236}">
                <a16:creationId xmlns:a16="http://schemas.microsoft.com/office/drawing/2014/main" id="{27B25493-65E5-D7D5-0F78-FDE7897B6F60}"/>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4" name="Google Shape;94;p1">
            <a:extLst>
              <a:ext uri="{FF2B5EF4-FFF2-40B4-BE49-F238E27FC236}">
                <a16:creationId xmlns:a16="http://schemas.microsoft.com/office/drawing/2014/main" id="{BF764108-7F93-E1E9-E7FF-9D0D77219124}"/>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3395161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F9CB-1601-4993-9CEC-44D454B8C939}"/>
              </a:ext>
            </a:extLst>
          </p:cNvPr>
          <p:cNvSpPr>
            <a:spLocks noGrp="1"/>
          </p:cNvSpPr>
          <p:nvPr>
            <p:ph type="title"/>
          </p:nvPr>
        </p:nvSpPr>
        <p:spPr>
          <a:xfrm>
            <a:off x="838200" y="1409058"/>
            <a:ext cx="10515600" cy="1374465"/>
          </a:xfrm>
        </p:spPr>
        <p:txBody>
          <a:bodyPr/>
          <a:lstStyle/>
          <a:p>
            <a:pPr algn="ctr"/>
            <a:r>
              <a:rPr lang="en-US" dirty="0"/>
              <a:t>Scenarios</a:t>
            </a:r>
          </a:p>
        </p:txBody>
      </p:sp>
      <p:sp>
        <p:nvSpPr>
          <p:cNvPr id="3" name="Content Placeholder 2">
            <a:extLst>
              <a:ext uri="{FF2B5EF4-FFF2-40B4-BE49-F238E27FC236}">
                <a16:creationId xmlns:a16="http://schemas.microsoft.com/office/drawing/2014/main" id="{8E6F2BC1-6084-490F-842B-B744E745142A}"/>
              </a:ext>
            </a:extLst>
          </p:cNvPr>
          <p:cNvSpPr>
            <a:spLocks noGrp="1"/>
          </p:cNvSpPr>
          <p:nvPr>
            <p:ph idx="1"/>
          </p:nvPr>
        </p:nvSpPr>
        <p:spPr>
          <a:xfrm>
            <a:off x="658733" y="2703655"/>
            <a:ext cx="10695067" cy="3863246"/>
          </a:xfrm>
        </p:spPr>
        <p:txBody>
          <a:bodyPr>
            <a:normAutofit/>
          </a:bodyPr>
          <a:lstStyle/>
          <a:p>
            <a:pPr marL="0" indent="0">
              <a:buNone/>
            </a:pPr>
            <a:r>
              <a:rPr lang="en-US" sz="3600" b="1" dirty="0"/>
              <a:t>Scenario 3</a:t>
            </a:r>
          </a:p>
          <a:p>
            <a:pPr marL="0" indent="0">
              <a:lnSpc>
                <a:spcPct val="100000"/>
              </a:lnSpc>
              <a:buNone/>
            </a:pPr>
            <a:r>
              <a:rPr lang="en-US" dirty="0"/>
              <a:t>Phillipa, who is 19, has received a positive diagnosis of Covid and flu. Her two-year-old child has been diagnosed with Covid as well and she has not been attending classes at all for several weeks. Phillipa thinks her options are very limited and her physical condition is getting worse. What resources would you recommend?</a:t>
            </a:r>
          </a:p>
          <a:p>
            <a:pPr marL="0" indent="0">
              <a:buNone/>
            </a:pPr>
            <a:endParaRPr lang="en-US" dirty="0"/>
          </a:p>
        </p:txBody>
      </p:sp>
      <p:sp>
        <p:nvSpPr>
          <p:cNvPr id="6" name="Title 1">
            <a:extLst>
              <a:ext uri="{FF2B5EF4-FFF2-40B4-BE49-F238E27FC236}">
                <a16:creationId xmlns:a16="http://schemas.microsoft.com/office/drawing/2014/main" id="{AA1BB53D-60D6-41E2-976B-C8E18085F400}"/>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8" name="Google Shape;93;p1">
            <a:extLst>
              <a:ext uri="{FF2B5EF4-FFF2-40B4-BE49-F238E27FC236}">
                <a16:creationId xmlns:a16="http://schemas.microsoft.com/office/drawing/2014/main" id="{564B557E-510D-A9D2-3EA1-2C8C256E5B6A}"/>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9" name="Google Shape;95;p1">
            <a:extLst>
              <a:ext uri="{FF2B5EF4-FFF2-40B4-BE49-F238E27FC236}">
                <a16:creationId xmlns:a16="http://schemas.microsoft.com/office/drawing/2014/main" id="{2094AFD7-18AB-D030-E0D2-1C036092C88F}"/>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0" name="Google Shape;94;p1">
            <a:extLst>
              <a:ext uri="{FF2B5EF4-FFF2-40B4-BE49-F238E27FC236}">
                <a16:creationId xmlns:a16="http://schemas.microsoft.com/office/drawing/2014/main" id="{DD2B877A-CB41-54A2-5554-65153C9921BC}"/>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2416377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F9CB-1601-4993-9CEC-44D454B8C939}"/>
              </a:ext>
            </a:extLst>
          </p:cNvPr>
          <p:cNvSpPr>
            <a:spLocks noGrp="1"/>
          </p:cNvSpPr>
          <p:nvPr>
            <p:ph type="title"/>
          </p:nvPr>
        </p:nvSpPr>
        <p:spPr>
          <a:xfrm>
            <a:off x="838200" y="1409058"/>
            <a:ext cx="10515600" cy="1374465"/>
          </a:xfrm>
        </p:spPr>
        <p:txBody>
          <a:bodyPr/>
          <a:lstStyle/>
          <a:p>
            <a:pPr algn="ctr"/>
            <a:r>
              <a:rPr lang="en-US" dirty="0"/>
              <a:t>Scenarios</a:t>
            </a:r>
          </a:p>
        </p:txBody>
      </p:sp>
      <p:sp>
        <p:nvSpPr>
          <p:cNvPr id="3" name="Content Placeholder 2">
            <a:extLst>
              <a:ext uri="{FF2B5EF4-FFF2-40B4-BE49-F238E27FC236}">
                <a16:creationId xmlns:a16="http://schemas.microsoft.com/office/drawing/2014/main" id="{8E6F2BC1-6084-490F-842B-B744E745142A}"/>
              </a:ext>
            </a:extLst>
          </p:cNvPr>
          <p:cNvSpPr>
            <a:spLocks noGrp="1"/>
          </p:cNvSpPr>
          <p:nvPr>
            <p:ph idx="1"/>
          </p:nvPr>
        </p:nvSpPr>
        <p:spPr>
          <a:xfrm>
            <a:off x="658733" y="2703655"/>
            <a:ext cx="10695067" cy="3863246"/>
          </a:xfrm>
        </p:spPr>
        <p:txBody>
          <a:bodyPr>
            <a:normAutofit/>
          </a:bodyPr>
          <a:lstStyle/>
          <a:p>
            <a:pPr marL="0" indent="0">
              <a:buNone/>
            </a:pPr>
            <a:r>
              <a:rPr lang="en-US" sz="3600" b="1" dirty="0"/>
              <a:t>Scenario 4</a:t>
            </a:r>
          </a:p>
          <a:p>
            <a:pPr marL="0" indent="0">
              <a:buNone/>
            </a:pPr>
            <a:r>
              <a:rPr lang="en-US" dirty="0"/>
              <a:t>Tomas, age 17, arrived in Kansas in December. His parents tried to enroll him in school, but the school refused to enroll him due to confusion about his credits. The district stated he would not be able to graduate. Feeling lost and confused, Tomas finds friends who are willing to share their recreational drugs with him.  His parents find him passed out in their bathroom.  How would you get Tomas and his family to make good decisions about next steps?</a:t>
            </a:r>
          </a:p>
          <a:p>
            <a:pPr marL="0" indent="0">
              <a:buNone/>
            </a:pPr>
            <a:endParaRPr lang="en-US" dirty="0"/>
          </a:p>
        </p:txBody>
      </p:sp>
      <p:sp>
        <p:nvSpPr>
          <p:cNvPr id="6" name="Title 1">
            <a:extLst>
              <a:ext uri="{FF2B5EF4-FFF2-40B4-BE49-F238E27FC236}">
                <a16:creationId xmlns:a16="http://schemas.microsoft.com/office/drawing/2014/main" id="{AA1BB53D-60D6-41E2-976B-C8E18085F400}"/>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8" name="Google Shape;93;p1">
            <a:extLst>
              <a:ext uri="{FF2B5EF4-FFF2-40B4-BE49-F238E27FC236}">
                <a16:creationId xmlns:a16="http://schemas.microsoft.com/office/drawing/2014/main" id="{0898AFCF-7D5F-C295-0CA4-DC59F501A6C6}"/>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9" name="Google Shape;95;p1">
            <a:extLst>
              <a:ext uri="{FF2B5EF4-FFF2-40B4-BE49-F238E27FC236}">
                <a16:creationId xmlns:a16="http://schemas.microsoft.com/office/drawing/2014/main" id="{34CAFD90-70A3-D3C2-8442-1587F191B414}"/>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0" name="Google Shape;94;p1">
            <a:extLst>
              <a:ext uri="{FF2B5EF4-FFF2-40B4-BE49-F238E27FC236}">
                <a16:creationId xmlns:a16="http://schemas.microsoft.com/office/drawing/2014/main" id="{24F94B44-F841-7CAB-7C02-6BF9D2587B50}"/>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1781310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F9CB-1601-4993-9CEC-44D454B8C939}"/>
              </a:ext>
            </a:extLst>
          </p:cNvPr>
          <p:cNvSpPr>
            <a:spLocks noGrp="1"/>
          </p:cNvSpPr>
          <p:nvPr>
            <p:ph type="title"/>
          </p:nvPr>
        </p:nvSpPr>
        <p:spPr>
          <a:xfrm>
            <a:off x="838200" y="1409058"/>
            <a:ext cx="10515600" cy="1374465"/>
          </a:xfrm>
        </p:spPr>
        <p:txBody>
          <a:bodyPr/>
          <a:lstStyle/>
          <a:p>
            <a:pPr algn="ctr"/>
            <a:r>
              <a:rPr lang="en-US" dirty="0"/>
              <a:t>Scenarios</a:t>
            </a:r>
          </a:p>
        </p:txBody>
      </p:sp>
      <p:sp>
        <p:nvSpPr>
          <p:cNvPr id="3" name="Content Placeholder 2">
            <a:extLst>
              <a:ext uri="{FF2B5EF4-FFF2-40B4-BE49-F238E27FC236}">
                <a16:creationId xmlns:a16="http://schemas.microsoft.com/office/drawing/2014/main" id="{8E6F2BC1-6084-490F-842B-B744E745142A}"/>
              </a:ext>
            </a:extLst>
          </p:cNvPr>
          <p:cNvSpPr>
            <a:spLocks noGrp="1"/>
          </p:cNvSpPr>
          <p:nvPr>
            <p:ph idx="1"/>
          </p:nvPr>
        </p:nvSpPr>
        <p:spPr>
          <a:xfrm>
            <a:off x="748465" y="2326417"/>
            <a:ext cx="10695067" cy="3863246"/>
          </a:xfrm>
        </p:spPr>
        <p:txBody>
          <a:bodyPr>
            <a:normAutofit/>
          </a:bodyPr>
          <a:lstStyle/>
          <a:p>
            <a:pPr marL="0" indent="0">
              <a:buNone/>
            </a:pPr>
            <a:r>
              <a:rPr lang="en-US" sz="3600" b="1" dirty="0"/>
              <a:t>Scenario 5</a:t>
            </a:r>
          </a:p>
          <a:p>
            <a:pPr marL="0" indent="0">
              <a:buNone/>
            </a:pPr>
            <a:r>
              <a:rPr lang="en-US" dirty="0"/>
              <a:t>You work hard in school, get good grades, and want to go to college when you graduate. You also have an after-school job and the money you earn contributes to your family’s overall income as they rely on your help. You recently missed several days of school and work because you were sick. Now that you have returned to school, you are feeling lost in math class. The teacher offered to stay after school and help you catch up as it is the only time she is available. However, you are scheduled to work every day after school. What do you do? </a:t>
            </a:r>
          </a:p>
          <a:p>
            <a:pPr marL="0" indent="0">
              <a:buNone/>
            </a:pPr>
            <a:endParaRPr lang="en-US" dirty="0"/>
          </a:p>
        </p:txBody>
      </p:sp>
      <p:sp>
        <p:nvSpPr>
          <p:cNvPr id="6" name="Title 1">
            <a:extLst>
              <a:ext uri="{FF2B5EF4-FFF2-40B4-BE49-F238E27FC236}">
                <a16:creationId xmlns:a16="http://schemas.microsoft.com/office/drawing/2014/main" id="{AA1BB53D-60D6-41E2-976B-C8E18085F400}"/>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8" name="Google Shape;93;p1">
            <a:extLst>
              <a:ext uri="{FF2B5EF4-FFF2-40B4-BE49-F238E27FC236}">
                <a16:creationId xmlns:a16="http://schemas.microsoft.com/office/drawing/2014/main" id="{FD245304-935F-7AF0-B8E5-9102C4469CC4}"/>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9" name="Google Shape;95;p1">
            <a:extLst>
              <a:ext uri="{FF2B5EF4-FFF2-40B4-BE49-F238E27FC236}">
                <a16:creationId xmlns:a16="http://schemas.microsoft.com/office/drawing/2014/main" id="{FC2499B0-5C60-B0C7-3122-B93396E7F83B}"/>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0" name="Google Shape;94;p1">
            <a:extLst>
              <a:ext uri="{FF2B5EF4-FFF2-40B4-BE49-F238E27FC236}">
                <a16:creationId xmlns:a16="http://schemas.microsoft.com/office/drawing/2014/main" id="{06BB1A8E-945D-B7C5-CB64-424481D9E0FE}"/>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4293240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Responsible Decision-Making</a:t>
            </a:r>
          </a:p>
        </p:txBody>
      </p:sp>
      <p:sp>
        <p:nvSpPr>
          <p:cNvPr id="2" name="TextBox 1">
            <a:extLst>
              <a:ext uri="{FF2B5EF4-FFF2-40B4-BE49-F238E27FC236}">
                <a16:creationId xmlns:a16="http://schemas.microsoft.com/office/drawing/2014/main" id="{7C160604-5284-4699-8747-869434691781}"/>
              </a:ext>
            </a:extLst>
          </p:cNvPr>
          <p:cNvSpPr txBox="1"/>
          <p:nvPr/>
        </p:nvSpPr>
        <p:spPr>
          <a:xfrm>
            <a:off x="490330" y="1685515"/>
            <a:ext cx="11211339" cy="523220"/>
          </a:xfrm>
          <a:prstGeom prst="rect">
            <a:avLst/>
          </a:prstGeom>
          <a:noFill/>
        </p:spPr>
        <p:txBody>
          <a:bodyPr wrap="square" rtlCol="0">
            <a:spAutoFit/>
          </a:bodyPr>
          <a:lstStyle/>
          <a:p>
            <a:pPr algn="ctr"/>
            <a:r>
              <a:rPr lang="en-US" sz="2800" dirty="0">
                <a:latin typeface="+mn-lt"/>
              </a:rPr>
              <a:t>Activity: Video – Kindness Boomerang One Day</a:t>
            </a:r>
          </a:p>
        </p:txBody>
      </p:sp>
      <p:pic>
        <p:nvPicPr>
          <p:cNvPr id="3" name="Life Vest Inside - Kindness Boomerang -  One Day.mp4" descr="Life Vest Inside - Kindness Boomerang -  One Day.mp4">
            <a:hlinkClick r:id="" action="ppaction://media"/>
            <a:extLst>
              <a:ext uri="{FF2B5EF4-FFF2-40B4-BE49-F238E27FC236}">
                <a16:creationId xmlns:a16="http://schemas.microsoft.com/office/drawing/2014/main" id="{65CEBFB1-6432-1584-D31D-84062AC0AD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4156" y="2208735"/>
            <a:ext cx="8128000" cy="4572000"/>
          </a:xfrm>
          <a:prstGeom prst="rect">
            <a:avLst/>
          </a:prstGeom>
        </p:spPr>
      </p:pic>
      <p:cxnSp>
        <p:nvCxnSpPr>
          <p:cNvPr id="4" name="Google Shape;95;p1">
            <a:extLst>
              <a:ext uri="{FF2B5EF4-FFF2-40B4-BE49-F238E27FC236}">
                <a16:creationId xmlns:a16="http://schemas.microsoft.com/office/drawing/2014/main" id="{4CDBD5E8-EA96-6657-B179-7082E5887DBE}"/>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8" name="Google Shape;94;p1">
            <a:extLst>
              <a:ext uri="{FF2B5EF4-FFF2-40B4-BE49-F238E27FC236}">
                <a16:creationId xmlns:a16="http://schemas.microsoft.com/office/drawing/2014/main" id="{55FF3AA9-4BAD-7175-1224-C893BCB34CB1}"/>
              </a:ext>
            </a:extLst>
          </p:cNvPr>
          <p:cNvPicPr preferRelativeResize="0"/>
          <p:nvPr/>
        </p:nvPicPr>
        <p:blipFill rotWithShape="1">
          <a:blip r:embed="rId6">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154068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4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5400" dirty="0">
                <a:latin typeface="Arial" panose="020B0604020202020204" pitchFamily="34" charset="0"/>
                <a:cs typeface="Arial" panose="020B0604020202020204" pitchFamily="34" charset="0"/>
              </a:rPr>
              <a:t>Responsible Decision-Making</a:t>
            </a:r>
          </a:p>
        </p:txBody>
      </p:sp>
      <p:sp>
        <p:nvSpPr>
          <p:cNvPr id="10" name="Google Shape;89;p1">
            <a:extLst>
              <a:ext uri="{FF2B5EF4-FFF2-40B4-BE49-F238E27FC236}">
                <a16:creationId xmlns:a16="http://schemas.microsoft.com/office/drawing/2014/main" id="{0587AEF1-5A07-D34A-AC75-D67E311CFDA9}"/>
              </a:ext>
            </a:extLst>
          </p:cNvPr>
          <p:cNvSpPr txBox="1">
            <a:spLocks/>
          </p:cNvSpPr>
          <p:nvPr/>
        </p:nvSpPr>
        <p:spPr>
          <a:xfrm>
            <a:off x="526773" y="2583892"/>
            <a:ext cx="5125882" cy="1210255"/>
          </a:xfrm>
          <a:prstGeom prst="rect">
            <a:avLst/>
          </a:prstGeom>
          <a:noFill/>
          <a:ln>
            <a:noFill/>
          </a:ln>
        </p:spPr>
        <p:txBody>
          <a:bodyPr spcFirstLastPara="1" vert="horz" wrap="square" lIns="91425" tIns="45700" rIns="91425" bIns="45700" numCol="1" rtlCol="0" anchor="t" anchorCtr="0" compatLnSpc="1">
            <a:prstTxWarp prst="textNoShape">
              <a:avLst/>
            </a:prstTxWarp>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prstClr val="black"/>
              </a:buClr>
              <a:buSzPts val="2400"/>
              <a:buFont typeface="Arial" panose="020B0604020202020204" pitchFamily="34" charset="0"/>
              <a:buNone/>
              <a:tabLst/>
              <a:defRPr/>
            </a:pPr>
            <a:r>
              <a:rPr kumimoji="0" lang="en-US" sz="2800" b="0" i="0" u="none" strike="noStrike" kern="1200" cap="none" spc="0" normalizeH="0" baseline="0" noProof="0" dirty="0">
                <a:ln>
                  <a:noFill/>
                </a:ln>
                <a:solidFill>
                  <a:prstClr val="white">
                    <a:lumMod val="65000"/>
                  </a:prstClr>
                </a:solidFill>
                <a:effectLst/>
                <a:uLnTx/>
                <a:uFillTx/>
                <a:latin typeface="Arial"/>
                <a:ea typeface="Arial"/>
                <a:cs typeface="Arial"/>
                <a:sym typeface="Arial"/>
              </a:rPr>
              <a:t>Presenter name</a:t>
            </a:r>
          </a:p>
          <a:p>
            <a:pPr marL="0" marR="0" lvl="0" indent="0" algn="ctr" defTabSz="914400" rtl="0" eaLnBrk="1" fontAlgn="auto" latinLnBrk="0" hangingPunct="1">
              <a:lnSpc>
                <a:spcPct val="90000"/>
              </a:lnSpc>
              <a:spcBef>
                <a:spcPts val="0"/>
              </a:spcBef>
              <a:spcAft>
                <a:spcPts val="0"/>
              </a:spcAft>
              <a:buClr>
                <a:prstClr val="black"/>
              </a:buClr>
              <a:buSzPts val="2400"/>
              <a:buFont typeface="Arial" panose="020B0604020202020204" pitchFamily="34" charset="0"/>
              <a:buNone/>
              <a:tabLst/>
              <a:defRPr/>
            </a:pPr>
            <a:r>
              <a:rPr kumimoji="0" lang="en-US" sz="2800" b="0" i="0" u="none" strike="noStrike" kern="1200" cap="none" spc="0" normalizeH="0" baseline="0" noProof="0" dirty="0">
                <a:ln>
                  <a:noFill/>
                </a:ln>
                <a:solidFill>
                  <a:prstClr val="white">
                    <a:lumMod val="65000"/>
                  </a:prstClr>
                </a:solidFill>
                <a:effectLst/>
                <a:uLnTx/>
                <a:uFillTx/>
                <a:latin typeface="Arial"/>
                <a:ea typeface="+mn-ea"/>
                <a:cs typeface="Arial"/>
                <a:sym typeface="Arial"/>
              </a:rPr>
              <a:t>Email</a:t>
            </a:r>
          </a:p>
          <a:p>
            <a:pPr marL="0" marR="0" lvl="0" indent="0" algn="ctr" defTabSz="914400" rtl="0" eaLnBrk="1" fontAlgn="auto" latinLnBrk="0" hangingPunct="1">
              <a:lnSpc>
                <a:spcPct val="90000"/>
              </a:lnSpc>
              <a:spcBef>
                <a:spcPts val="0"/>
              </a:spcBef>
              <a:spcAft>
                <a:spcPts val="0"/>
              </a:spcAft>
              <a:buClr>
                <a:prstClr val="black"/>
              </a:buClr>
              <a:buSzPts val="2400"/>
              <a:buFont typeface="Arial" panose="020B0604020202020204" pitchFamily="34" charset="0"/>
              <a:buNone/>
              <a:tabLst/>
              <a:defRPr/>
            </a:pPr>
            <a:r>
              <a:rPr kumimoji="0" lang="en-US" sz="2800" b="0" i="0" u="none" strike="noStrike" kern="1200" cap="none" spc="0" normalizeH="0" baseline="0" noProof="0" dirty="0">
                <a:ln>
                  <a:noFill/>
                </a:ln>
                <a:solidFill>
                  <a:prstClr val="white">
                    <a:lumMod val="65000"/>
                  </a:prstClr>
                </a:solidFill>
                <a:effectLst/>
                <a:uLnTx/>
                <a:uFillTx/>
                <a:latin typeface="Arial"/>
                <a:ea typeface="+mn-ea"/>
                <a:cs typeface="Arial"/>
                <a:sym typeface="Arial"/>
              </a:rPr>
              <a:t>Phone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Google Shape;404;p21" descr="Image result for breathing">
            <a:extLst>
              <a:ext uri="{FF2B5EF4-FFF2-40B4-BE49-F238E27FC236}">
                <a16:creationId xmlns:a16="http://schemas.microsoft.com/office/drawing/2014/main" id="{CC329A9D-7725-7544-9388-0FD3C931DF4E}"/>
              </a:ext>
            </a:extLst>
          </p:cNvPr>
          <p:cNvPicPr preferRelativeResize="0">
            <a:picLocks/>
          </p:cNvPicPr>
          <p:nvPr/>
        </p:nvPicPr>
        <p:blipFill rotWithShape="1">
          <a:blip r:embed="rId3">
            <a:alphaModFix/>
          </a:blip>
          <a:srcRect/>
          <a:stretch/>
        </p:blipFill>
        <p:spPr>
          <a:xfrm>
            <a:off x="5652655" y="1838186"/>
            <a:ext cx="5851495" cy="3991113"/>
          </a:xfrm>
          <a:prstGeom prst="rect">
            <a:avLst/>
          </a:prstGeom>
          <a:noFill/>
          <a:ln>
            <a:noFill/>
          </a:ln>
        </p:spPr>
      </p:pic>
      <p:sp>
        <p:nvSpPr>
          <p:cNvPr id="3" name="Google Shape;93;p1">
            <a:extLst>
              <a:ext uri="{FF2B5EF4-FFF2-40B4-BE49-F238E27FC236}">
                <a16:creationId xmlns:a16="http://schemas.microsoft.com/office/drawing/2014/main" id="{5BF77489-AF07-0A97-8A45-87B8B4AC8299}"/>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4" name="Google Shape;95;p1">
            <a:extLst>
              <a:ext uri="{FF2B5EF4-FFF2-40B4-BE49-F238E27FC236}">
                <a16:creationId xmlns:a16="http://schemas.microsoft.com/office/drawing/2014/main" id="{40E81D20-73B5-5031-733C-4BBA68CBEDDB}"/>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6" name="Google Shape;94;p1">
            <a:extLst>
              <a:ext uri="{FF2B5EF4-FFF2-40B4-BE49-F238E27FC236}">
                <a16:creationId xmlns:a16="http://schemas.microsoft.com/office/drawing/2014/main" id="{BE459AD8-E1C9-A3E8-FFA1-A750C9EC2E00}"/>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120824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D6860-E77F-4528-BE11-5B5E04E0C330}"/>
              </a:ext>
            </a:extLst>
          </p:cNvPr>
          <p:cNvSpPr>
            <a:spLocks noGrp="1"/>
          </p:cNvSpPr>
          <p:nvPr>
            <p:ph type="title"/>
          </p:nvPr>
        </p:nvSpPr>
        <p:spPr>
          <a:xfrm>
            <a:off x="959004" y="1886409"/>
            <a:ext cx="8069765" cy="967818"/>
          </a:xfrm>
        </p:spPr>
        <p:txBody>
          <a:bodyPr/>
          <a:lstStyle/>
          <a:p>
            <a:r>
              <a:rPr lang="en-US" dirty="0"/>
              <a:t>What is SEL? </a:t>
            </a:r>
          </a:p>
        </p:txBody>
      </p:sp>
      <p:sp>
        <p:nvSpPr>
          <p:cNvPr id="3" name="Text Placeholder 2">
            <a:extLst>
              <a:ext uri="{FF2B5EF4-FFF2-40B4-BE49-F238E27FC236}">
                <a16:creationId xmlns:a16="http://schemas.microsoft.com/office/drawing/2014/main" id="{D14AF550-0D6E-48D4-990E-C0D3AB0AFA3D}"/>
              </a:ext>
            </a:extLst>
          </p:cNvPr>
          <p:cNvSpPr>
            <a:spLocks noGrp="1"/>
          </p:cNvSpPr>
          <p:nvPr>
            <p:ph idx="1"/>
          </p:nvPr>
        </p:nvSpPr>
        <p:spPr>
          <a:xfrm>
            <a:off x="959004" y="2943921"/>
            <a:ext cx="10394795" cy="3233041"/>
          </a:xfrm>
        </p:spPr>
        <p:txBody>
          <a:bodyPr/>
          <a:lstStyle/>
          <a:p>
            <a:pPr marL="571500" indent="-457200"/>
            <a:r>
              <a:rPr lang="en-US" dirty="0"/>
              <a:t>An integral part of education and human development</a:t>
            </a:r>
          </a:p>
          <a:p>
            <a:pPr marL="571500" indent="-457200"/>
            <a:r>
              <a:rPr lang="en-US" dirty="0"/>
              <a:t>The process through which all young people and adults acquire and apply the knowledge, skills, and attitudes to develop healthy identities, manage emotions, achieve personal and collective goals, feel and show empathy for others, establish and maintain supportive relationships, and make responsible and caring decisions</a:t>
            </a:r>
          </a:p>
          <a:p>
            <a:pPr marL="571500" indent="-457200"/>
            <a:endParaRPr lang="en-US" dirty="0"/>
          </a:p>
        </p:txBody>
      </p:sp>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4</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Social Emotional Learning</a:t>
            </a:r>
          </a:p>
        </p:txBody>
      </p:sp>
      <p:sp>
        <p:nvSpPr>
          <p:cNvPr id="9" name="Google Shape;93;p1">
            <a:extLst>
              <a:ext uri="{FF2B5EF4-FFF2-40B4-BE49-F238E27FC236}">
                <a16:creationId xmlns:a16="http://schemas.microsoft.com/office/drawing/2014/main" id="{4BE72B5B-4CF2-C1CB-B979-DC73CC9A6A86}"/>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10" name="Google Shape;95;p1">
            <a:extLst>
              <a:ext uri="{FF2B5EF4-FFF2-40B4-BE49-F238E27FC236}">
                <a16:creationId xmlns:a16="http://schemas.microsoft.com/office/drawing/2014/main" id="{B237F5D0-B8A3-188A-0A5D-2563CDC8372F}"/>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1" name="Google Shape;94;p1">
            <a:extLst>
              <a:ext uri="{FF2B5EF4-FFF2-40B4-BE49-F238E27FC236}">
                <a16:creationId xmlns:a16="http://schemas.microsoft.com/office/drawing/2014/main" id="{A6801FC9-E3AE-E05B-8723-2A2A0C3A6138}"/>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3853063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D6860-E77F-4528-BE11-5B5E04E0C330}"/>
              </a:ext>
            </a:extLst>
          </p:cNvPr>
          <p:cNvSpPr>
            <a:spLocks noGrp="1"/>
          </p:cNvSpPr>
          <p:nvPr>
            <p:ph type="title"/>
          </p:nvPr>
        </p:nvSpPr>
        <p:spPr>
          <a:xfrm>
            <a:off x="959004" y="1600294"/>
            <a:ext cx="8069765" cy="967818"/>
          </a:xfrm>
        </p:spPr>
        <p:txBody>
          <a:bodyPr/>
          <a:lstStyle/>
          <a:p>
            <a:r>
              <a:rPr lang="en-US" dirty="0"/>
              <a:t>Why SEL? </a:t>
            </a:r>
          </a:p>
        </p:txBody>
      </p:sp>
      <p:sp>
        <p:nvSpPr>
          <p:cNvPr id="3" name="Text Placeholder 2">
            <a:extLst>
              <a:ext uri="{FF2B5EF4-FFF2-40B4-BE49-F238E27FC236}">
                <a16:creationId xmlns:a16="http://schemas.microsoft.com/office/drawing/2014/main" id="{D14AF550-0D6E-48D4-990E-C0D3AB0AFA3D}"/>
              </a:ext>
            </a:extLst>
          </p:cNvPr>
          <p:cNvSpPr>
            <a:spLocks noGrp="1"/>
          </p:cNvSpPr>
          <p:nvPr>
            <p:ph idx="1"/>
          </p:nvPr>
        </p:nvSpPr>
        <p:spPr>
          <a:xfrm>
            <a:off x="959004" y="2429300"/>
            <a:ext cx="10394795" cy="3894623"/>
          </a:xfrm>
        </p:spPr>
        <p:txBody>
          <a:bodyPr>
            <a:normAutofit fontScale="92500" lnSpcReduction="10000"/>
          </a:bodyPr>
          <a:lstStyle/>
          <a:p>
            <a:pPr marL="571500" indent="-457200"/>
            <a:r>
              <a:rPr lang="en-US" dirty="0"/>
              <a:t>SEL can help all young people and adults thrive personally and academically, develop and maintain positive relationships, become lifelong learners, and contribute to a more caring, just world.</a:t>
            </a:r>
          </a:p>
          <a:p>
            <a:pPr marL="571500" indent="-457200"/>
            <a:r>
              <a:rPr lang="en-US" dirty="0"/>
              <a:t>SEL advances educational equity and excellence through authentic school-family-community partnerships to establish learning environments and experiences that feature trusting and collaborative relationships, rigorous and meaningful curriculum and instruction, and ongoing evaluation.</a:t>
            </a:r>
          </a:p>
          <a:p>
            <a:pPr marL="571500" indent="-457200"/>
            <a:r>
              <a:rPr lang="en-US" dirty="0"/>
              <a:t>SEL can help address forms of inequity and empower young people and adults to co-create thriving schools and contribute to safe, healthy, and just communities</a:t>
            </a:r>
          </a:p>
          <a:p>
            <a:pPr marL="571500" indent="-457200"/>
            <a:endParaRPr lang="en-US" dirty="0"/>
          </a:p>
        </p:txBody>
      </p:sp>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5</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Social Emotional Learning</a:t>
            </a:r>
          </a:p>
        </p:txBody>
      </p:sp>
      <p:sp>
        <p:nvSpPr>
          <p:cNvPr id="9" name="Google Shape;93;p1">
            <a:extLst>
              <a:ext uri="{FF2B5EF4-FFF2-40B4-BE49-F238E27FC236}">
                <a16:creationId xmlns:a16="http://schemas.microsoft.com/office/drawing/2014/main" id="{AEE93610-7AE0-60D2-BD44-58B8EA085B8F}"/>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10" name="Google Shape;95;p1">
            <a:extLst>
              <a:ext uri="{FF2B5EF4-FFF2-40B4-BE49-F238E27FC236}">
                <a16:creationId xmlns:a16="http://schemas.microsoft.com/office/drawing/2014/main" id="{3AC41B3E-6EB2-E42F-E78D-8D078272E060}"/>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1" name="Google Shape;94;p1">
            <a:extLst>
              <a:ext uri="{FF2B5EF4-FFF2-40B4-BE49-F238E27FC236}">
                <a16:creationId xmlns:a16="http://schemas.microsoft.com/office/drawing/2014/main" id="{4CB7AEC7-8AD1-223F-1D11-8AE9E6B8AED0}"/>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1784316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F9528-0E0F-4571-8D97-16C8E2962776}"/>
              </a:ext>
            </a:extLst>
          </p:cNvPr>
          <p:cNvSpPr>
            <a:spLocks noGrp="1"/>
          </p:cNvSpPr>
          <p:nvPr>
            <p:ph type="title"/>
          </p:nvPr>
        </p:nvSpPr>
        <p:spPr>
          <a:xfrm>
            <a:off x="658732" y="1616221"/>
            <a:ext cx="11079379" cy="1325563"/>
          </a:xfrm>
        </p:spPr>
        <p:txBody>
          <a:bodyPr>
            <a:normAutofit/>
          </a:bodyPr>
          <a:lstStyle/>
          <a:p>
            <a:pPr algn="ctr"/>
            <a:r>
              <a:rPr lang="en-US" sz="4000" dirty="0"/>
              <a:t>Video: Understanding Trauma for Educators</a:t>
            </a:r>
            <a:endParaRPr lang="es-419" sz="4000" dirty="0"/>
          </a:p>
        </p:txBody>
      </p:sp>
      <p:pic>
        <p:nvPicPr>
          <p:cNvPr id="5" name="Content Placeholder 4">
            <a:hlinkClick r:id="rId3"/>
            <a:extLst>
              <a:ext uri="{FF2B5EF4-FFF2-40B4-BE49-F238E27FC236}">
                <a16:creationId xmlns:a16="http://schemas.microsoft.com/office/drawing/2014/main" id="{9C1DF1FC-910D-4BBF-9FFA-E7F951B23412}"/>
              </a:ext>
            </a:extLst>
          </p:cNvPr>
          <p:cNvPicPr>
            <a:picLocks noGrp="1" noChangeAspect="1"/>
          </p:cNvPicPr>
          <p:nvPr>
            <p:ph idx="1"/>
          </p:nvPr>
        </p:nvPicPr>
        <p:blipFill>
          <a:blip r:embed="rId4"/>
          <a:stretch>
            <a:fillRect/>
          </a:stretch>
        </p:blipFill>
        <p:spPr>
          <a:xfrm>
            <a:off x="2809416" y="2768080"/>
            <a:ext cx="6573167" cy="3724795"/>
          </a:xfrm>
        </p:spPr>
      </p:pic>
      <p:sp>
        <p:nvSpPr>
          <p:cNvPr id="6" name="Title 1">
            <a:extLst>
              <a:ext uri="{FF2B5EF4-FFF2-40B4-BE49-F238E27FC236}">
                <a16:creationId xmlns:a16="http://schemas.microsoft.com/office/drawing/2014/main" id="{19198A77-5BC5-4423-97B2-3BDEA3D6CB98}"/>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Social Emotional Learning</a:t>
            </a:r>
          </a:p>
        </p:txBody>
      </p:sp>
      <p:cxnSp>
        <p:nvCxnSpPr>
          <p:cNvPr id="3" name="Google Shape;95;p1">
            <a:extLst>
              <a:ext uri="{FF2B5EF4-FFF2-40B4-BE49-F238E27FC236}">
                <a16:creationId xmlns:a16="http://schemas.microsoft.com/office/drawing/2014/main" id="{54ABC213-F55F-1070-D3E4-C508FC9625A0}"/>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8" name="Google Shape;94;p1">
            <a:extLst>
              <a:ext uri="{FF2B5EF4-FFF2-40B4-BE49-F238E27FC236}">
                <a16:creationId xmlns:a16="http://schemas.microsoft.com/office/drawing/2014/main" id="{C992DA3D-6D01-DF1C-B3CA-4807C1647CCC}"/>
              </a:ext>
            </a:extLst>
          </p:cNvPr>
          <p:cNvPicPr preferRelativeResize="0"/>
          <p:nvPr/>
        </p:nvPicPr>
        <p:blipFill rotWithShape="1">
          <a:blip r:embed="rId5">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4103317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3ABFD37-EC82-4AB6-9B8D-7A143C8495CB}"/>
              </a:ext>
            </a:extLst>
          </p:cNvPr>
          <p:cNvSpPr>
            <a:spLocks noGrp="1"/>
          </p:cNvSpPr>
          <p:nvPr>
            <p:ph type="body" idx="1"/>
          </p:nvPr>
        </p:nvSpPr>
        <p:spPr>
          <a:xfrm>
            <a:off x="870543" y="1587300"/>
            <a:ext cx="5157787" cy="823912"/>
          </a:xfrm>
        </p:spPr>
        <p:txBody>
          <a:bodyPr>
            <a:normAutofit/>
          </a:bodyPr>
          <a:lstStyle/>
          <a:p>
            <a:r>
              <a:rPr lang="en-US" sz="3600" dirty="0"/>
              <a:t>Learning Brain</a:t>
            </a:r>
          </a:p>
        </p:txBody>
      </p:sp>
      <p:sp>
        <p:nvSpPr>
          <p:cNvPr id="10" name="Content Placeholder 9">
            <a:extLst>
              <a:ext uri="{FF2B5EF4-FFF2-40B4-BE49-F238E27FC236}">
                <a16:creationId xmlns:a16="http://schemas.microsoft.com/office/drawing/2014/main" id="{3BCADD56-EB26-4403-993E-33C4BCF56040}"/>
              </a:ext>
            </a:extLst>
          </p:cNvPr>
          <p:cNvSpPr>
            <a:spLocks noGrp="1"/>
          </p:cNvSpPr>
          <p:nvPr>
            <p:ph sz="half" idx="2"/>
          </p:nvPr>
        </p:nvSpPr>
        <p:spPr/>
        <p:txBody>
          <a:bodyPr/>
          <a:lstStyle/>
          <a:p>
            <a:r>
              <a:rPr lang="en-US" dirty="0"/>
              <a:t>Open to new information</a:t>
            </a:r>
          </a:p>
          <a:p>
            <a:r>
              <a:rPr lang="en-US" dirty="0"/>
              <a:t>Comfortable with ambiguity</a:t>
            </a:r>
          </a:p>
          <a:p>
            <a:r>
              <a:rPr lang="en-US" dirty="0"/>
              <a:t>Sees big picture</a:t>
            </a:r>
          </a:p>
          <a:p>
            <a:r>
              <a:rPr lang="en-US" dirty="0"/>
              <a:t>Calm, peaceful, excited to learn</a:t>
            </a:r>
          </a:p>
          <a:p>
            <a:r>
              <a:rPr lang="en-US" dirty="0"/>
              <a:t>Playful, curious</a:t>
            </a:r>
          </a:p>
          <a:p>
            <a:r>
              <a:rPr lang="en-US" dirty="0"/>
              <a:t>Not afraid to make mistakes (part of learning)</a:t>
            </a:r>
          </a:p>
        </p:txBody>
      </p:sp>
      <p:sp>
        <p:nvSpPr>
          <p:cNvPr id="11" name="Text Placeholder 10">
            <a:extLst>
              <a:ext uri="{FF2B5EF4-FFF2-40B4-BE49-F238E27FC236}">
                <a16:creationId xmlns:a16="http://schemas.microsoft.com/office/drawing/2014/main" id="{80E79448-B00C-4A85-835E-80BDF51AA998}"/>
              </a:ext>
            </a:extLst>
          </p:cNvPr>
          <p:cNvSpPr>
            <a:spLocks noGrp="1"/>
          </p:cNvSpPr>
          <p:nvPr>
            <p:ph type="body" sz="quarter" idx="3"/>
          </p:nvPr>
        </p:nvSpPr>
        <p:spPr>
          <a:xfrm>
            <a:off x="5825919" y="1567256"/>
            <a:ext cx="5183188" cy="823912"/>
          </a:xfrm>
        </p:spPr>
        <p:txBody>
          <a:bodyPr>
            <a:normAutofit/>
          </a:bodyPr>
          <a:lstStyle/>
          <a:p>
            <a:r>
              <a:rPr lang="en-US" sz="3600" dirty="0"/>
              <a:t>Survival Brain</a:t>
            </a:r>
          </a:p>
        </p:txBody>
      </p:sp>
      <p:sp>
        <p:nvSpPr>
          <p:cNvPr id="12" name="Content Placeholder 11">
            <a:extLst>
              <a:ext uri="{FF2B5EF4-FFF2-40B4-BE49-F238E27FC236}">
                <a16:creationId xmlns:a16="http://schemas.microsoft.com/office/drawing/2014/main" id="{35319FD0-547F-4340-BF16-47E0FF9415DC}"/>
              </a:ext>
            </a:extLst>
          </p:cNvPr>
          <p:cNvSpPr>
            <a:spLocks noGrp="1"/>
          </p:cNvSpPr>
          <p:nvPr>
            <p:ph sz="quarter" idx="4"/>
          </p:nvPr>
        </p:nvSpPr>
        <p:spPr/>
        <p:txBody>
          <a:bodyPr/>
          <a:lstStyle/>
          <a:p>
            <a:r>
              <a:rPr lang="en-US" dirty="0"/>
              <a:t>Hyper-focused on threat</a:t>
            </a:r>
          </a:p>
          <a:p>
            <a:r>
              <a:rPr lang="en-US" dirty="0"/>
              <a:t>Does not like ambiguity</a:t>
            </a:r>
          </a:p>
          <a:p>
            <a:r>
              <a:rPr lang="en-US" dirty="0"/>
              <a:t>Thinks in black and white</a:t>
            </a:r>
          </a:p>
          <a:p>
            <a:r>
              <a:rPr lang="en-US" dirty="0"/>
              <a:t>Does not like making mistakes </a:t>
            </a:r>
          </a:p>
          <a:p>
            <a:r>
              <a:rPr lang="en-US" dirty="0"/>
              <a:t>Feels doubt, panic, fear</a:t>
            </a:r>
          </a:p>
          <a:p>
            <a:r>
              <a:rPr lang="en-US" dirty="0"/>
              <a:t>Afraid of looking stupid</a:t>
            </a:r>
          </a:p>
        </p:txBody>
      </p:sp>
      <p:sp>
        <p:nvSpPr>
          <p:cNvPr id="6" name="Title 1">
            <a:extLst>
              <a:ext uri="{FF2B5EF4-FFF2-40B4-BE49-F238E27FC236}">
                <a16:creationId xmlns:a16="http://schemas.microsoft.com/office/drawing/2014/main" id="{19198A77-5BC5-4423-97B2-3BDEA3D6CB98}"/>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Social Emotional Learning</a:t>
            </a:r>
          </a:p>
        </p:txBody>
      </p:sp>
      <p:cxnSp>
        <p:nvCxnSpPr>
          <p:cNvPr id="14" name="Straight Connector 13">
            <a:extLst>
              <a:ext uri="{FF2B5EF4-FFF2-40B4-BE49-F238E27FC236}">
                <a16:creationId xmlns:a16="http://schemas.microsoft.com/office/drawing/2014/main" id="{39D32BCC-9CD8-F3EA-101C-E0DE162C360E}"/>
              </a:ext>
            </a:extLst>
          </p:cNvPr>
          <p:cNvCxnSpPr>
            <a:cxnSpLocks/>
          </p:cNvCxnSpPr>
          <p:nvPr/>
        </p:nvCxnSpPr>
        <p:spPr>
          <a:xfrm>
            <a:off x="838200" y="2505075"/>
            <a:ext cx="1038026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6" name="Straight Connector 15">
            <a:extLst>
              <a:ext uri="{FF2B5EF4-FFF2-40B4-BE49-F238E27FC236}">
                <a16:creationId xmlns:a16="http://schemas.microsoft.com/office/drawing/2014/main" id="{4F2B96E9-D04A-2084-550D-445E7298906B}"/>
              </a:ext>
            </a:extLst>
          </p:cNvPr>
          <p:cNvCxnSpPr>
            <a:cxnSpLocks/>
          </p:cNvCxnSpPr>
          <p:nvPr/>
        </p:nvCxnSpPr>
        <p:spPr>
          <a:xfrm flipV="1">
            <a:off x="5825919" y="2505074"/>
            <a:ext cx="0" cy="354088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 name="Google Shape;93;p1">
            <a:extLst>
              <a:ext uri="{FF2B5EF4-FFF2-40B4-BE49-F238E27FC236}">
                <a16:creationId xmlns:a16="http://schemas.microsoft.com/office/drawing/2014/main" id="{B6420B46-9DF7-5914-88A2-29C0D0E946F5}"/>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3" name="Google Shape;95;p1">
            <a:extLst>
              <a:ext uri="{FF2B5EF4-FFF2-40B4-BE49-F238E27FC236}">
                <a16:creationId xmlns:a16="http://schemas.microsoft.com/office/drawing/2014/main" id="{90CE28B4-0EAA-91B2-4D32-A6EC25FCBC8D}"/>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5" name="Google Shape;94;p1">
            <a:extLst>
              <a:ext uri="{FF2B5EF4-FFF2-40B4-BE49-F238E27FC236}">
                <a16:creationId xmlns:a16="http://schemas.microsoft.com/office/drawing/2014/main" id="{7A172BD1-966E-7E0C-B9D8-333ECCDA9F84}"/>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4048579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8</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Social Emotional Learning</a:t>
            </a:r>
          </a:p>
        </p:txBody>
      </p:sp>
      <p:pic>
        <p:nvPicPr>
          <p:cNvPr id="12" name="Content Placeholder 11">
            <a:extLst>
              <a:ext uri="{FF2B5EF4-FFF2-40B4-BE49-F238E27FC236}">
                <a16:creationId xmlns:a16="http://schemas.microsoft.com/office/drawing/2014/main" id="{A26CB154-B63A-40F8-9107-7F3D58A6F926}"/>
              </a:ext>
            </a:extLst>
          </p:cNvPr>
          <p:cNvPicPr>
            <a:picLocks noGrp="1" noChangeAspect="1"/>
          </p:cNvPicPr>
          <p:nvPr>
            <p:ph idx="1"/>
          </p:nvPr>
        </p:nvPicPr>
        <p:blipFill>
          <a:blip r:embed="rId3"/>
          <a:stretch>
            <a:fillRect/>
          </a:stretch>
        </p:blipFill>
        <p:spPr>
          <a:xfrm>
            <a:off x="526773" y="1838187"/>
            <a:ext cx="11344814" cy="3892697"/>
          </a:xfrm>
        </p:spPr>
      </p:pic>
      <p:sp>
        <p:nvSpPr>
          <p:cNvPr id="2" name="Google Shape;93;p1">
            <a:extLst>
              <a:ext uri="{FF2B5EF4-FFF2-40B4-BE49-F238E27FC236}">
                <a16:creationId xmlns:a16="http://schemas.microsoft.com/office/drawing/2014/main" id="{0C06722D-904C-EAC5-2E65-4890CAE1B993}"/>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cxnSp>
        <p:nvCxnSpPr>
          <p:cNvPr id="3" name="Google Shape;95;p1">
            <a:extLst>
              <a:ext uri="{FF2B5EF4-FFF2-40B4-BE49-F238E27FC236}">
                <a16:creationId xmlns:a16="http://schemas.microsoft.com/office/drawing/2014/main" id="{74C58A5D-6C3A-BDFA-C1C6-0592F740D470}"/>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8" name="Google Shape;94;p1">
            <a:extLst>
              <a:ext uri="{FF2B5EF4-FFF2-40B4-BE49-F238E27FC236}">
                <a16:creationId xmlns:a16="http://schemas.microsoft.com/office/drawing/2014/main" id="{658D7AA9-139E-3303-5240-FC5C467FAC07}"/>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429235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D6860-E77F-4528-BE11-5B5E04E0C330}"/>
              </a:ext>
            </a:extLst>
          </p:cNvPr>
          <p:cNvSpPr>
            <a:spLocks noGrp="1"/>
          </p:cNvSpPr>
          <p:nvPr>
            <p:ph type="title"/>
          </p:nvPr>
        </p:nvSpPr>
        <p:spPr>
          <a:xfrm>
            <a:off x="526773" y="1458715"/>
            <a:ext cx="11200994" cy="967818"/>
          </a:xfrm>
        </p:spPr>
        <p:txBody>
          <a:bodyPr>
            <a:normAutofit/>
          </a:bodyPr>
          <a:lstStyle/>
          <a:p>
            <a:pPr algn="ctr"/>
            <a:r>
              <a:rPr lang="en-US" sz="3200" dirty="0"/>
              <a:t>Activity: Social and Emotional Competencies Checklist for Staff</a:t>
            </a:r>
          </a:p>
        </p:txBody>
      </p:sp>
      <p:sp>
        <p:nvSpPr>
          <p:cNvPr id="4" name="Slide Number Placeholder 3">
            <a:extLst>
              <a:ext uri="{FF2B5EF4-FFF2-40B4-BE49-F238E27FC236}">
                <a16:creationId xmlns:a16="http://schemas.microsoft.com/office/drawing/2014/main" id="{9897805A-D409-41C2-A638-CA27ADE5BFB1}"/>
              </a:ext>
            </a:extLst>
          </p:cNvPr>
          <p:cNvSpPr>
            <a:spLocks noGrp="1"/>
          </p:cNvSpPr>
          <p:nvPr>
            <p:ph type="sldNum" sz="quarter" idx="12"/>
          </p:nvPr>
        </p:nvSpPr>
        <p:spPr/>
        <p:txBody>
          <a:bodyPr/>
          <a:lstStyle/>
          <a:p>
            <a:fld id="{00000000-1234-1234-1234-123412341234}" type="slidenum">
              <a:rPr lang="en-US" smtClean="0"/>
              <a:pPr/>
              <a:t>9</a:t>
            </a:fld>
            <a:endParaRPr lang="en-US" dirty="0"/>
          </a:p>
        </p:txBody>
      </p:sp>
      <p:sp>
        <p:nvSpPr>
          <p:cNvPr id="6" name="Title 1">
            <a:extLst>
              <a:ext uri="{FF2B5EF4-FFF2-40B4-BE49-F238E27FC236}">
                <a16:creationId xmlns:a16="http://schemas.microsoft.com/office/drawing/2014/main" id="{C59C459A-FA6D-4B62-B647-7C811B687AF2}"/>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Tx/>
              <a:buFontTx/>
            </a:pPr>
            <a:r>
              <a:rPr lang="en-US" sz="6000" dirty="0">
                <a:latin typeface="+mn-lt"/>
              </a:rPr>
              <a:t>Social Emotional Learning</a:t>
            </a:r>
          </a:p>
        </p:txBody>
      </p:sp>
      <p:pic>
        <p:nvPicPr>
          <p:cNvPr id="11" name="Picture 10">
            <a:extLst>
              <a:ext uri="{FF2B5EF4-FFF2-40B4-BE49-F238E27FC236}">
                <a16:creationId xmlns:a16="http://schemas.microsoft.com/office/drawing/2014/main" id="{0BAE1977-E099-4507-88EA-9D9B899800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61" b="-1661"/>
          <a:stretch/>
        </p:blipFill>
        <p:spPr>
          <a:xfrm>
            <a:off x="2100861" y="2173704"/>
            <a:ext cx="7151183" cy="4601329"/>
          </a:xfrm>
          <a:prstGeom prst="rect">
            <a:avLst/>
          </a:prstGeom>
        </p:spPr>
      </p:pic>
      <p:sp>
        <p:nvSpPr>
          <p:cNvPr id="13" name="TextBox 12">
            <a:extLst>
              <a:ext uri="{FF2B5EF4-FFF2-40B4-BE49-F238E27FC236}">
                <a16:creationId xmlns:a16="http://schemas.microsoft.com/office/drawing/2014/main" id="{27BA4BA4-679F-45E7-BE99-2CAD90D9E73F}"/>
              </a:ext>
            </a:extLst>
          </p:cNvPr>
          <p:cNvSpPr txBox="1"/>
          <p:nvPr/>
        </p:nvSpPr>
        <p:spPr>
          <a:xfrm>
            <a:off x="7769896" y="6522204"/>
            <a:ext cx="4424609" cy="307777"/>
          </a:xfrm>
          <a:prstGeom prst="rect">
            <a:avLst/>
          </a:prstGeom>
          <a:noFill/>
        </p:spPr>
        <p:txBody>
          <a:bodyPr wrap="none" rtlCol="0">
            <a:spAutoFit/>
          </a:bodyPr>
          <a:lstStyle/>
          <a:p>
            <a:r>
              <a:rPr lang="en-US" dirty="0"/>
              <a:t>Source: Trauma Sensitive Schools Training Package </a:t>
            </a:r>
          </a:p>
        </p:txBody>
      </p:sp>
      <p:cxnSp>
        <p:nvCxnSpPr>
          <p:cNvPr id="3" name="Google Shape;95;p1">
            <a:extLst>
              <a:ext uri="{FF2B5EF4-FFF2-40B4-BE49-F238E27FC236}">
                <a16:creationId xmlns:a16="http://schemas.microsoft.com/office/drawing/2014/main" id="{F19D847B-2760-E74A-A3E8-C4A4245145AA}"/>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8" name="Google Shape;94;p1">
            <a:extLst>
              <a:ext uri="{FF2B5EF4-FFF2-40B4-BE49-F238E27FC236}">
                <a16:creationId xmlns:a16="http://schemas.microsoft.com/office/drawing/2014/main" id="{0375E31C-E849-34D5-D02C-4AA1F3D858D4}"/>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24706373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20051</TotalTime>
  <Words>7395</Words>
  <Application>Microsoft Macintosh PowerPoint</Application>
  <PresentationFormat>Widescreen</PresentationFormat>
  <Paragraphs>588</Paragraphs>
  <Slides>34</Slides>
  <Notes>34</Notes>
  <HiddenSlides>0</HiddenSlides>
  <MMClips>3</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34</vt:i4>
      </vt:variant>
    </vt:vector>
  </HeadingPairs>
  <TitlesOfParts>
    <vt:vector size="40" baseType="lpstr">
      <vt:lpstr>Arial</vt:lpstr>
      <vt:lpstr>Calibri</vt:lpstr>
      <vt:lpstr>Calibri Light</vt:lpstr>
      <vt:lpstr>Custom Design</vt:lpstr>
      <vt:lpstr>1_Custom Design</vt:lpstr>
      <vt:lpstr>Office Theme</vt:lpstr>
      <vt:lpstr>PowerPoint Presentation</vt:lpstr>
      <vt:lpstr>PowerPoint Presentation</vt:lpstr>
      <vt:lpstr>PowerPoint Presentation</vt:lpstr>
      <vt:lpstr>What is SEL? </vt:lpstr>
      <vt:lpstr>Why SEL? </vt:lpstr>
      <vt:lpstr>Video: Understanding Trauma for Educators</vt:lpstr>
      <vt:lpstr>PowerPoint Presentation</vt:lpstr>
      <vt:lpstr>PowerPoint Presentation</vt:lpstr>
      <vt:lpstr>Activity: Social and Emotional Competencies Checklist for Staff</vt:lpstr>
      <vt:lpstr>SEL Competencies</vt:lpstr>
      <vt:lpstr>PowerPoint Presentation</vt:lpstr>
      <vt:lpstr>PowerPoint Presentation</vt:lpstr>
      <vt:lpstr>PowerPoint Presentation</vt:lpstr>
      <vt:lpstr>PowerPoint Presentation</vt:lpstr>
      <vt:lpstr>PowerPoint Presentation</vt:lpstr>
      <vt:lpstr>              Decision-Making 5-Step Process</vt:lpstr>
      <vt:lpstr>PowerPoint Presentation</vt:lpstr>
      <vt:lpstr>PowerPoint Presentation</vt:lpstr>
      <vt:lpstr>PowerPoint Presentation</vt:lpstr>
      <vt:lpstr>Climate of Resilience</vt:lpstr>
      <vt:lpstr>Building a Climate of Resilience:  Connection </vt:lpstr>
      <vt:lpstr>PowerPoint Presentation</vt:lpstr>
      <vt:lpstr>Building a Climate of Resilience:   Security</vt:lpstr>
      <vt:lpstr>Building a Climate of Resilience:   Achievement</vt:lpstr>
      <vt:lpstr>Building a Climate of Resilience:   Autonomy</vt:lpstr>
      <vt:lpstr>Building a Climate of Resilience:   Fulfillment</vt:lpstr>
      <vt:lpstr>Tools to consider positive/negative options:</vt:lpstr>
      <vt:lpstr>Scenarios</vt:lpstr>
      <vt:lpstr>Scenarios</vt:lpstr>
      <vt:lpstr>Scenarios</vt:lpstr>
      <vt:lpstr>Scenarios</vt:lpstr>
      <vt:lpstr>Scenarios</vt:lpstr>
      <vt:lpstr>PowerPoint Presentation</vt:lpstr>
      <vt:lpstr>Responsible Decision-Making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Wurtenberger</dc:creator>
  <cp:lastModifiedBy>Susanna Bartee</cp:lastModifiedBy>
  <cp:revision>68</cp:revision>
  <cp:lastPrinted>2022-05-26T18:29:35Z</cp:lastPrinted>
  <dcterms:created xsi:type="dcterms:W3CDTF">2019-03-24T15:58:10Z</dcterms:created>
  <dcterms:modified xsi:type="dcterms:W3CDTF">2023-02-17T15:04:03Z</dcterms:modified>
</cp:coreProperties>
</file>