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VdUJzO0aI0laV9dM79j95pIrK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B00893-27DD-4FD5-AE96-867A428445B6}">
  <a:tblStyle styleId="{A5B00893-27DD-4FD5-AE96-867A428445B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This module focuses on resilience—the process of adapting well in the face of adversity, trauma, tragedy, threat, or overwhelming amounts of stress. </a:t>
            </a:r>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Resilient individuals are better equipped to handle adversity and rebuild their lives after a disappointment, failure, or tragedy. </a:t>
            </a:r>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Let’s help our students become more resilient; it’s a skill that will benefit them throughout their lives.</a:t>
            </a:r>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Adversity can include family and relationship problems, serious health problems, workplace/financial stresses, or unanticipated tragedy. </a:t>
            </a:r>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It is important to realize that someone who experiences a traumatic event will not retain all of the same outlooks and opinions after that experience. However, that change can actually be seen as growth—moving forward and creating a better fit. </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Resilience is much more than an optimistic outlook and bouncing back. Resilience is a skill that can be honed to help you:</a:t>
            </a:r>
            <a:br>
              <a:rPr lang="en-US" sz="1200">
                <a:latin typeface="Calibri"/>
                <a:ea typeface="Calibri"/>
                <a:cs typeface="Calibri"/>
                <a:sym typeface="Calibri"/>
              </a:rPr>
            </a:br>
            <a:r>
              <a:rPr lang="en-US" sz="1200">
                <a:latin typeface="Calibri"/>
                <a:ea typeface="Calibri"/>
                <a:cs typeface="Calibri"/>
                <a:sym typeface="Calibri"/>
              </a:rPr>
              <a:t>never give up, even when times get tough</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keep trying even if you’re not sure you’ll succeed</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have the courage to come back from a failure</a:t>
            </a:r>
            <a:endParaRPr/>
          </a:p>
          <a:p>
            <a:pPr indent="-171450" lvl="0" marL="171450" marR="0" rtl="0" algn="l">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get back up when you’ve been knocked down</a:t>
            </a:r>
            <a:endParaRPr/>
          </a:p>
          <a:p>
            <a:pPr indent="0" lvl="0" marL="0" marR="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Resilience </a:t>
            </a:r>
            <a:r>
              <a:rPr lang="en-US" sz="1200" u="none">
                <a:solidFill>
                  <a:schemeClr val="dk1"/>
                </a:solidFill>
                <a:latin typeface="Calibri"/>
                <a:ea typeface="Calibri"/>
                <a:cs typeface="Calibri"/>
                <a:sym typeface="Calibri"/>
              </a:rPr>
              <a:t>offers </a:t>
            </a:r>
            <a:r>
              <a:rPr lang="en-US" sz="1200">
                <a:solidFill>
                  <a:schemeClr val="dk1"/>
                </a:solidFill>
                <a:latin typeface="Calibri"/>
                <a:ea typeface="Calibri"/>
                <a:cs typeface="Calibri"/>
                <a:sym typeface="Calibri"/>
              </a:rPr>
              <a:t>the psychological strength to cope with stress and hardship without falling apar</a:t>
            </a:r>
            <a:r>
              <a:rPr lang="en-US" sz="1200">
                <a:latin typeface="Calibri"/>
                <a:ea typeface="Calibri"/>
                <a:cs typeface="Calibri"/>
                <a:sym typeface="Calibri"/>
              </a:rPr>
              <a:t>t.</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Strategy 3: </a:t>
            </a:r>
            <a:endParaRPr/>
          </a:p>
          <a:p>
            <a:pPr indent="0" lvl="0" marL="0" rtl="0" algn="l">
              <a:lnSpc>
                <a:spcPct val="100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There are many different ways in general to find purpose, but be mindful about how students specifically can find purpose.</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Can they better connect with or help other students?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Can they support each other in new endeavors that will help them learn more about themselves and their goals?</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Encourage students to be proactive by asking, “What can I do about this problem in my life?”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If the problem seems too big, help them break it down into manageable pieces.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Help each student develop goals and a plan to consistently make choices that move them toward those goals.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Encourage students to look for and use opportunities to grow.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Strategy 4:</a:t>
            </a:r>
            <a:endParaRPr/>
          </a:p>
          <a:p>
            <a:pPr indent="0" lvl="0" marL="0" rtl="0" algn="l">
              <a:lnSpc>
                <a:spcPct val="100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It is easy to revert to thinking about “What if?” when faced with difficult challenges.</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Instead, help students work on accepting the current circumstances as they are at the moment and remind them that they are not helpless. Help them call on each and every one of their strengths (or superpowers) to identify and respond to challenges that they can control. Change is a part of everyone’s life.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Help students learn to visualize what they want and develop strategies that can help them move toward those goals that are within their control..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And above all, encourage them to seek help when needed. The strategies we’ve covered will help, but if they get stuck or need help making progress, professional help from someone like a coach, a counselor, or a support group may be exactly the boost that they need.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99" name="Google Shape;1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Resilience does not eliminate stress or erase life's difficulties.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And most certainly people who possess resilience don’t see life through rose-colored lenses.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Instead, they understand that setbacks happen and that life can at times be hard and painful.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They still experience the emotional pain, grief, and sense of loss that comes following a loss or a tragedy, but their mental outlook allows them to work through such feelings and bounce back a little more quickly than others.  </a:t>
            </a:r>
            <a:endParaRPr b="1"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10" name="Google Shape;2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rPr lang="en-US" sz="1200">
                <a:latin typeface="Calibri"/>
                <a:ea typeface="Calibri"/>
                <a:cs typeface="Calibri"/>
                <a:sym typeface="Calibri"/>
              </a:rPr>
              <a:t>Strengths - knowing and utilizing personal strengths and abilities</a:t>
            </a:r>
            <a:endParaRPr/>
          </a:p>
          <a:p>
            <a:pPr indent="-342900" lvl="0" marL="342900" rtl="0" algn="l">
              <a:spcBef>
                <a:spcPts val="518"/>
              </a:spcBef>
              <a:spcAft>
                <a:spcPts val="0"/>
              </a:spcAft>
              <a:buNone/>
            </a:pPr>
            <a:r>
              <a:rPr lang="en-US" sz="1200">
                <a:latin typeface="Calibri"/>
                <a:ea typeface="Calibri"/>
                <a:cs typeface="Calibri"/>
                <a:sym typeface="Calibri"/>
              </a:rPr>
              <a:t>Planning - having a thought-out realistic plan and the </a:t>
            </a:r>
            <a:r>
              <a:rPr lang="en-US"/>
              <a:t>wherewithal</a:t>
            </a:r>
            <a:r>
              <a:rPr lang="en-US" sz="1200">
                <a:latin typeface="Calibri"/>
                <a:ea typeface="Calibri"/>
                <a:cs typeface="Calibri"/>
                <a:sym typeface="Calibri"/>
              </a:rPr>
              <a:t> to stick to it</a:t>
            </a:r>
            <a:endParaRPr/>
          </a:p>
          <a:p>
            <a:pPr indent="-342900" lvl="0" marL="342900" rtl="0" algn="l">
              <a:spcBef>
                <a:spcPts val="518"/>
              </a:spcBef>
              <a:spcAft>
                <a:spcPts val="0"/>
              </a:spcAft>
              <a:buNone/>
            </a:pPr>
            <a:r>
              <a:rPr lang="en-US" sz="1200">
                <a:latin typeface="Calibri"/>
                <a:ea typeface="Calibri"/>
                <a:cs typeface="Calibri"/>
                <a:sym typeface="Calibri"/>
              </a:rPr>
              <a:t>Communication and problem-solving skills – knowing how to express what one both wants and needs when faced with a challenge</a:t>
            </a:r>
            <a:endParaRPr/>
          </a:p>
          <a:p>
            <a:pPr indent="-342900" lvl="0" marL="342900" rtl="0" algn="l">
              <a:spcBef>
                <a:spcPts val="518"/>
              </a:spcBef>
              <a:spcAft>
                <a:spcPts val="0"/>
              </a:spcAft>
              <a:buNone/>
            </a:pPr>
            <a:r>
              <a:rPr lang="en-US" sz="1200">
                <a:latin typeface="Calibri"/>
                <a:ea typeface="Calibri"/>
                <a:cs typeface="Calibri"/>
                <a:sym typeface="Calibri"/>
              </a:rPr>
              <a:t>In control - viewing themselves as fighters rather than victims</a:t>
            </a:r>
            <a:endParaRPr/>
          </a:p>
          <a:p>
            <a:pPr indent="-342900" lvl="0" marL="342900" rtl="0" algn="l">
              <a:spcBef>
                <a:spcPts val="518"/>
              </a:spcBef>
              <a:spcAft>
                <a:spcPts val="0"/>
              </a:spcAft>
              <a:buNone/>
            </a:pPr>
            <a:r>
              <a:rPr lang="en-US" sz="1200">
                <a:latin typeface="Calibri"/>
                <a:ea typeface="Calibri"/>
                <a:cs typeface="Calibri"/>
                <a:sym typeface="Calibri"/>
              </a:rPr>
              <a:t>High emotional intelligence - managing impulses and emotions effectively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21" name="Google Shape;2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Encourage each student to:</a:t>
            </a:r>
            <a:endParaRPr/>
          </a:p>
          <a:p>
            <a:pPr indent="0" lvl="0" marL="0" rtl="0" algn="l">
              <a:lnSpc>
                <a:spcPct val="100000"/>
              </a:lnSpc>
              <a:spcBef>
                <a:spcPts val="0"/>
              </a:spcBef>
              <a:spcAft>
                <a:spcPts val="0"/>
              </a:spcAft>
              <a:buClr>
                <a:schemeClr val="dk1"/>
              </a:buClr>
              <a:buSzPts val="1400"/>
              <a:buFont typeface="Calibri"/>
              <a:buNone/>
            </a:pPr>
            <a:r>
              <a:t/>
            </a:r>
            <a:endParaRPr b="0"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1. Accept change. Help students find ways to become more comfortable with change.</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2. Learn continuously. Encourage students to learn new skills, gain new understandings, and apply them during times of change.</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3. Take charge. Help students embrace self-empowerment. Encourage them to take charge of their own futures and develop new understandings and apply them during times of change. </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4. Define purpose. Help students develop a “personal why” that gives their life meaning and helps them put it into a larger context. </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5. Create balance. Help students form their identity apart from their role as a student.</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6. Cultivate relationships. Help students develop a plan to nurture a broad network of relationships. </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7. Reflection fosters learning, new perspectives, and a degree of self-awareness that can enhance resilience. Help students routinely reflect on their feelings, their hopes, and dreams.</a:t>
            </a:r>
            <a:endParaRPr/>
          </a:p>
          <a:p>
            <a:pPr indent="0" lvl="0" marL="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8. Reframe skills. Help students define themselves and their skills. It may give them new paths to consider as they work to meet their goals.</a:t>
            </a:r>
            <a:endParaRPr b="0" sz="1200">
              <a:latin typeface="Calibri"/>
              <a:ea typeface="Calibri"/>
              <a:cs typeface="Calibri"/>
              <a:sym typeface="Calibri"/>
            </a:endParaRPr>
          </a:p>
        </p:txBody>
      </p:sp>
      <p:sp>
        <p:nvSpPr>
          <p:cNvPr id="232" name="Google Shape;2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Divide into groups of six.</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Tie six equally spaced strings (about 1-2 feet long) around a single rubber band and give each group the string/rubber band device and six paper cups.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Challenge the group to build a pyramid out of the paper cups (three on the bottom, two in the middle, one on the top).</a:t>
            </a:r>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**Group members cannot touch the cups with their hands or any other part of their bodies, even if a cup falls over or on the floor. Each person holds onto one of the strings that are attached to the rubber band and they use this device to pick up the cups and place them on top of each other (by pulling the rubber band apart and then bringing it back together over the cups).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Discuss the experience with a focus on connections, teamwork, and what participants learned about themselves.</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Was anyone frustrated at all during the activity? If so, how was it handled?</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What did you learn about yourself or others?</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Why was teamwork so important for this activity?</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What is so hard about teamwork?</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What did you do today to contribute to the teamwork on your team?</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What are some skills needed to be good at teamwork?</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Are you ever in a situation where you must use teamwork? Is this always easy for you? Why or why not?</a:t>
            </a:r>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How can we use what we learned through this experience in situations outside the game?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42" name="Google Shape;24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As you can see from the next three slides, there are lots of ways to practice building resilience.</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This module provides a lot of opportunities to learn about resilience and strategies that can help us improve our resilience, but it is also designed to help us focus on teaching these strategies to students. Be sure to support their efforts in building resilience; each individual’s journey will be different. However, the lesson remains the same. We all need to be true to ourselves, take care of ourselves, and treat each other with equal respect.</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54" name="Google Shape;25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Remind yourself and your students often:</a:t>
            </a:r>
            <a:endParaRPr/>
          </a:p>
          <a:p>
            <a:pPr indent="0" lvl="0" marL="0" rtl="0" algn="l">
              <a:spcBef>
                <a:spcPts val="0"/>
              </a:spcBef>
              <a:spcAft>
                <a:spcPts val="0"/>
              </a:spcAft>
              <a:buNone/>
            </a:pPr>
            <a:r>
              <a:rPr lang="en-US" sz="1200">
                <a:latin typeface="Calibri"/>
                <a:ea typeface="Calibri"/>
                <a:cs typeface="Calibri"/>
                <a:sym typeface="Calibri"/>
              </a:rPr>
              <a:t>-positive relationship are established by focusing on others and building up trust with them</a:t>
            </a:r>
            <a:endParaRPr/>
          </a:p>
          <a:p>
            <a:pPr indent="0" lvl="0" marL="0" rtl="0" algn="l">
              <a:spcBef>
                <a:spcPts val="0"/>
              </a:spcBef>
              <a:spcAft>
                <a:spcPts val="0"/>
              </a:spcAft>
              <a:buNone/>
            </a:pPr>
            <a:r>
              <a:rPr lang="en-US" sz="1200">
                <a:latin typeface="Calibri"/>
                <a:ea typeface="Calibri"/>
                <a:cs typeface="Calibri"/>
                <a:sym typeface="Calibri"/>
              </a:rPr>
              <a:t>-part of self-care is enjoying life and finding new ways to be inspired</a:t>
            </a:r>
            <a:endParaRPr/>
          </a:p>
        </p:txBody>
      </p:sp>
      <p:sp>
        <p:nvSpPr>
          <p:cNvPr id="265" name="Google Shape;26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Don’t underestimate how important it is to practice these ways to resilience on a daily basis.</a:t>
            </a:r>
            <a:endParaRPr/>
          </a:p>
          <a:p>
            <a:pPr indent="0" lvl="0" marL="0" rtl="0" algn="l">
              <a:spcBef>
                <a:spcPts val="0"/>
              </a:spcBef>
              <a:spcAft>
                <a:spcPts val="0"/>
              </a:spcAft>
              <a:buNone/>
            </a:pPr>
            <a:r>
              <a:rPr lang="en-US" sz="1200">
                <a:latin typeface="Calibri"/>
                <a:ea typeface="Calibri"/>
                <a:cs typeface="Calibri"/>
                <a:sym typeface="Calibri"/>
              </a:rPr>
              <a:t>Focusing on what you can control helps you build and maintain a positive mindset.</a:t>
            </a:r>
            <a:endParaRPr/>
          </a:p>
        </p:txBody>
      </p:sp>
      <p:sp>
        <p:nvSpPr>
          <p:cNvPr id="276" name="Google Shape;27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solidFill>
                  <a:schemeClr val="dk1"/>
                </a:solidFill>
                <a:latin typeface="Calibri"/>
                <a:ea typeface="Calibri"/>
                <a:cs typeface="Calibri"/>
                <a:sym typeface="Calibri"/>
              </a:rPr>
              <a:t>Pass out a copy of the abbreviated </a:t>
            </a:r>
            <a:r>
              <a:rPr b="0" i="1" lang="en-US" sz="1200">
                <a:solidFill>
                  <a:schemeClr val="dk1"/>
                </a:solidFill>
                <a:latin typeface="Calibri"/>
                <a:ea typeface="Calibri"/>
                <a:cs typeface="Calibri"/>
                <a:sym typeface="Calibri"/>
              </a:rPr>
              <a:t>Nicholson McBride Resilience Questionnaire </a:t>
            </a:r>
            <a:r>
              <a:rPr b="0" lang="en-US" sz="1200">
                <a:solidFill>
                  <a:schemeClr val="dk1"/>
                </a:solidFill>
                <a:latin typeface="Calibri"/>
                <a:ea typeface="Calibri"/>
                <a:cs typeface="Calibri"/>
                <a:sym typeface="Calibri"/>
              </a:rPr>
              <a:t>for each participant to take</a:t>
            </a:r>
            <a:r>
              <a:rPr b="0" i="1" lang="en-US" sz="1200">
                <a:solidFill>
                  <a:schemeClr val="dk1"/>
                </a:solidFill>
                <a:latin typeface="Calibri"/>
                <a:ea typeface="Calibri"/>
                <a:cs typeface="Calibri"/>
                <a:sym typeface="Calibri"/>
              </a:rPr>
              <a:t>.</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Use the worksheet to assess resilience score, set a goal to increase score, and identify strategies to support goals. </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Have participants discuss the results in their table groups.</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Discuss: </a:t>
            </a:r>
            <a:endParaRPr/>
          </a:p>
          <a:p>
            <a:pPr indent="-228600" lvl="1" marL="685800" rtl="0" algn="l">
              <a:spcBef>
                <a:spcPts val="0"/>
              </a:spcBef>
              <a:spcAft>
                <a:spcPts val="0"/>
              </a:spcAft>
              <a:buClr>
                <a:schemeClr val="dk1"/>
              </a:buClr>
              <a:buSzPts val="1200"/>
              <a:buFont typeface="Calibri"/>
              <a:buAutoNum type="arabicPeriod"/>
            </a:pPr>
            <a:r>
              <a:rPr b="0" lang="en-US" sz="1200">
                <a:solidFill>
                  <a:schemeClr val="dk1"/>
                </a:solidFill>
                <a:latin typeface="Calibri"/>
                <a:ea typeface="Calibri"/>
                <a:cs typeface="Calibri"/>
                <a:sym typeface="Calibri"/>
              </a:rPr>
              <a:t>What did you learn? </a:t>
            </a:r>
            <a:endParaRPr/>
          </a:p>
          <a:p>
            <a:pPr indent="-228600" lvl="1" marL="685800" rtl="0" algn="l">
              <a:spcBef>
                <a:spcPts val="0"/>
              </a:spcBef>
              <a:spcAft>
                <a:spcPts val="0"/>
              </a:spcAft>
              <a:buClr>
                <a:schemeClr val="dk1"/>
              </a:buClr>
              <a:buSzPts val="1200"/>
              <a:buFont typeface="Calibri"/>
              <a:buAutoNum type="arabicPeriod"/>
            </a:pPr>
            <a:r>
              <a:rPr b="0" lang="en-US" sz="1200">
                <a:solidFill>
                  <a:schemeClr val="dk1"/>
                </a:solidFill>
                <a:latin typeface="Calibri"/>
                <a:ea typeface="Calibri"/>
                <a:cs typeface="Calibri"/>
                <a:sym typeface="Calibri"/>
              </a:rPr>
              <a:t>Were there any surprises? </a:t>
            </a:r>
            <a:endParaRPr/>
          </a:p>
          <a:p>
            <a:pPr indent="-228600" lvl="1" marL="685800" rtl="0" algn="l">
              <a:spcBef>
                <a:spcPts val="0"/>
              </a:spcBef>
              <a:spcAft>
                <a:spcPts val="0"/>
              </a:spcAft>
              <a:buClr>
                <a:schemeClr val="dk1"/>
              </a:buClr>
              <a:buSzPts val="1200"/>
              <a:buFont typeface="Calibri"/>
              <a:buAutoNum type="arabicPeriod"/>
            </a:pPr>
            <a:r>
              <a:rPr b="0" lang="en-US" sz="1200">
                <a:solidFill>
                  <a:schemeClr val="dk1"/>
                </a:solidFill>
                <a:latin typeface="Calibri"/>
                <a:ea typeface="Calibri"/>
                <a:cs typeface="Calibri"/>
                <a:sym typeface="Calibri"/>
              </a:rPr>
              <a:t>How would you use this assessment with students? </a:t>
            </a:r>
            <a:endParaRPr/>
          </a:p>
          <a:p>
            <a:pPr indent="0" lvl="0" marL="0" rtl="0" algn="l">
              <a:spcBef>
                <a:spcPts val="0"/>
              </a:spcBef>
              <a:spcAft>
                <a:spcPts val="0"/>
              </a:spcAft>
              <a:buNone/>
            </a:pPr>
            <a:r>
              <a:t/>
            </a:r>
            <a:endParaRPr b="0" sz="1200">
              <a:latin typeface="Calibri"/>
              <a:ea typeface="Calibri"/>
              <a:cs typeface="Calibri"/>
              <a:sym typeface="Calibri"/>
            </a:endParaRPr>
          </a:p>
        </p:txBody>
      </p:sp>
      <p:sp>
        <p:nvSpPr>
          <p:cNvPr id="287" name="Google Shape;28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We all face trauma, adversity, and other stresses.</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The goal is to be resilient people who can adapt to life-changing situations and emerge even stronger than before.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There are many aspects of life you can control, even when life throws you challenges.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Becoming more resilient not only helps you get through difficult circumstances, but it also empowers you to grow and even improve your life along the way.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It’s important to remember and communicate that increasing your resilience takes time and intentionality. </a:t>
            </a:r>
            <a:endParaRPr b="1" sz="1200">
              <a:solidFill>
                <a:srgbClr val="FF0000"/>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solidFill>
                  <a:schemeClr val="dk1"/>
                </a:solidFill>
                <a:latin typeface="Calibri"/>
                <a:ea typeface="Calibri"/>
                <a:cs typeface="Calibri"/>
                <a:sym typeface="Calibri"/>
              </a:rPr>
              <a:t>The following 10 steps will help you become more resilient.</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1. Visualize success</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2. Boost your self – esteem</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3. Enhance your efficacy, take control</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4. Become more optimistic</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5. Manage stress</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6. Improve decision – making</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7. Ask for help</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8. Deal with conflict</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9. Learn</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10. Be yourself</a:t>
            </a:r>
            <a:endParaRPr/>
          </a:p>
          <a:p>
            <a:pPr indent="0" lvl="1" marL="45720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sz="1200">
              <a:latin typeface="Calibri"/>
              <a:ea typeface="Calibri"/>
              <a:cs typeface="Calibri"/>
              <a:sym typeface="Calibri"/>
            </a:endParaRPr>
          </a:p>
        </p:txBody>
      </p:sp>
      <p:sp>
        <p:nvSpPr>
          <p:cNvPr id="299" name="Google Shape;29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a:solidFill>
                  <a:schemeClr val="dk1"/>
                </a:solidFill>
                <a:latin typeface="Calibri"/>
                <a:ea typeface="Calibri"/>
                <a:cs typeface="Calibri"/>
                <a:sym typeface="Calibri"/>
              </a:rPr>
              <a:t>Sometimes the key to improving our own resilience is to challenge our brains to think in new and different ways. After all, while it’s easy to say become more optimistic, our brains don’t always listen to the instruction and automatically respond. Instead, we have to train our brains to become more optimistic over a period of time. It may not be our natural way of thinking, but we can change the way our brains react and respond to new concepts.</a:t>
            </a:r>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0" lang="en-US" sz="1200">
                <a:solidFill>
                  <a:schemeClr val="dk1"/>
                </a:solidFill>
                <a:latin typeface="Calibri"/>
                <a:ea typeface="Calibri"/>
                <a:cs typeface="Calibri"/>
                <a:sym typeface="Calibri"/>
              </a:rPr>
              <a:t>Objectives</a:t>
            </a:r>
            <a:r>
              <a:rPr b="1"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Engage in activities that challenge the brain to think in different ways.</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Expand knowledge of how minds work and understand how brains can be trained to think in new ways.</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11" name="Google Shape;31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Have the participants state the color of each word in the first graphic—in which the color and the word correspond.</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25" name="Google Shape;32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Next have participants state the color of each word in the second graphic—in which the colors and the words do </a:t>
            </a:r>
            <a:r>
              <a:rPr lang="en-US" sz="1200" u="sng">
                <a:solidFill>
                  <a:schemeClr val="dk1"/>
                </a:solidFill>
                <a:latin typeface="Calibri"/>
                <a:ea typeface="Calibri"/>
                <a:cs typeface="Calibri"/>
                <a:sym typeface="Calibri"/>
              </a:rPr>
              <a:t>not</a:t>
            </a:r>
            <a:r>
              <a:rPr lang="en-US" sz="1200">
                <a:solidFill>
                  <a:schemeClr val="dk1"/>
                </a:solidFill>
                <a:latin typeface="Calibri"/>
                <a:ea typeface="Calibri"/>
                <a:cs typeface="Calibri"/>
                <a:sym typeface="Calibri"/>
              </a:rPr>
              <a:t> correspond.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Discuss: </a:t>
            </a:r>
            <a:endParaRPr/>
          </a:p>
          <a:p>
            <a:pPr indent="-171450" lvl="1" marL="6286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How did you feel?</a:t>
            </a:r>
            <a:endParaRPr/>
          </a:p>
          <a:p>
            <a:pPr indent="-171450" lvl="1" marL="6286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Was this confusing for you?</a:t>
            </a:r>
            <a:endParaRPr/>
          </a:p>
          <a:p>
            <a:pPr indent="-171450" lvl="1" marL="6286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Was it frustrating?</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41" name="Google Shape;34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Objective: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Provide participants with a visual tool for considering and accessing assets. Identified assets can be used to assist participants during times of challenge and enhance successes.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Steps: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Pass out the Resilience Tree handout and have participants draw their own tree after explaining the following: </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rPr>
              <a:t>Roots</a:t>
            </a:r>
            <a:r>
              <a:rPr b="0" i="0" lang="en-US" sz="1200">
                <a:solidFill>
                  <a:schemeClr val="dk1"/>
                </a:solidFill>
                <a:latin typeface="Calibri"/>
                <a:ea typeface="Calibri"/>
                <a:cs typeface="Calibri"/>
                <a:sym typeface="Calibri"/>
              </a:rPr>
              <a:t>: Roots are your foundation, representative of the present and influenced by your past. Consider the risk and protective factors that are present in your life currently and when you were younger. These may include external risk and protective factors such as neighborhood, family support and communication, faith, expectations, other adult relationships, and environmental factors. Consider your current physical and mental health, the health of family, family dynamics, faith, expectations, hobbies, your home, etc. These risk and protective factors often represent situations that have shaped our identity, highlight ways in which we have bounced back and moved forward after adversity, and are important considerations for self-awareness.</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rPr>
              <a:t>Trunk</a:t>
            </a:r>
            <a:r>
              <a:rPr b="0" i="0" lang="en-US" sz="1200">
                <a:solidFill>
                  <a:schemeClr val="dk1"/>
                </a:solidFill>
                <a:latin typeface="Calibri"/>
                <a:ea typeface="Calibri"/>
                <a:cs typeface="Calibri"/>
                <a:sym typeface="Calibri"/>
              </a:rPr>
              <a:t>: The trunk of the tree represents your belief system, the personal “code” by which you live. This may be a phrase, a set of values or beliefs, faith, or spirituality that you rely on for support and guidance. Values, faith, etc. are strengths that can increase feelings of autonomy, self-efficacy, safety, and security. </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rPr>
              <a:t>Branches</a:t>
            </a:r>
            <a:r>
              <a:rPr b="0" i="0" lang="en-US" sz="1200">
                <a:solidFill>
                  <a:schemeClr val="dk1"/>
                </a:solidFill>
                <a:latin typeface="Calibri"/>
                <a:ea typeface="Calibri"/>
                <a:cs typeface="Calibri"/>
                <a:sym typeface="Calibri"/>
              </a:rPr>
              <a:t>: Branches signify your support system/your team. Consider who your strong supporters are, the people providing you with support and care and those you care and support. Your support system may be a combination of people inside and outside your home. You are invited to create many branches. Strong social support is a protective factor for overcoming adversity and increases overall well-being. </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rPr>
              <a:t>Leaves</a:t>
            </a:r>
            <a:r>
              <a:rPr b="0" i="0" lang="en-US" sz="1200">
                <a:solidFill>
                  <a:schemeClr val="dk1"/>
                </a:solidFill>
                <a:latin typeface="Calibri"/>
                <a:ea typeface="Calibri"/>
                <a:cs typeface="Calibri"/>
                <a:sym typeface="Calibri"/>
              </a:rPr>
              <a:t>: Leaves represent your strengths, your skills, and assets. Your leaves are skills and talents and internal assets such as humor, positive decision making, sense of purpose, hopefulness, and kindness. Assets are often positive coping techniques or strategies for navigating life. Utilizing assets that have worked in the past may be effective when applied to new situations and challenges. </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rPr>
              <a:t>Fruit</a:t>
            </a:r>
            <a:r>
              <a:rPr b="0" i="0" lang="en-US" sz="1200">
                <a:solidFill>
                  <a:schemeClr val="dk1"/>
                </a:solidFill>
                <a:latin typeface="Calibri"/>
                <a:ea typeface="Calibri"/>
                <a:cs typeface="Calibri"/>
                <a:sym typeface="Calibri"/>
              </a:rPr>
              <a:t>: Fruit on your resilience tree signifies the things that bring you joy. Your fruit might be small pleasures and fun things you might be curious to try, in addition to other sources of joy. Practicing gratitude and identifying things that create pleasure may enhance and increase resilience.</a:t>
            </a:r>
            <a:endParaRPr/>
          </a:p>
          <a:p>
            <a:pPr indent="0" lvl="0" marL="0" rtl="0" algn="l">
              <a:spcBef>
                <a:spcPts val="0"/>
              </a:spcBef>
              <a:spcAft>
                <a:spcPts val="0"/>
              </a:spcAft>
              <a:buNone/>
            </a:pPr>
            <a:r>
              <a:rPr b="0" i="0" lang="en-US" sz="1200" u="sng">
                <a:solidFill>
                  <a:schemeClr val="dk1"/>
                </a:solidFill>
                <a:latin typeface="Calibri"/>
                <a:ea typeface="Calibri"/>
                <a:cs typeface="Calibri"/>
                <a:sym typeface="Calibri"/>
              </a:rPr>
              <a:t>Flowers</a:t>
            </a:r>
            <a:r>
              <a:rPr b="0" i="0" lang="en-US" sz="1200">
                <a:solidFill>
                  <a:schemeClr val="dk1"/>
                </a:solidFill>
                <a:latin typeface="Calibri"/>
                <a:ea typeface="Calibri"/>
                <a:cs typeface="Calibri"/>
                <a:sym typeface="Calibri"/>
              </a:rPr>
              <a:t>: Flowers represent hopes and dreams for the future. Your flowers may be goals, wishes, aspirations, or something to which you are looking forward. Identifying positive conditions for the future may increase the ability to cope with and grow through adversity.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Discuss: </a:t>
            </a:r>
            <a:endParaRPr/>
          </a:p>
          <a:p>
            <a:pPr indent="-171450" lvl="1" marL="6286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What did you learn about yourself? </a:t>
            </a:r>
            <a:endParaRPr/>
          </a:p>
          <a:p>
            <a:pPr indent="-171450" lvl="1" marL="6286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How would you use this in the future when you face adversity?</a:t>
            </a:r>
            <a:endParaRPr/>
          </a:p>
          <a:p>
            <a:pPr indent="-171450" lvl="1" marL="628650" rtl="0" algn="l">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How would you use with your students? </a:t>
            </a:r>
            <a:endParaRPr/>
          </a:p>
          <a:p>
            <a:pPr indent="0" lvl="0" marL="0" rtl="0" algn="l">
              <a:spcBef>
                <a:spcPts val="0"/>
              </a:spcBef>
              <a:spcAft>
                <a:spcPts val="0"/>
              </a:spcAft>
              <a:buNone/>
            </a:pPr>
            <a:r>
              <a:t/>
            </a:r>
            <a:endParaRPr b="0" i="0" sz="1200">
              <a:latin typeface="Calibri"/>
              <a:ea typeface="Calibri"/>
              <a:cs typeface="Calibri"/>
              <a:sym typeface="Calibri"/>
            </a:endParaRPr>
          </a:p>
        </p:txBody>
      </p:sp>
      <p:sp>
        <p:nvSpPr>
          <p:cNvPr id="357" name="Google Shape;35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Clr>
                <a:schemeClr val="dk1"/>
              </a:buClr>
              <a:buSzPts val="1200"/>
              <a:buFont typeface="Calibri"/>
              <a:buNone/>
            </a:pPr>
            <a:r>
              <a:rPr lang="en-US" sz="1200">
                <a:latin typeface="Calibri"/>
                <a:ea typeface="Calibri"/>
                <a:cs typeface="Calibri"/>
                <a:sym typeface="Calibri"/>
              </a:rPr>
              <a:t>Remember:</a:t>
            </a:r>
            <a:endParaRPr/>
          </a:p>
          <a:p>
            <a:pPr indent="-298450" lvl="0" marL="457200" rtl="0" algn="l">
              <a:lnSpc>
                <a:spcPct val="115000"/>
              </a:lnSpc>
              <a:spcBef>
                <a:spcPts val="1200"/>
              </a:spcBef>
              <a:spcAft>
                <a:spcPts val="0"/>
              </a:spcAft>
              <a:buClr>
                <a:schemeClr val="dk1"/>
              </a:buClr>
              <a:buSzPts val="1100"/>
              <a:buFont typeface="Calibri"/>
              <a:buChar char="●"/>
            </a:pPr>
            <a:r>
              <a:rPr lang="en-US" sz="1200">
                <a:latin typeface="Calibri"/>
                <a:ea typeface="Calibri"/>
                <a:cs typeface="Calibri"/>
                <a:sym typeface="Calibri"/>
              </a:rPr>
              <a:t>Self awareness</a:t>
            </a:r>
            <a:endParaRPr/>
          </a:p>
          <a:p>
            <a:pPr indent="-298450" lvl="0" marL="457200" rtl="0" algn="l">
              <a:lnSpc>
                <a:spcPct val="115000"/>
              </a:lnSpc>
              <a:spcBef>
                <a:spcPts val="0"/>
              </a:spcBef>
              <a:spcAft>
                <a:spcPts val="0"/>
              </a:spcAft>
              <a:buClr>
                <a:schemeClr val="dk1"/>
              </a:buClr>
              <a:buSzPts val="1100"/>
              <a:buFont typeface="Calibri"/>
              <a:buChar char="●"/>
            </a:pPr>
            <a:r>
              <a:rPr lang="en-US" sz="1200">
                <a:latin typeface="Calibri"/>
                <a:ea typeface="Calibri"/>
                <a:cs typeface="Calibri"/>
                <a:sym typeface="Calibri"/>
              </a:rPr>
              <a:t>Mindfulness</a:t>
            </a:r>
            <a:endParaRPr/>
          </a:p>
          <a:p>
            <a:pPr indent="-298450" lvl="0" marL="457200" rtl="0" algn="l">
              <a:lnSpc>
                <a:spcPct val="115000"/>
              </a:lnSpc>
              <a:spcBef>
                <a:spcPts val="0"/>
              </a:spcBef>
              <a:spcAft>
                <a:spcPts val="0"/>
              </a:spcAft>
              <a:buClr>
                <a:schemeClr val="dk1"/>
              </a:buClr>
              <a:buSzPts val="1100"/>
              <a:buFont typeface="Calibri"/>
              <a:buChar char="●"/>
            </a:pPr>
            <a:r>
              <a:rPr lang="en-US" sz="1200">
                <a:latin typeface="Calibri"/>
                <a:ea typeface="Calibri"/>
                <a:cs typeface="Calibri"/>
                <a:sym typeface="Calibri"/>
              </a:rPr>
              <a:t>Self care</a:t>
            </a:r>
            <a:endParaRPr/>
          </a:p>
          <a:p>
            <a:pPr indent="-298450" lvl="0" marL="457200" rtl="0" algn="l">
              <a:lnSpc>
                <a:spcPct val="115000"/>
              </a:lnSpc>
              <a:spcBef>
                <a:spcPts val="0"/>
              </a:spcBef>
              <a:spcAft>
                <a:spcPts val="0"/>
              </a:spcAft>
              <a:buClr>
                <a:schemeClr val="dk1"/>
              </a:buClr>
              <a:buSzPts val="1100"/>
              <a:buFont typeface="Calibri"/>
              <a:buChar char="●"/>
            </a:pPr>
            <a:r>
              <a:rPr lang="en-US" sz="1200">
                <a:latin typeface="Calibri"/>
                <a:ea typeface="Calibri"/>
                <a:cs typeface="Calibri"/>
                <a:sym typeface="Calibri"/>
              </a:rPr>
              <a:t>Positive relationships</a:t>
            </a:r>
            <a:endParaRPr/>
          </a:p>
          <a:p>
            <a:pPr indent="-298450" lvl="0" marL="457200" rtl="0" algn="l">
              <a:lnSpc>
                <a:spcPct val="115000"/>
              </a:lnSpc>
              <a:spcBef>
                <a:spcPts val="0"/>
              </a:spcBef>
              <a:spcAft>
                <a:spcPts val="0"/>
              </a:spcAft>
              <a:buClr>
                <a:schemeClr val="dk1"/>
              </a:buClr>
              <a:buSzPts val="1100"/>
              <a:buFont typeface="Calibri"/>
              <a:buChar char="●"/>
            </a:pPr>
            <a:r>
              <a:rPr lang="en-US" sz="1200">
                <a:latin typeface="Calibri"/>
                <a:ea typeface="Calibri"/>
                <a:cs typeface="Calibri"/>
                <a:sym typeface="Calibri"/>
              </a:rPr>
              <a:t>Purpose</a:t>
            </a:r>
            <a:endParaRPr/>
          </a:p>
          <a:p>
            <a:pPr indent="0" lvl="0" marL="0" rtl="0" algn="l">
              <a:lnSpc>
                <a:spcPct val="100000"/>
              </a:lnSpc>
              <a:spcBef>
                <a:spcPts val="1200"/>
              </a:spcBef>
              <a:spcAft>
                <a:spcPts val="0"/>
              </a:spcAft>
              <a:buClr>
                <a:schemeClr val="dk1"/>
              </a:buClr>
              <a:buSzPts val="1400"/>
              <a:buFont typeface="Calibri"/>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369" name="Google Shape;36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your participants to complete the simple evaluation.</a:t>
            </a:r>
            <a:endParaRPr/>
          </a:p>
        </p:txBody>
      </p:sp>
      <p:sp>
        <p:nvSpPr>
          <p:cNvPr id="380" name="Google Shape;38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Thank you so much for your time and attention.</a:t>
            </a:r>
            <a:endParaRPr/>
          </a:p>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Please feel free to reach out with questions/comments.</a:t>
            </a:r>
            <a:endParaRPr/>
          </a:p>
        </p:txBody>
      </p:sp>
      <p:sp>
        <p:nvSpPr>
          <p:cNvPr id="391" name="Google Shape;39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Calibri"/>
                <a:ea typeface="Calibri"/>
                <a:cs typeface="Calibri"/>
                <a:sym typeface="Calibri"/>
              </a:rPr>
              <a:t>Psychologists define resilience as the process of adapting well in the face of adversity, trauma, tragedy, threats, or significant sources of stress. </a:t>
            </a:r>
            <a:endParaRPr/>
          </a:p>
          <a:p>
            <a:pPr indent="0" lvl="0" marL="0" rtl="0" algn="l">
              <a:spcBef>
                <a:spcPts val="0"/>
              </a:spcBef>
              <a:spcAft>
                <a:spcPts val="0"/>
              </a:spcAft>
              <a:buNone/>
            </a:pPr>
            <a:r>
              <a:rPr lang="en-US" sz="1100">
                <a:latin typeface="Calibri"/>
                <a:ea typeface="Calibri"/>
                <a:cs typeface="Calibri"/>
                <a:sym typeface="Calibri"/>
              </a:rPr>
              <a:t>Resilience empowers you to grow and even improve your life along the way.</a:t>
            </a:r>
            <a:endParaRPr/>
          </a:p>
          <a:p>
            <a:pPr indent="0" lvl="0" marL="0" rtl="0" algn="l">
              <a:spcBef>
                <a:spcPts val="0"/>
              </a:spcBef>
              <a:spcAft>
                <a:spcPts val="0"/>
              </a:spcAft>
              <a:buNone/>
            </a:pPr>
            <a:r>
              <a:rPr lang="en-US" sz="1100">
                <a:latin typeface="Calibri"/>
                <a:ea typeface="Calibri"/>
                <a:cs typeface="Calibri"/>
                <a:sym typeface="Calibri"/>
              </a:rPr>
              <a:t>“Resilience is that ineffable quality that allows some people to be knocked down by life and come back stronger than ever. Rather than letting failure overcome them and drain their resolve, they find a way to rise from the ashes.” </a:t>
            </a:r>
            <a:endParaRPr/>
          </a:p>
          <a:p>
            <a:pPr indent="0" lvl="0" marL="0" rtl="0" algn="l">
              <a:spcBef>
                <a:spcPts val="0"/>
              </a:spcBef>
              <a:spcAft>
                <a:spcPts val="0"/>
              </a:spcAft>
              <a:buNone/>
            </a:pPr>
            <a:r>
              <a:rPr lang="en-US" sz="1100">
                <a:latin typeface="Calibri"/>
                <a:ea typeface="Calibri"/>
                <a:cs typeface="Calibri"/>
                <a:sym typeface="Calibri"/>
              </a:rPr>
              <a:t>-</a:t>
            </a:r>
            <a:r>
              <a:rPr i="1" lang="en-US" sz="1100">
                <a:latin typeface="Calibri"/>
                <a:ea typeface="Calibri"/>
                <a:cs typeface="Calibri"/>
                <a:sym typeface="Calibri"/>
              </a:rPr>
              <a:t>Psychology Today</a:t>
            </a:r>
            <a:endParaRPr sz="1100">
              <a:latin typeface="Calibri"/>
              <a:ea typeface="Calibri"/>
              <a:cs typeface="Calibri"/>
              <a:sym typeface="Calibri"/>
            </a:endParaRPr>
          </a:p>
          <a:p>
            <a:pPr indent="0" lvl="0" marL="0" rtl="0" algn="l">
              <a:spcBef>
                <a:spcPts val="0"/>
              </a:spcBef>
              <a:spcAft>
                <a:spcPts val="0"/>
              </a:spcAft>
              <a:buNone/>
            </a:pPr>
            <a:r>
              <a:rPr lang="en-US" sz="1100">
                <a:latin typeface="Calibri"/>
                <a:ea typeface="Calibri"/>
                <a:cs typeface="Calibri"/>
                <a:sym typeface="Calibri"/>
              </a:rPr>
              <a:t>The American Psychological Association Help Center’s article on resilience states, “Research has shown that resilience is ordinary, not extraordinary. People commonly demonstrate resilience.”</a:t>
            </a:r>
            <a:endParaRPr/>
          </a:p>
          <a:p>
            <a:pPr indent="0" lvl="0" marL="0" rtl="0" algn="l">
              <a:spcBef>
                <a:spcPts val="0"/>
              </a:spcBef>
              <a:spcAft>
                <a:spcPts val="0"/>
              </a:spcAft>
              <a:buNone/>
            </a:pPr>
            <a:r>
              <a:rPr lang="en-US" sz="1100">
                <a:latin typeface="Calibri"/>
                <a:ea typeface="Calibri"/>
                <a:cs typeface="Calibri"/>
                <a:sym typeface="Calibri"/>
              </a:rPr>
              <a:t>When you think about it in those terms, it’s easy to see that everyone displays some degree of resilience.  </a:t>
            </a:r>
            <a:endParaRPr/>
          </a:p>
          <a:p>
            <a:pPr indent="0" lvl="0" marL="0" rtl="0" algn="l">
              <a:spcBef>
                <a:spcPts val="0"/>
              </a:spcBef>
              <a:spcAft>
                <a:spcPts val="0"/>
              </a:spcAft>
              <a:buNone/>
            </a:pPr>
            <a:r>
              <a:rPr lang="en-US" sz="1100">
                <a:latin typeface="Calibri"/>
                <a:ea typeface="Calibri"/>
                <a:cs typeface="Calibri"/>
                <a:sym typeface="Calibri"/>
              </a:rPr>
              <a:t>Some of us are more resilient than others, but everyone has been knocked down, defeated, and despondent at some point; however, if we kept going and are here today, we are undoubtedly stronger from the experience. </a:t>
            </a:r>
            <a:endParaRPr/>
          </a:p>
          <a:p>
            <a:pPr indent="0" lvl="0" marL="0" rtl="0" algn="l">
              <a:spcBef>
                <a:spcPts val="0"/>
              </a:spcBef>
              <a:spcAft>
                <a:spcPts val="0"/>
              </a:spcAft>
              <a:buNone/>
            </a:pPr>
            <a:r>
              <a:rPr lang="en-US" sz="1100">
                <a:latin typeface="Calibri"/>
                <a:ea typeface="Calibri"/>
                <a:cs typeface="Calibri"/>
                <a:sym typeface="Calibri"/>
              </a:rPr>
              <a:t>So what does it look like to demonstrate resilience?</a:t>
            </a:r>
            <a:endParaRPr/>
          </a:p>
          <a:p>
            <a:pPr indent="0" lvl="0" marL="0" rtl="0" algn="l">
              <a:spcBef>
                <a:spcPts val="0"/>
              </a:spcBef>
              <a:spcAft>
                <a:spcPts val="0"/>
              </a:spcAft>
              <a:buNone/>
            </a:pPr>
            <a:r>
              <a:rPr lang="en-US" sz="1100">
                <a:latin typeface="Calibri"/>
                <a:ea typeface="Calibri"/>
                <a:cs typeface="Calibri"/>
                <a:sym typeface="Calibri"/>
              </a:rPr>
              <a:t>The APA outlines a number of factors that contribute to and act as markers of resilience including:</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The capacity to make realistic plans and take steps to carry them out</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A positive view of yourself and confidence in your strengths and abilities</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Skills in communication and problem-solving</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The capacity to manage strong feelings and impulses</a:t>
            </a:r>
            <a:endParaRPr/>
          </a:p>
          <a:p>
            <a:pPr indent="0" lvl="0" marL="0" rtl="0" algn="l">
              <a:spcBef>
                <a:spcPts val="0"/>
              </a:spcBef>
              <a:spcAft>
                <a:spcPts val="0"/>
              </a:spcAft>
              <a:buNone/>
            </a:pPr>
            <a:r>
              <a:rPr lang="en-US" sz="1100">
                <a:latin typeface="Calibri"/>
                <a:ea typeface="Calibri"/>
                <a:cs typeface="Calibri"/>
                <a:sym typeface="Calibri"/>
              </a:rPr>
              <a:t>Author and resilience expert Glenn Schiraldi provides even more examples and characteristics of resilient people, listing strengths, traits, and coping mechanisms that are highly correlated with resilience:</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Sense of autonomy (having appropriate separation or independence from family dysfunction; being self-sufficient; being determined to be different—perhaps leaving an abusive home; being self- protecting; having goals to build a better life)</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Calm under pressure (equanimity, the ability to regulate stress levels)</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Rational thought process</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Self-esteem</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Optimism</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Happiness and emotional intelligence</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Meaning and purpose (believing your life matters)</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Humor</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Altruism (learned helpfulness), love, and compassion</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Character (integrity, moral strength)</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Curiosity (which is related to focus and interested engagement)</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Balance (engagement in a wide range of activities such as hobbies, educational pursuits, jobs, social and cultural pastimes)</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Sociability and social competence (getting along, using bonding skills, being willing to seek out and commit to relationships, enjoying interdependence)</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Adaptability (having persistence, confidence, and flexibility; accepting what can’t be controlled; using creative problem-solving skills and active coping strategies)</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Intrinsic religious faith</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A long view of suffering</a:t>
            </a:r>
            <a:endParaRPr/>
          </a:p>
          <a:p>
            <a:pPr indent="-171450" lvl="0" marL="171450" rtl="0" algn="l">
              <a:spcBef>
                <a:spcPts val="0"/>
              </a:spcBef>
              <a:spcAft>
                <a:spcPts val="0"/>
              </a:spcAft>
              <a:buClr>
                <a:schemeClr val="dk1"/>
              </a:buClr>
              <a:buSzPts val="1100"/>
              <a:buFont typeface="Arial"/>
              <a:buChar char="•"/>
            </a:pPr>
            <a:r>
              <a:rPr lang="en-US" sz="1100">
                <a:latin typeface="Calibri"/>
                <a:ea typeface="Calibri"/>
                <a:cs typeface="Calibri"/>
                <a:sym typeface="Calibri"/>
              </a:rPr>
              <a:t>Good health habits (getting sufficient sleep, nutrition, and exercise; not using alcohol or other substances immoderately; not using tobacco at all; maintaining good personal appearance and hygiene)</a:t>
            </a:r>
            <a:endParaRPr/>
          </a:p>
          <a:p>
            <a:pPr indent="0" lvl="0" marL="0" rtl="0" algn="l">
              <a:spcBef>
                <a:spcPts val="0"/>
              </a:spcBef>
              <a:spcAft>
                <a:spcPts val="0"/>
              </a:spcAft>
              <a:buNone/>
            </a:pPr>
            <a:r>
              <a:rPr lang="en-US" sz="1100">
                <a:latin typeface="Calibri"/>
                <a:ea typeface="Calibri"/>
                <a:cs typeface="Calibri"/>
                <a:sym typeface="Calibri"/>
              </a:rPr>
              <a:t>To summarize, a resilient person has awareness (both of the self and of the environment around them), manages their feelings effectively, keeps a handle on their thoughts, emotions, and behaviors, and understands that life has its inevitable ups and downs.</a:t>
            </a:r>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Ask the participants to share examples from their own experiences with students.</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400"/>
              <a:buFont typeface="Calibri"/>
              <a:buNone/>
            </a:pPr>
            <a:r>
              <a:rPr lang="en-US" sz="1200">
                <a:latin typeface="Calibri"/>
                <a:ea typeface="Calibri"/>
                <a:cs typeface="Calibri"/>
                <a:sym typeface="Calibri"/>
              </a:rPr>
              <a:t>Resilient people look at their failures, mistakes, or tragedies as lessons to be learned and as opportunities for growth. </a:t>
            </a:r>
            <a:endParaRPr/>
          </a:p>
          <a:p>
            <a:pPr indent="0" lvl="0" marL="0" rtl="0" algn="l">
              <a:lnSpc>
                <a:spcPct val="115000"/>
              </a:lnSpc>
              <a:spcBef>
                <a:spcPts val="0"/>
              </a:spcBef>
              <a:spcAft>
                <a:spcPts val="0"/>
              </a:spcAft>
              <a:buClr>
                <a:schemeClr val="dk1"/>
              </a:buClr>
              <a:buSzPts val="1400"/>
              <a:buFont typeface="Calibri"/>
              <a:buNone/>
            </a:pPr>
            <a:r>
              <a:rPr lang="en-US" sz="1200">
                <a:latin typeface="Calibri"/>
                <a:ea typeface="Calibri"/>
                <a:cs typeface="Calibri"/>
                <a:sym typeface="Calibri"/>
              </a:rPr>
              <a:t>They don't view them as a negative reflection on themselves, their abilities, or self-worth.</a:t>
            </a:r>
            <a:endParaRPr/>
          </a:p>
          <a:p>
            <a:pPr indent="0" lvl="0" marL="0" rtl="0" algn="l">
              <a:lnSpc>
                <a:spcPct val="115000"/>
              </a:lnSpc>
              <a:spcBef>
                <a:spcPts val="0"/>
              </a:spcBef>
              <a:spcAft>
                <a:spcPts val="0"/>
              </a:spcAft>
              <a:buClr>
                <a:schemeClr val="dk1"/>
              </a:buClr>
              <a:buSzPts val="1400"/>
              <a:buFont typeface="Calibri"/>
              <a:buNone/>
            </a:pPr>
            <a:r>
              <a:rPr lang="en-US" sz="1200">
                <a:latin typeface="Calibri"/>
                <a:ea typeface="Calibri"/>
                <a:cs typeface="Calibri"/>
                <a:sym typeface="Calibri"/>
              </a:rPr>
              <a:t>What does this mean for the students with whom we work?  </a:t>
            </a:r>
            <a:endParaRPr/>
          </a:p>
          <a:p>
            <a:pPr indent="0" lvl="0" marL="0" rtl="0" algn="l">
              <a:lnSpc>
                <a:spcPct val="115000"/>
              </a:lnSpc>
              <a:spcBef>
                <a:spcPts val="0"/>
              </a:spcBef>
              <a:spcAft>
                <a:spcPts val="0"/>
              </a:spcAft>
              <a:buClr>
                <a:schemeClr val="dk1"/>
              </a:buClr>
              <a:buSzPts val="1400"/>
              <a:buFont typeface="Calibri"/>
              <a:buNone/>
            </a:pPr>
            <a:r>
              <a:rPr lang="en-US" sz="1200">
                <a:latin typeface="Calibri"/>
                <a:ea typeface="Calibri"/>
                <a:cs typeface="Calibri"/>
                <a:sym typeface="Calibri"/>
              </a:rPr>
              <a:t>Their commitments should not be solely restricted to their work – resilient people commit to their relationships, their friendships, the causes they care about, and their religious or spiritual beliefs.</a:t>
            </a:r>
            <a:endParaRPr/>
          </a:p>
          <a:p>
            <a:pPr indent="0" lvl="0" marL="0" rtl="0" algn="l">
              <a:lnSpc>
                <a:spcPct val="115000"/>
              </a:lnSpc>
              <a:spcBef>
                <a:spcPts val="0"/>
              </a:spcBef>
              <a:spcAft>
                <a:spcPts val="0"/>
              </a:spcAft>
              <a:buClr>
                <a:schemeClr val="dk1"/>
              </a:buClr>
              <a:buSzPts val="1400"/>
              <a:buFont typeface="Calibri"/>
              <a:buNone/>
            </a:pPr>
            <a:r>
              <a:rPr lang="en-US" sz="1200">
                <a:latin typeface="Calibri"/>
                <a:ea typeface="Calibri"/>
                <a:cs typeface="Calibri"/>
                <a:sym typeface="Calibri"/>
              </a:rPr>
              <a:t>Those who put their efforts where they can have the most impact feel empowered and confident</a:t>
            </a:r>
            <a:r>
              <a:rPr lang="en-US"/>
              <a:t>; w</a:t>
            </a:r>
            <a:r>
              <a:rPr lang="en-US" sz="1200">
                <a:latin typeface="Calibri"/>
                <a:ea typeface="Calibri"/>
                <a:cs typeface="Calibri"/>
                <a:sym typeface="Calibri"/>
              </a:rPr>
              <a:t>hile those who spend time worrying about uncontrollable events often feel lost, helpless, and powerless to take action.</a:t>
            </a:r>
            <a:endParaRPr/>
          </a:p>
          <a:p>
            <a:pPr indent="0" lvl="0" marL="0" rtl="0" algn="l">
              <a:lnSpc>
                <a:spcPct val="115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0" lang="en-US" sz="1100">
                <a:latin typeface="Arial"/>
                <a:ea typeface="Arial"/>
                <a:cs typeface="Arial"/>
                <a:sym typeface="Arial"/>
              </a:rPr>
              <a:t>There are many ways to support and strengthen our students’ abilities to become more resilient. Focusing activities on the following “pillars” will build a strong foundation for that growth:</a:t>
            </a:r>
            <a:endParaRPr/>
          </a:p>
          <a:p>
            <a:pPr indent="-228600" lvl="0" marL="228600" rtl="0" algn="l">
              <a:lnSpc>
                <a:spcPct val="100000"/>
              </a:lnSpc>
              <a:spcBef>
                <a:spcPts val="0"/>
              </a:spcBef>
              <a:spcAft>
                <a:spcPts val="0"/>
              </a:spcAft>
              <a:buClr>
                <a:schemeClr val="dk1"/>
              </a:buClr>
              <a:buSzPts val="1200"/>
              <a:buFont typeface="Calibri"/>
              <a:buAutoNum type="arabicPeriod"/>
            </a:pPr>
            <a:r>
              <a:rPr b="0" lang="en-US" sz="1100">
                <a:latin typeface="Arial"/>
                <a:ea typeface="Arial"/>
                <a:cs typeface="Arial"/>
                <a:sym typeface="Arial"/>
              </a:rPr>
              <a:t>Teach and practice </a:t>
            </a:r>
            <a:r>
              <a:rPr b="0" lang="en-US" sz="1100" u="sng">
                <a:latin typeface="Arial"/>
                <a:ea typeface="Arial"/>
                <a:cs typeface="Arial"/>
                <a:sym typeface="Arial"/>
              </a:rPr>
              <a:t>self awareness </a:t>
            </a:r>
            <a:r>
              <a:rPr b="0" lang="en-US" sz="1100">
                <a:latin typeface="Arial"/>
                <a:ea typeface="Arial"/>
                <a:cs typeface="Arial"/>
                <a:sym typeface="Arial"/>
              </a:rPr>
              <a:t>– Help students have or develop </a:t>
            </a:r>
            <a:r>
              <a:rPr lang="en-US" sz="1100">
                <a:latin typeface="Arial"/>
                <a:ea typeface="Arial"/>
                <a:cs typeface="Arial"/>
                <a:sym typeface="Arial"/>
              </a:rPr>
              <a:t>a clear perception of their own personality and know who they are. Help them assess their strengths, weaknesses, thoughts, beliefs, motivation, and emotions.  Keen self-analysis and awareness allows people to understand how they are perceived and how you can work together to strengthen or modify those perceptions.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sz="1100">
                <a:latin typeface="Arial"/>
                <a:ea typeface="Arial"/>
                <a:cs typeface="Arial"/>
                <a:sym typeface="Arial"/>
              </a:rPr>
              <a:t>Help students define their </a:t>
            </a:r>
            <a:r>
              <a:rPr lang="en-US" sz="1100" u="sng">
                <a:latin typeface="Arial"/>
                <a:ea typeface="Arial"/>
                <a:cs typeface="Arial"/>
                <a:sym typeface="Arial"/>
              </a:rPr>
              <a:t>purpose</a:t>
            </a:r>
            <a:r>
              <a:rPr lang="en-US" sz="1100">
                <a:latin typeface="Arial"/>
                <a:ea typeface="Arial"/>
                <a:cs typeface="Arial"/>
                <a:sym typeface="Arial"/>
              </a:rPr>
              <a:t> and have confidence that they are here for a reason and that their efforts make a difference. This comes from using their strengths to support their vision in all aspects of their lives, from work to relationships to future goals.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sz="1100">
                <a:latin typeface="Arial"/>
                <a:ea typeface="Arial"/>
                <a:cs typeface="Arial"/>
                <a:sym typeface="Arial"/>
              </a:rPr>
              <a:t>Help students become </a:t>
            </a:r>
            <a:r>
              <a:rPr lang="en-US" sz="1100" u="sng">
                <a:latin typeface="Arial"/>
                <a:ea typeface="Arial"/>
                <a:cs typeface="Arial"/>
                <a:sym typeface="Arial"/>
              </a:rPr>
              <a:t>mindful</a:t>
            </a:r>
            <a:r>
              <a:rPr lang="en-US" sz="1100">
                <a:latin typeface="Arial"/>
                <a:ea typeface="Arial"/>
                <a:cs typeface="Arial"/>
                <a:sym typeface="Arial"/>
              </a:rPr>
              <a:t>. This is </a:t>
            </a:r>
            <a:r>
              <a:rPr lang="en-US" sz="1100">
                <a:solidFill>
                  <a:schemeClr val="dk1"/>
                </a:solidFill>
                <a:latin typeface="Arial"/>
                <a:ea typeface="Arial"/>
                <a:cs typeface="Arial"/>
                <a:sym typeface="Arial"/>
              </a:rPr>
              <a:t>the invaluable ability to intentionally focus on the present moment without judgment.</a:t>
            </a:r>
            <a:r>
              <a:rPr lang="en-US" sz="1100">
                <a:latin typeface="Arial"/>
                <a:ea typeface="Arial"/>
                <a:cs typeface="Arial"/>
                <a:sym typeface="Arial"/>
              </a:rPr>
              <a:t> </a:t>
            </a:r>
            <a:r>
              <a:rPr lang="en-US" sz="1100">
                <a:solidFill>
                  <a:schemeClr val="dk1"/>
                </a:solidFill>
                <a:latin typeface="Arial"/>
                <a:ea typeface="Arial"/>
                <a:cs typeface="Arial"/>
                <a:sym typeface="Arial"/>
              </a:rPr>
              <a:t>It includes the practice of regulating one’s attention “with an attitude of curiosity, openness, and acceptance.” It helps students calm and soothe themselves by shifting focus from the effects of stress to the present moment. (</a:t>
            </a:r>
            <a:r>
              <a:rPr lang="en-US" sz="1100" u="sng">
                <a:solidFill>
                  <a:schemeClr val="dk1"/>
                </a:solidFill>
                <a:latin typeface="Arial"/>
                <a:ea typeface="Arial"/>
                <a:cs typeface="Arial"/>
                <a:sym typeface="Arial"/>
              </a:rPr>
              <a:t>Mindfulness</a:t>
            </a:r>
            <a:r>
              <a:rPr lang="en-US" sz="1100">
                <a:solidFill>
                  <a:schemeClr val="dk1"/>
                </a:solidFill>
                <a:latin typeface="Arial"/>
                <a:ea typeface="Arial"/>
                <a:cs typeface="Arial"/>
                <a:sym typeface="Arial"/>
              </a:rPr>
              <a:t> is addressed in detail in another module.)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sz="1100" u="sng">
                <a:solidFill>
                  <a:schemeClr val="dk1"/>
                </a:solidFill>
                <a:latin typeface="Arial"/>
                <a:ea typeface="Arial"/>
                <a:cs typeface="Arial"/>
                <a:sym typeface="Arial"/>
              </a:rPr>
              <a:t>Relationships</a:t>
            </a:r>
            <a:r>
              <a:rPr lang="en-US" sz="1100">
                <a:solidFill>
                  <a:schemeClr val="dk1"/>
                </a:solidFill>
                <a:latin typeface="Arial"/>
                <a:ea typeface="Arial"/>
                <a:cs typeface="Arial"/>
                <a:sym typeface="Arial"/>
              </a:rPr>
              <a:t> are the vital support that every human needs. Healthy relationships make all the difference in experiencing and overcoming everything from minor challenges to intense trauma. Help students focus on healthy relationships and making each relationship better. </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sz="1100">
                <a:solidFill>
                  <a:schemeClr val="dk1"/>
                </a:solidFill>
                <a:latin typeface="Arial"/>
                <a:ea typeface="Arial"/>
                <a:cs typeface="Arial"/>
                <a:sym typeface="Arial"/>
              </a:rPr>
              <a:t>Help students recognize that that </a:t>
            </a:r>
            <a:r>
              <a:rPr lang="en-US" sz="1100" u="sng">
                <a:solidFill>
                  <a:schemeClr val="dk1"/>
                </a:solidFill>
                <a:latin typeface="Arial"/>
                <a:ea typeface="Arial"/>
                <a:cs typeface="Arial"/>
                <a:sym typeface="Arial"/>
              </a:rPr>
              <a:t>taking care of themselves </a:t>
            </a:r>
            <a:r>
              <a:rPr lang="en-US" sz="1100">
                <a:solidFill>
                  <a:schemeClr val="dk1"/>
                </a:solidFill>
                <a:latin typeface="Arial"/>
                <a:ea typeface="Arial"/>
                <a:cs typeface="Arial"/>
                <a:sym typeface="Arial"/>
              </a:rPr>
              <a:t>is, in fact, a gift to others. It’s only when we balance our own personal wellness with the needs of others that we can fully give support to those around us. (This concept is more fully addressed in another module.)</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To increase your capacity for resilience to weather and grow from difficulties or stresses, focus on these pillars. Be sure to focus on your strengths and then identify weaknesses that you want to work on. </a:t>
            </a:r>
            <a:endParaRPr/>
          </a:p>
          <a:p>
            <a:pPr indent="0" lvl="0" marL="0" rtl="0" algn="l">
              <a:lnSpc>
                <a:spcPct val="100000"/>
              </a:lnSpc>
              <a:spcBef>
                <a:spcPts val="0"/>
              </a:spcBef>
              <a:spcAft>
                <a:spcPts val="0"/>
              </a:spcAft>
              <a:buClr>
                <a:schemeClr val="dk1"/>
              </a:buClr>
              <a:buSzPts val="1400"/>
              <a:buFont typeface="Arial"/>
              <a:buNone/>
            </a:pPr>
            <a:r>
              <a:rPr lang="en-US" sz="1100">
                <a:latin typeface="Arial"/>
                <a:ea typeface="Arial"/>
                <a:cs typeface="Arial"/>
                <a:sym typeface="Arial"/>
              </a:rPr>
              <a:t>Bouncebackproject.org</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Calibri"/>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The following slides will highlight four strategies for increasing resilience.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0" lang="en-US" sz="1200">
                <a:latin typeface="Arial"/>
                <a:ea typeface="Arial"/>
                <a:cs typeface="Arial"/>
                <a:sym typeface="Arial"/>
              </a:rPr>
              <a:t>Strategy 1 - </a:t>
            </a:r>
            <a:endParaRPr/>
          </a:p>
          <a:p>
            <a:pPr indent="0" lvl="0" marL="0" rtl="0" algn="l">
              <a:lnSpc>
                <a:spcPct val="100000"/>
              </a:lnSpc>
              <a:spcBef>
                <a:spcPts val="0"/>
              </a:spcBef>
              <a:spcAft>
                <a:spcPts val="0"/>
              </a:spcAft>
              <a:buClr>
                <a:schemeClr val="dk1"/>
              </a:buClr>
              <a:buSzPts val="1400"/>
              <a:buFont typeface="Calibri"/>
              <a:buNone/>
            </a:pPr>
            <a:r>
              <a:t/>
            </a:r>
            <a:endParaRPr b="0"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0" lang="en-US" sz="1200">
                <a:latin typeface="Arial"/>
                <a:ea typeface="Arial"/>
                <a:cs typeface="Arial"/>
                <a:sym typeface="Arial"/>
              </a:rPr>
              <a:t>Relationships: </a:t>
            </a:r>
            <a:r>
              <a:rPr lang="en-US" sz="1200">
                <a:latin typeface="Arial"/>
                <a:ea typeface="Arial"/>
                <a:cs typeface="Arial"/>
                <a:sym typeface="Arial"/>
              </a:rPr>
              <a:t>One of the most profound experiences we all have in our lives is our connections with other human beings. They’re the people who support and care for us — and we care for them. Positive and supportive relationships help us feel healthier, happier, and more fulfilled and satisfied with our lives. Urge students to identify and assess their relationships and determine how they can strengthen those relationships and build new ones. </a:t>
            </a:r>
            <a:endParaRPr/>
          </a:p>
          <a:p>
            <a:pPr indent="0" lvl="0" marL="0" rtl="0" algn="l">
              <a:lnSpc>
                <a:spcPct val="100000"/>
              </a:lnSpc>
              <a:spcBef>
                <a:spcPts val="0"/>
              </a:spcBef>
              <a:spcAft>
                <a:spcPts val="0"/>
              </a:spcAft>
              <a:buClr>
                <a:schemeClr val="dk1"/>
              </a:buClr>
              <a:buSzPts val="1400"/>
              <a:buFont typeface="Calibri"/>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200">
                <a:latin typeface="Arial"/>
                <a:ea typeface="Arial"/>
                <a:cs typeface="Arial"/>
                <a:sym typeface="Arial"/>
              </a:rPr>
              <a:t>Help students identify interests and groups that can support those interests. Social opportunities, even education-based opportunities, provide hope for the future.</a:t>
            </a:r>
            <a:endParaRPr/>
          </a:p>
          <a:p>
            <a:pPr indent="0" lvl="0" marL="0" rtl="0" algn="l">
              <a:spcBef>
                <a:spcPts val="0"/>
              </a:spcBef>
              <a:spcAft>
                <a:spcPts val="0"/>
              </a:spcAft>
              <a:buNone/>
            </a:pPr>
            <a:r>
              <a:t/>
            </a:r>
            <a:endParaRPr sz="1200">
              <a:latin typeface="Arial"/>
              <a:ea typeface="Arial"/>
              <a:cs typeface="Arial"/>
              <a:sym typeface="Arial"/>
            </a:endParaRPr>
          </a:p>
        </p:txBody>
      </p:sp>
      <p:sp>
        <p:nvSpPr>
          <p:cNvPr id="166" name="Google Shape;1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lang="en-US" sz="1200">
                <a:latin typeface="Calibri"/>
                <a:ea typeface="Calibri"/>
                <a:cs typeface="Calibri"/>
                <a:sym typeface="Calibri"/>
              </a:rPr>
              <a:t>Strategy 2: Foster Wellness</a:t>
            </a:r>
            <a:endParaRPr/>
          </a:p>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In its simplest form, self-care refers to our ability to function effectively in the world while meeting the multiple challenges of life with a sense of energy, vitality, and confidence. It means prioritizing ourselves and creating a healthy balance between physical, emotional, and work/life balance.  </a:t>
            </a:r>
            <a:endParaRPr/>
          </a:p>
          <a:p>
            <a:pPr indent="0" lvl="0" marL="0" rtl="0" algn="l">
              <a:lnSpc>
                <a:spcPct val="100000"/>
              </a:lnSpc>
              <a:spcBef>
                <a:spcPts val="0"/>
              </a:spcBef>
              <a:spcAft>
                <a:spcPts val="0"/>
              </a:spcAft>
              <a:buClr>
                <a:schemeClr val="dk1"/>
              </a:buClr>
              <a:buSzPts val="1100"/>
              <a:buFont typeface="Arial"/>
              <a:buNone/>
            </a:pPr>
            <a:r>
              <a:rPr b="0" lang="en-US" sz="1200">
                <a:latin typeface="Calibri"/>
                <a:ea typeface="Calibri"/>
                <a:cs typeface="Calibri"/>
                <a:sym typeface="Calibri"/>
              </a:rPr>
              <a:t>Self-care</a:t>
            </a:r>
            <a:r>
              <a:rPr lang="en-US" sz="1200">
                <a:latin typeface="Calibri"/>
                <a:ea typeface="Calibri"/>
                <a:cs typeface="Calibri"/>
                <a:sym typeface="Calibri"/>
              </a:rPr>
              <a:t> is initiated and maintained by us as individuals and requires active engagement. </a:t>
            </a:r>
            <a:endParaRPr/>
          </a:p>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Self-care sounds like a buzzword, but we </a:t>
            </a:r>
            <a:r>
              <a:rPr lang="en-US"/>
              <a:t>- and </a:t>
            </a:r>
            <a:r>
              <a:rPr lang="en-US" sz="1200">
                <a:latin typeface="Calibri"/>
                <a:ea typeface="Calibri"/>
                <a:cs typeface="Calibri"/>
                <a:sym typeface="Calibri"/>
              </a:rPr>
              <a:t>our students </a:t>
            </a:r>
            <a:r>
              <a:rPr lang="en-US"/>
              <a:t>- </a:t>
            </a:r>
            <a:r>
              <a:rPr lang="en-US" sz="1200">
                <a:latin typeface="Calibri"/>
                <a:ea typeface="Calibri"/>
                <a:cs typeface="Calibri"/>
                <a:sym typeface="Calibri"/>
              </a:rPr>
              <a:t>need to know that stress is just as much physical as it is emotional. Work with students to encourage physical lifestyle factors like proper nutrition, ample sleep, hydration, and regular exercise. Anything they can do to strengthen their bodies will help them adapt to stress and reduce the toll of stressful emotions like anxiety or depression.</a:t>
            </a:r>
            <a:endParaRPr/>
          </a:p>
          <a:p>
            <a:pPr indent="0" lvl="0" marL="0" marR="0" rtl="0" algn="l">
              <a:lnSpc>
                <a:spcPct val="100000"/>
              </a:lnSpc>
              <a:spcBef>
                <a:spcPts val="0"/>
              </a:spcBef>
              <a:spcAft>
                <a:spcPts val="0"/>
              </a:spcAft>
              <a:buClr>
                <a:schemeClr val="dk1"/>
              </a:buClr>
              <a:buSzPts val="1400"/>
              <a:buFont typeface="Calibri"/>
              <a:buNone/>
            </a:pPr>
            <a:r>
              <a:rPr b="0" lang="en-US" sz="1200">
                <a:latin typeface="Calibri"/>
                <a:ea typeface="Calibri"/>
                <a:cs typeface="Calibri"/>
                <a:sym typeface="Calibri"/>
              </a:rPr>
              <a:t>Mindfulness</a:t>
            </a:r>
            <a:r>
              <a:rPr lang="en-US" sz="1200">
                <a:latin typeface="Calibri"/>
                <a:ea typeface="Calibri"/>
                <a:cs typeface="Calibri"/>
                <a:sym typeface="Calibri"/>
              </a:rPr>
              <a:t> is a state of active, open attention to the present. It is living in the moment and being open to new experiences.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It’s not thinking ahead about the “what ifs</a:t>
            </a:r>
            <a:r>
              <a:rPr lang="en-US"/>
              <a:t>”</a:t>
            </a:r>
            <a:r>
              <a:rPr lang="en-US" sz="1200">
                <a:latin typeface="Calibri"/>
                <a:ea typeface="Calibri"/>
                <a:cs typeface="Calibri"/>
                <a:sym typeface="Calibri"/>
              </a:rPr>
              <a:t> of life, and it’s not dwelling on the past and what used to be or what could have been.  </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Helpful mindfulness activities include journaling, yoga, or meditation. </a:t>
            </a:r>
            <a:endParaRPr/>
          </a:p>
          <a:p>
            <a:pPr indent="0" lvl="0" marL="0" marR="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Help students develop skills to manage stress instead of trying to eliminate those negative feelings.</a:t>
            </a:r>
            <a:endParaRPr/>
          </a:p>
          <a:p>
            <a:pPr indent="0" lvl="0" marL="0" rtl="0" algn="l">
              <a:lnSpc>
                <a:spcPct val="100000"/>
              </a:lnSpc>
              <a:spcBef>
                <a:spcPts val="0"/>
              </a:spcBef>
              <a:spcAft>
                <a:spcPts val="0"/>
              </a:spcAft>
              <a:buClr>
                <a:schemeClr val="dk1"/>
              </a:buClr>
              <a:buSzPts val="1400"/>
              <a:buFont typeface="Calibri"/>
              <a:buNone/>
            </a:pPr>
            <a:r>
              <a:rPr lang="en-US" sz="1200">
                <a:latin typeface="Calibri"/>
                <a:ea typeface="Calibri"/>
                <a:cs typeface="Calibri"/>
                <a:sym typeface="Calibri"/>
              </a:rPr>
              <a:t>It’s all too easy to self-medicate with alcohol, drugs, or other substances. Help them build skills and resist the urge. </a:t>
            </a:r>
            <a:endParaRPr b="1" sz="1200">
              <a:latin typeface="Calibri"/>
              <a:ea typeface="Calibri"/>
              <a:cs typeface="Calibri"/>
              <a:sym typeface="Calibri"/>
            </a:endParaRPr>
          </a:p>
        </p:txBody>
      </p:sp>
      <p:sp>
        <p:nvSpPr>
          <p:cNvPr id="177" name="Google Shape;1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lang="en-US" sz="4000">
                <a:latin typeface="Arial"/>
                <a:ea typeface="Arial"/>
                <a:cs typeface="Arial"/>
                <a:sym typeface="Arial"/>
              </a:rPr>
              <a:t>Project EVERS</a:t>
            </a:r>
            <a:endParaRPr/>
          </a:p>
        </p:txBody>
      </p:sp>
      <p:sp>
        <p:nvSpPr>
          <p:cNvPr id="90" name="Google Shape;90;p1"/>
          <p:cNvSpPr txBox="1"/>
          <p:nvPr/>
        </p:nvSpPr>
        <p:spPr>
          <a:xfrm>
            <a:off x="751840" y="3225651"/>
            <a:ext cx="11054080" cy="1325564"/>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ctr">
              <a:lnSpc>
                <a:spcPct val="90000"/>
              </a:lnSpc>
              <a:spcBef>
                <a:spcPts val="0"/>
              </a:spcBef>
              <a:spcAft>
                <a:spcPts val="0"/>
              </a:spcAft>
              <a:buClr>
                <a:srgbClr val="000000"/>
              </a:buClr>
              <a:buSzPct val="54329"/>
              <a:buFont typeface="Arial"/>
              <a:buNone/>
            </a:pPr>
            <a:r>
              <a:rPr b="0" i="0" lang="en-US" sz="5700" u="none" cap="none" strike="noStrike">
                <a:solidFill>
                  <a:schemeClr val="dk1"/>
                </a:solidFill>
                <a:latin typeface="Arial"/>
                <a:ea typeface="Arial"/>
                <a:cs typeface="Arial"/>
                <a:sym typeface="Arial"/>
              </a:rPr>
              <a:t>The process of adapting well in the face of </a:t>
            </a:r>
            <a:endParaRPr/>
          </a:p>
          <a:p>
            <a:pPr indent="0" lvl="0" marL="0" marR="0" rtl="0" algn="ctr">
              <a:lnSpc>
                <a:spcPct val="90000"/>
              </a:lnSpc>
              <a:spcBef>
                <a:spcPts val="0"/>
              </a:spcBef>
              <a:spcAft>
                <a:spcPts val="0"/>
              </a:spcAft>
              <a:buClr>
                <a:srgbClr val="000000"/>
              </a:buClr>
              <a:buSzPct val="54329"/>
              <a:buFont typeface="Arial"/>
              <a:buNone/>
            </a:pPr>
            <a:r>
              <a:rPr b="0" i="0" lang="en-US" sz="5700" u="none" cap="none" strike="noStrike">
                <a:solidFill>
                  <a:schemeClr val="dk1"/>
                </a:solidFill>
                <a:latin typeface="Arial"/>
                <a:ea typeface="Arial"/>
                <a:cs typeface="Arial"/>
                <a:sym typeface="Arial"/>
              </a:rPr>
              <a:t>adversity, trauma, or significant stress</a:t>
            </a:r>
            <a:endParaRPr b="0" i="0" sz="5700" u="none" cap="none" strike="noStrike">
              <a:solidFill>
                <a:schemeClr val="dk1"/>
              </a:solidFill>
              <a:latin typeface="Arial"/>
              <a:ea typeface="Arial"/>
              <a:cs typeface="Arial"/>
              <a:sym typeface="Arial"/>
            </a:endParaRPr>
          </a:p>
        </p:txBody>
      </p:sp>
      <p:sp>
        <p:nvSpPr>
          <p:cNvPr id="91" name="Google Shape;91;p1"/>
          <p:cNvSpPr txBox="1"/>
          <p:nvPr/>
        </p:nvSpPr>
        <p:spPr>
          <a:xfrm>
            <a:off x="1635759" y="4811449"/>
            <a:ext cx="8534400" cy="74153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Presenter, title, organization</a:t>
            </a:r>
            <a:endParaRPr b="0" i="0" sz="2800" u="none" cap="none" strike="noStrike">
              <a:solidFill>
                <a:srgbClr val="A5A5A5"/>
              </a:solidFill>
              <a:latin typeface="Calibri"/>
              <a:ea typeface="Calibri"/>
              <a:cs typeface="Calibri"/>
              <a:sym typeface="Calibri"/>
            </a:endParaRPr>
          </a:p>
          <a:p>
            <a:pPr indent="-76200" lvl="0" marL="228600" marR="0" rtl="0" algn="l">
              <a:lnSpc>
                <a:spcPct val="90000"/>
              </a:lnSpc>
              <a:spcBef>
                <a:spcPts val="48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92" name="Google Shape;92;p1"/>
          <p:cNvSpPr/>
          <p:nvPr/>
        </p:nvSpPr>
        <p:spPr>
          <a:xfrm>
            <a:off x="3907862" y="2094136"/>
            <a:ext cx="399019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chemeClr val="dk1"/>
                </a:solidFill>
                <a:latin typeface="Arial"/>
                <a:ea typeface="Arial"/>
                <a:cs typeface="Arial"/>
                <a:sym typeface="Arial"/>
              </a:rPr>
              <a:t>Resilience</a:t>
            </a:r>
            <a:endParaRPr sz="6000">
              <a:solidFill>
                <a:schemeClr val="dk1"/>
              </a:solidFill>
              <a:latin typeface="Arial"/>
              <a:ea typeface="Arial"/>
              <a:cs typeface="Arial"/>
              <a:sym typeface="Arial"/>
            </a:endParaRPr>
          </a:p>
        </p:txBody>
      </p:sp>
      <p:pic>
        <p:nvPicPr>
          <p:cNvPr id="93" name="Google Shape;93;p1"/>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94" name="Google Shape;94;p1"/>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95" name="Google Shape;95;p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91" name="Google Shape;191;p10"/>
          <p:cNvSpPr/>
          <p:nvPr/>
        </p:nvSpPr>
        <p:spPr>
          <a:xfrm>
            <a:off x="829166" y="1757064"/>
            <a:ext cx="107661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Strategy 3: Help Students Find Purpose</a:t>
            </a:r>
            <a:endParaRPr/>
          </a:p>
        </p:txBody>
      </p:sp>
      <p:sp>
        <p:nvSpPr>
          <p:cNvPr id="192" name="Google Shape;192;p10"/>
          <p:cNvSpPr txBox="1"/>
          <p:nvPr>
            <p:ph idx="1" type="body"/>
          </p:nvPr>
        </p:nvSpPr>
        <p:spPr>
          <a:xfrm>
            <a:off x="3026004" y="2849563"/>
            <a:ext cx="7946796" cy="3333607"/>
          </a:xfrm>
          <a:prstGeom prst="rect">
            <a:avLst/>
          </a:prstGeom>
          <a:noFill/>
          <a:ln>
            <a:noFill/>
          </a:ln>
        </p:spPr>
        <p:txBody>
          <a:bodyPr anchorCtr="0" anchor="t" bIns="45700" lIns="91425" spcFirstLastPara="1" rIns="91425" wrap="square" tIns="45700">
            <a:noAutofit/>
          </a:bodyPr>
          <a:lstStyle/>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Help others</a:t>
            </a:r>
            <a:endParaRPr sz="3600">
              <a:latin typeface="Arial"/>
              <a:ea typeface="Arial"/>
              <a:cs typeface="Arial"/>
              <a:sym typeface="Arial"/>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Be proactive</a:t>
            </a:r>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Move toward your goals</a:t>
            </a:r>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Look for opportunities for self-discovery</a:t>
            </a:r>
            <a:endParaRPr sz="4000">
              <a:latin typeface="Arial"/>
              <a:ea typeface="Arial"/>
              <a:cs typeface="Arial"/>
              <a:sym typeface="Arial"/>
            </a:endParaRPr>
          </a:p>
        </p:txBody>
      </p:sp>
      <p:pic>
        <p:nvPicPr>
          <p:cNvPr id="193" name="Google Shape;193;p10"/>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94" name="Google Shape;194;p10"/>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95" name="Google Shape;195;p10"/>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202" name="Google Shape;202;p11"/>
          <p:cNvSpPr/>
          <p:nvPr/>
        </p:nvSpPr>
        <p:spPr>
          <a:xfrm>
            <a:off x="829166" y="1757064"/>
            <a:ext cx="107661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Strategy 4: Help Students Embrace Healthy Thoughts</a:t>
            </a:r>
            <a:endParaRPr/>
          </a:p>
        </p:txBody>
      </p:sp>
      <p:sp>
        <p:nvSpPr>
          <p:cNvPr id="203" name="Google Shape;203;p11"/>
          <p:cNvSpPr txBox="1"/>
          <p:nvPr>
            <p:ph idx="1" type="body"/>
          </p:nvPr>
        </p:nvSpPr>
        <p:spPr>
          <a:xfrm>
            <a:off x="3026004" y="2574904"/>
            <a:ext cx="7946796" cy="3521096"/>
          </a:xfrm>
          <a:prstGeom prst="rect">
            <a:avLst/>
          </a:prstGeom>
          <a:noFill/>
          <a:ln>
            <a:noFill/>
          </a:ln>
        </p:spPr>
        <p:txBody>
          <a:bodyPr anchorCtr="0" anchor="t" bIns="45700" lIns="91425" spcFirstLastPara="1" rIns="91425" wrap="square" tIns="45700">
            <a:noAutofit/>
          </a:bodyPr>
          <a:lstStyle/>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No one is helpless - use your strengths</a:t>
            </a:r>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Focus energy on all that you can alter or control</a:t>
            </a:r>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Focus on positive change</a:t>
            </a:r>
            <a:endParaRPr sz="3600">
              <a:latin typeface="Arial"/>
              <a:ea typeface="Arial"/>
              <a:cs typeface="Arial"/>
              <a:sym typeface="Arial"/>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Move toward your goals</a:t>
            </a:r>
            <a:endParaRPr/>
          </a:p>
        </p:txBody>
      </p:sp>
      <p:pic>
        <p:nvPicPr>
          <p:cNvPr id="204" name="Google Shape;204;p11"/>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05" name="Google Shape;205;p11"/>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06" name="Google Shape;206;p1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213" name="Google Shape;213;p12"/>
          <p:cNvSpPr/>
          <p:nvPr/>
        </p:nvSpPr>
        <p:spPr>
          <a:xfrm>
            <a:off x="829166" y="1757064"/>
            <a:ext cx="1076619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Why is Resilience Important for Students?</a:t>
            </a:r>
            <a:endParaRPr/>
          </a:p>
        </p:txBody>
      </p:sp>
      <p:sp>
        <p:nvSpPr>
          <p:cNvPr id="214" name="Google Shape;214;p12"/>
          <p:cNvSpPr txBox="1"/>
          <p:nvPr>
            <p:ph idx="1" type="body"/>
          </p:nvPr>
        </p:nvSpPr>
        <p:spPr>
          <a:xfrm>
            <a:off x="989250" y="2508531"/>
            <a:ext cx="10446027" cy="3333607"/>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360"/>
              </a:spcBef>
              <a:spcAft>
                <a:spcPts val="0"/>
              </a:spcAft>
              <a:buClr>
                <a:schemeClr val="dk1"/>
              </a:buClr>
              <a:buSzPts val="3200"/>
              <a:buNone/>
            </a:pPr>
            <a:r>
              <a:rPr lang="en-US" sz="3200">
                <a:latin typeface="Arial"/>
                <a:ea typeface="Arial"/>
                <a:cs typeface="Arial"/>
                <a:sym typeface="Arial"/>
              </a:rPr>
              <a:t>Higher resilience contributes to:</a:t>
            </a:r>
            <a:endParaRPr/>
          </a:p>
          <a:p>
            <a:pPr indent="0" lvl="0" marL="114300" rtl="0" algn="l">
              <a:lnSpc>
                <a:spcPct val="90000"/>
              </a:lnSpc>
              <a:spcBef>
                <a:spcPts val="360"/>
              </a:spcBef>
              <a:spcAft>
                <a:spcPts val="0"/>
              </a:spcAft>
              <a:buClr>
                <a:schemeClr val="dk1"/>
              </a:buClr>
              <a:buSzPts val="3200"/>
              <a:buNone/>
            </a:pPr>
            <a:r>
              <a:t/>
            </a:r>
            <a:endParaRPr sz="3200">
              <a:latin typeface="Arial"/>
              <a:ea typeface="Arial"/>
              <a:cs typeface="Arial"/>
              <a:sym typeface="Arial"/>
            </a:endParaRPr>
          </a:p>
          <a:p>
            <a:pPr indent="-571500" lvl="0" marL="685800" rtl="0" algn="l">
              <a:lnSpc>
                <a:spcPct val="90000"/>
              </a:lnSpc>
              <a:spcBef>
                <a:spcPts val="360"/>
              </a:spcBef>
              <a:spcAft>
                <a:spcPts val="0"/>
              </a:spcAft>
              <a:buClr>
                <a:schemeClr val="dk1"/>
              </a:buClr>
              <a:buSzPts val="2400"/>
              <a:buChar char="•"/>
            </a:pPr>
            <a:r>
              <a:rPr lang="en-US" sz="2400">
                <a:latin typeface="Arial"/>
                <a:ea typeface="Arial"/>
                <a:cs typeface="Arial"/>
                <a:sym typeface="Arial"/>
              </a:rPr>
              <a:t>reduced risk-taking behaviors (excessive drinking, smoking, drugs)</a:t>
            </a:r>
            <a:endParaRPr/>
          </a:p>
          <a:p>
            <a:pPr indent="-571500" lvl="0" marL="685800" rtl="0" algn="l">
              <a:lnSpc>
                <a:spcPct val="90000"/>
              </a:lnSpc>
              <a:spcBef>
                <a:spcPts val="360"/>
              </a:spcBef>
              <a:spcAft>
                <a:spcPts val="0"/>
              </a:spcAft>
              <a:buClr>
                <a:schemeClr val="dk1"/>
              </a:buClr>
              <a:buSzPts val="2400"/>
              <a:buChar char="•"/>
            </a:pPr>
            <a:r>
              <a:rPr lang="en-US" sz="2400">
                <a:latin typeface="Arial"/>
                <a:ea typeface="Arial"/>
                <a:cs typeface="Arial"/>
                <a:sym typeface="Arial"/>
              </a:rPr>
              <a:t>lower absences from school due to illness</a:t>
            </a:r>
            <a:endParaRPr/>
          </a:p>
          <a:p>
            <a:pPr indent="-571500" lvl="0" marL="685800" rtl="0" algn="l">
              <a:lnSpc>
                <a:spcPct val="90000"/>
              </a:lnSpc>
              <a:spcBef>
                <a:spcPts val="360"/>
              </a:spcBef>
              <a:spcAft>
                <a:spcPts val="0"/>
              </a:spcAft>
              <a:buClr>
                <a:schemeClr val="dk1"/>
              </a:buClr>
              <a:buSzPts val="2400"/>
              <a:buChar char="•"/>
            </a:pPr>
            <a:r>
              <a:rPr lang="en-US" sz="2400">
                <a:latin typeface="Arial"/>
                <a:ea typeface="Arial"/>
                <a:cs typeface="Arial"/>
                <a:sym typeface="Arial"/>
              </a:rPr>
              <a:t>lower rate of mortality and increased physical health overall</a:t>
            </a:r>
            <a:endParaRPr/>
          </a:p>
          <a:p>
            <a:pPr indent="-571500" lvl="0" marL="685800" rtl="0" algn="l">
              <a:lnSpc>
                <a:spcPct val="90000"/>
              </a:lnSpc>
              <a:spcBef>
                <a:spcPts val="360"/>
              </a:spcBef>
              <a:spcAft>
                <a:spcPts val="0"/>
              </a:spcAft>
              <a:buClr>
                <a:schemeClr val="dk1"/>
              </a:buClr>
              <a:buSzPts val="2400"/>
              <a:buChar char="•"/>
            </a:pPr>
            <a:r>
              <a:rPr lang="en-US" sz="2400">
                <a:latin typeface="Arial"/>
                <a:ea typeface="Arial"/>
                <a:cs typeface="Arial"/>
                <a:sym typeface="Arial"/>
              </a:rPr>
              <a:t>improved learning and academic achievement</a:t>
            </a:r>
            <a:endParaRPr/>
          </a:p>
          <a:p>
            <a:pPr indent="-571500" lvl="0" marL="685800" rtl="0" algn="l">
              <a:lnSpc>
                <a:spcPct val="90000"/>
              </a:lnSpc>
              <a:spcBef>
                <a:spcPts val="360"/>
              </a:spcBef>
              <a:spcAft>
                <a:spcPts val="0"/>
              </a:spcAft>
              <a:buClr>
                <a:schemeClr val="dk1"/>
              </a:buClr>
              <a:buSzPts val="2400"/>
              <a:buChar char="•"/>
            </a:pPr>
            <a:r>
              <a:rPr lang="en-US" sz="2400">
                <a:latin typeface="Arial"/>
                <a:ea typeface="Arial"/>
                <a:cs typeface="Arial"/>
                <a:sym typeface="Arial"/>
              </a:rPr>
              <a:t>more involvement in community and family activities</a:t>
            </a:r>
            <a:endParaRPr/>
          </a:p>
          <a:p>
            <a:pPr indent="-419100" lvl="0" marL="685800" rtl="0" algn="l">
              <a:lnSpc>
                <a:spcPct val="90000"/>
              </a:lnSpc>
              <a:spcBef>
                <a:spcPts val="360"/>
              </a:spcBef>
              <a:spcAft>
                <a:spcPts val="0"/>
              </a:spcAft>
              <a:buClr>
                <a:schemeClr val="dk1"/>
              </a:buClr>
              <a:buSzPts val="2400"/>
              <a:buNone/>
            </a:pPr>
            <a:r>
              <a:t/>
            </a:r>
            <a:endParaRPr sz="2400">
              <a:latin typeface="Arial"/>
              <a:ea typeface="Arial"/>
              <a:cs typeface="Arial"/>
              <a:sym typeface="Arial"/>
            </a:endParaRPr>
          </a:p>
        </p:txBody>
      </p:sp>
      <p:pic>
        <p:nvPicPr>
          <p:cNvPr id="215" name="Google Shape;215;p12"/>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16" name="Google Shape;216;p12"/>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17" name="Google Shape;217;p1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224" name="Google Shape;224;p13"/>
          <p:cNvSpPr/>
          <p:nvPr/>
        </p:nvSpPr>
        <p:spPr>
          <a:xfrm>
            <a:off x="749344" y="2058323"/>
            <a:ext cx="10766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Factors That Support Resilience:</a:t>
            </a:r>
            <a:endParaRPr/>
          </a:p>
        </p:txBody>
      </p:sp>
      <p:sp>
        <p:nvSpPr>
          <p:cNvPr id="225" name="Google Shape;225;p13"/>
          <p:cNvSpPr txBox="1"/>
          <p:nvPr>
            <p:ph idx="1" type="body"/>
          </p:nvPr>
        </p:nvSpPr>
        <p:spPr>
          <a:xfrm>
            <a:off x="2450747" y="2849563"/>
            <a:ext cx="10766195" cy="3436930"/>
          </a:xfrm>
          <a:prstGeom prst="rect">
            <a:avLst/>
          </a:prstGeom>
          <a:noFill/>
          <a:ln>
            <a:noFill/>
          </a:ln>
        </p:spPr>
        <p:txBody>
          <a:bodyPr anchorCtr="0" anchor="t" bIns="45700" lIns="91425" spcFirstLastPara="1" rIns="91425" wrap="square" tIns="45700">
            <a:noAutofit/>
          </a:bodyPr>
          <a:lstStyle/>
          <a:p>
            <a:pPr indent="-457200" lvl="0" marL="571500" rtl="0" algn="l">
              <a:lnSpc>
                <a:spcPct val="90000"/>
              </a:lnSpc>
              <a:spcBef>
                <a:spcPts val="360"/>
              </a:spcBef>
              <a:spcAft>
                <a:spcPts val="0"/>
              </a:spcAft>
              <a:buClr>
                <a:schemeClr val="dk1"/>
              </a:buClr>
              <a:buSzPts val="3200"/>
              <a:buChar char="•"/>
            </a:pPr>
            <a:r>
              <a:rPr lang="en-US" sz="3200">
                <a:latin typeface="Arial"/>
                <a:ea typeface="Arial"/>
                <a:cs typeface="Arial"/>
                <a:sym typeface="Arial"/>
              </a:rPr>
              <a:t>Personal Strengths</a:t>
            </a:r>
            <a:endParaRPr/>
          </a:p>
          <a:p>
            <a:pPr indent="-457200" lvl="0" marL="571500" rtl="0" algn="l">
              <a:lnSpc>
                <a:spcPct val="90000"/>
              </a:lnSpc>
              <a:spcBef>
                <a:spcPts val="360"/>
              </a:spcBef>
              <a:spcAft>
                <a:spcPts val="0"/>
              </a:spcAft>
              <a:buClr>
                <a:schemeClr val="dk1"/>
              </a:buClr>
              <a:buSzPts val="3200"/>
              <a:buChar char="•"/>
            </a:pPr>
            <a:r>
              <a:rPr lang="en-US" sz="3200">
                <a:latin typeface="Arial"/>
                <a:ea typeface="Arial"/>
                <a:cs typeface="Arial"/>
                <a:sym typeface="Arial"/>
              </a:rPr>
              <a:t>Realistic Planning</a:t>
            </a:r>
            <a:endParaRPr/>
          </a:p>
          <a:p>
            <a:pPr indent="-457200" lvl="0" marL="571500" rtl="0" algn="l">
              <a:lnSpc>
                <a:spcPct val="90000"/>
              </a:lnSpc>
              <a:spcBef>
                <a:spcPts val="360"/>
              </a:spcBef>
              <a:spcAft>
                <a:spcPts val="0"/>
              </a:spcAft>
              <a:buClr>
                <a:schemeClr val="dk1"/>
              </a:buClr>
              <a:buSzPts val="3200"/>
              <a:buChar char="•"/>
            </a:pPr>
            <a:r>
              <a:rPr lang="en-US" sz="3200">
                <a:latin typeface="Arial"/>
                <a:ea typeface="Arial"/>
                <a:cs typeface="Arial"/>
                <a:sym typeface="Arial"/>
              </a:rPr>
              <a:t>Communication/problem-solving skills</a:t>
            </a:r>
            <a:endParaRPr/>
          </a:p>
          <a:p>
            <a:pPr indent="-457200" lvl="0" marL="571500" rtl="0" algn="l">
              <a:lnSpc>
                <a:spcPct val="90000"/>
              </a:lnSpc>
              <a:spcBef>
                <a:spcPts val="360"/>
              </a:spcBef>
              <a:spcAft>
                <a:spcPts val="0"/>
              </a:spcAft>
              <a:buClr>
                <a:schemeClr val="dk1"/>
              </a:buClr>
              <a:buSzPts val="3200"/>
              <a:buChar char="•"/>
            </a:pPr>
            <a:r>
              <a:rPr lang="en-US" sz="3200">
                <a:latin typeface="Arial"/>
                <a:ea typeface="Arial"/>
                <a:cs typeface="Arial"/>
                <a:sym typeface="Arial"/>
              </a:rPr>
              <a:t>Attitude – </a:t>
            </a:r>
            <a:r>
              <a:rPr i="1" lang="en-US" sz="3200">
                <a:latin typeface="Arial"/>
                <a:ea typeface="Arial"/>
                <a:cs typeface="Arial"/>
                <a:sym typeface="Arial"/>
              </a:rPr>
              <a:t>No Victims Allowed</a:t>
            </a:r>
            <a:endParaRPr/>
          </a:p>
          <a:p>
            <a:pPr indent="-457200" lvl="0" marL="571500" rtl="0" algn="l">
              <a:lnSpc>
                <a:spcPct val="90000"/>
              </a:lnSpc>
              <a:spcBef>
                <a:spcPts val="360"/>
              </a:spcBef>
              <a:spcAft>
                <a:spcPts val="0"/>
              </a:spcAft>
              <a:buClr>
                <a:schemeClr val="dk1"/>
              </a:buClr>
              <a:buSzPts val="3200"/>
              <a:buChar char="•"/>
            </a:pPr>
            <a:r>
              <a:rPr lang="en-US" sz="3200">
                <a:latin typeface="Arial"/>
                <a:ea typeface="Arial"/>
                <a:cs typeface="Arial"/>
                <a:sym typeface="Arial"/>
              </a:rPr>
              <a:t>High emotional intelligence – ability to manage </a:t>
            </a:r>
            <a:endParaRPr/>
          </a:p>
          <a:p>
            <a:pPr indent="0" lvl="1" marL="571500" rtl="0" algn="l">
              <a:lnSpc>
                <a:spcPct val="90000"/>
              </a:lnSpc>
              <a:spcBef>
                <a:spcPts val="360"/>
              </a:spcBef>
              <a:spcAft>
                <a:spcPts val="0"/>
              </a:spcAft>
              <a:buClr>
                <a:schemeClr val="dk1"/>
              </a:buClr>
              <a:buSzPts val="3200"/>
              <a:buNone/>
            </a:pPr>
            <a:r>
              <a:rPr lang="en-US" sz="3200">
                <a:latin typeface="Arial"/>
                <a:ea typeface="Arial"/>
                <a:cs typeface="Arial"/>
                <a:sym typeface="Arial"/>
              </a:rPr>
              <a:t>Impulses and emotions</a:t>
            </a:r>
            <a:endParaRPr/>
          </a:p>
        </p:txBody>
      </p:sp>
      <p:pic>
        <p:nvPicPr>
          <p:cNvPr id="226" name="Google Shape;226;p13"/>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27" name="Google Shape;227;p13"/>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28" name="Google Shape;228;p1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pic>
        <p:nvPicPr>
          <p:cNvPr descr="8 Steps to Become More Resilient | Center for Creative Leadership" id="235" name="Google Shape;235;p14"/>
          <p:cNvPicPr preferRelativeResize="0"/>
          <p:nvPr/>
        </p:nvPicPr>
        <p:blipFill rotWithShape="1">
          <a:blip r:embed="rId3">
            <a:alphaModFix/>
          </a:blip>
          <a:srcRect b="6313" l="0" r="0" t="0"/>
          <a:stretch/>
        </p:blipFill>
        <p:spPr>
          <a:xfrm>
            <a:off x="1585903" y="1584325"/>
            <a:ext cx="9020194" cy="4422544"/>
          </a:xfrm>
          <a:prstGeom prst="rect">
            <a:avLst/>
          </a:prstGeom>
          <a:noFill/>
          <a:ln>
            <a:noFill/>
          </a:ln>
        </p:spPr>
      </p:pic>
      <p:pic>
        <p:nvPicPr>
          <p:cNvPr id="236" name="Google Shape;236;p14"/>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237" name="Google Shape;237;p14"/>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38" name="Google Shape;238;p1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Resilience</a:t>
            </a:r>
            <a:endParaRPr/>
          </a:p>
        </p:txBody>
      </p:sp>
      <p:sp>
        <p:nvSpPr>
          <p:cNvPr id="245" name="Google Shape;245;p15"/>
          <p:cNvSpPr/>
          <p:nvPr/>
        </p:nvSpPr>
        <p:spPr>
          <a:xfrm>
            <a:off x="838200" y="1766888"/>
            <a:ext cx="104529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ACTIVITY: Teamwork Cup Stack</a:t>
            </a:r>
            <a:endParaRPr/>
          </a:p>
        </p:txBody>
      </p:sp>
      <p:sp>
        <p:nvSpPr>
          <p:cNvPr id="246" name="Google Shape;246;p15"/>
          <p:cNvSpPr/>
          <p:nvPr/>
        </p:nvSpPr>
        <p:spPr>
          <a:xfrm>
            <a:off x="1388919" y="2995727"/>
            <a:ext cx="5257800" cy="221105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400">
                <a:solidFill>
                  <a:srgbClr val="000000"/>
                </a:solidFill>
                <a:latin typeface="Arial"/>
                <a:ea typeface="Arial"/>
                <a:cs typeface="Arial"/>
                <a:sym typeface="Arial"/>
              </a:rPr>
              <a:t>Objective:</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Engage in teamwork and communication activity to learn about individual and collective resilience.</a:t>
            </a:r>
            <a:endParaRPr/>
          </a:p>
        </p:txBody>
      </p:sp>
      <p:pic>
        <p:nvPicPr>
          <p:cNvPr descr="A picture containing person, indoor, table, sitting&#10;&#10;Description automatically generated" id="247" name="Google Shape;247;p15"/>
          <p:cNvPicPr preferRelativeResize="0"/>
          <p:nvPr/>
        </p:nvPicPr>
        <p:blipFill rotWithShape="1">
          <a:blip r:embed="rId3">
            <a:alphaModFix/>
          </a:blip>
          <a:srcRect b="0" l="0" r="0" t="0"/>
          <a:stretch/>
        </p:blipFill>
        <p:spPr>
          <a:xfrm>
            <a:off x="6288156" y="2498358"/>
            <a:ext cx="3784052" cy="3512503"/>
          </a:xfrm>
          <a:prstGeom prst="rect">
            <a:avLst/>
          </a:prstGeom>
          <a:noFill/>
          <a:ln>
            <a:noFill/>
          </a:ln>
        </p:spPr>
      </p:pic>
      <p:pic>
        <p:nvPicPr>
          <p:cNvPr id="248" name="Google Shape;248;p15"/>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249" name="Google Shape;249;p15"/>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50" name="Google Shape;250;p15"/>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257" name="Google Shape;257;p16"/>
          <p:cNvSpPr/>
          <p:nvPr/>
        </p:nvSpPr>
        <p:spPr>
          <a:xfrm>
            <a:off x="744973" y="1690688"/>
            <a:ext cx="10766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Let’s Learn and Teach Resilience:</a:t>
            </a:r>
            <a:endParaRPr/>
          </a:p>
        </p:txBody>
      </p:sp>
      <p:sp>
        <p:nvSpPr>
          <p:cNvPr id="258" name="Google Shape;258;p16"/>
          <p:cNvSpPr txBox="1"/>
          <p:nvPr>
            <p:ph idx="1" type="body"/>
          </p:nvPr>
        </p:nvSpPr>
        <p:spPr>
          <a:xfrm>
            <a:off x="1065142" y="2595702"/>
            <a:ext cx="10446027" cy="3666986"/>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380"/>
              <a:buChar char="•"/>
            </a:pPr>
            <a:r>
              <a:rPr lang="en-US" sz="3600">
                <a:latin typeface="Arial"/>
                <a:ea typeface="Arial"/>
                <a:cs typeface="Arial"/>
                <a:sym typeface="Arial"/>
              </a:rPr>
              <a:t>Authenticity - show up as your real self</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Manage stress and avoid burnout</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Manage change and setbacks</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Engage respectfully with others by communicating supportively and being an effective listener</a:t>
            </a:r>
            <a:endParaRPr/>
          </a:p>
        </p:txBody>
      </p:sp>
      <p:pic>
        <p:nvPicPr>
          <p:cNvPr id="259" name="Google Shape;259;p16"/>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60" name="Google Shape;260;p16"/>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61" name="Google Shape;261;p16"/>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268" name="Google Shape;268;p17"/>
          <p:cNvSpPr/>
          <p:nvPr/>
        </p:nvSpPr>
        <p:spPr>
          <a:xfrm>
            <a:off x="749344" y="1732856"/>
            <a:ext cx="10766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Let’s Learn And Teach Resilience:</a:t>
            </a:r>
            <a:endParaRPr/>
          </a:p>
        </p:txBody>
      </p:sp>
      <p:sp>
        <p:nvSpPr>
          <p:cNvPr id="269" name="Google Shape;269;p17"/>
          <p:cNvSpPr txBox="1"/>
          <p:nvPr>
            <p:ph idx="1" type="body"/>
          </p:nvPr>
        </p:nvSpPr>
        <p:spPr>
          <a:xfrm>
            <a:off x="1069513" y="2508531"/>
            <a:ext cx="10446027" cy="333360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Facilitate another person’s success with guidance, recognition, and support</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Build trust</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Seek support to help you build positivity</a:t>
            </a:r>
            <a:endParaRPr/>
          </a:p>
          <a:p>
            <a:pPr indent="-342900" lvl="0" marL="342900" rtl="0" algn="l">
              <a:lnSpc>
                <a:spcPct val="80000"/>
              </a:lnSpc>
              <a:spcBef>
                <a:spcPts val="0"/>
              </a:spcBef>
              <a:spcAft>
                <a:spcPts val="0"/>
              </a:spcAft>
              <a:buClr>
                <a:schemeClr val="dk1"/>
              </a:buClr>
              <a:buSzPts val="2380"/>
              <a:buChar char="•"/>
            </a:pPr>
            <a:r>
              <a:rPr lang="en-US" sz="3600">
                <a:latin typeface="Arial"/>
                <a:ea typeface="Arial"/>
                <a:cs typeface="Arial"/>
                <a:sym typeface="Arial"/>
              </a:rPr>
              <a:t>Have moments of play</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Stay inspired</a:t>
            </a:r>
            <a:endParaRPr/>
          </a:p>
          <a:p>
            <a:pPr indent="0" lvl="0" marL="0" rtl="0" algn="l">
              <a:lnSpc>
                <a:spcPct val="80000"/>
              </a:lnSpc>
              <a:spcBef>
                <a:spcPts val="476"/>
              </a:spcBef>
              <a:spcAft>
                <a:spcPts val="0"/>
              </a:spcAft>
              <a:buClr>
                <a:schemeClr val="dk1"/>
              </a:buClr>
              <a:buSzPts val="2380"/>
              <a:buNone/>
            </a:pPr>
            <a:r>
              <a:t/>
            </a:r>
            <a:endParaRPr sz="3600">
              <a:latin typeface="Arial"/>
              <a:ea typeface="Arial"/>
              <a:cs typeface="Arial"/>
              <a:sym typeface="Arial"/>
            </a:endParaRPr>
          </a:p>
        </p:txBody>
      </p:sp>
      <p:pic>
        <p:nvPicPr>
          <p:cNvPr id="270" name="Google Shape;270;p17"/>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71" name="Google Shape;271;p17"/>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72" name="Google Shape;272;p17"/>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279" name="Google Shape;279;p18"/>
          <p:cNvSpPr/>
          <p:nvPr/>
        </p:nvSpPr>
        <p:spPr>
          <a:xfrm>
            <a:off x="712902" y="1820031"/>
            <a:ext cx="10766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Let’s Learn and Teach Resilience:</a:t>
            </a:r>
            <a:endParaRPr/>
          </a:p>
        </p:txBody>
      </p:sp>
      <p:sp>
        <p:nvSpPr>
          <p:cNvPr id="280" name="Google Shape;280;p18"/>
          <p:cNvSpPr txBox="1"/>
          <p:nvPr>
            <p:ph idx="1" type="body"/>
          </p:nvPr>
        </p:nvSpPr>
        <p:spPr>
          <a:xfrm>
            <a:off x="526773" y="2675218"/>
            <a:ext cx="10984396" cy="3333607"/>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Develop quality relationships</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Spend face-to-face time with loved ones</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Practice gratitude daily</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Gain perspective by stepping out of your own box</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Reframe your thoughts (positive mindset)</a:t>
            </a:r>
            <a:endParaRPr/>
          </a:p>
          <a:p>
            <a:pPr indent="-342900" lvl="0" marL="342900" rtl="0" algn="l">
              <a:lnSpc>
                <a:spcPct val="80000"/>
              </a:lnSpc>
              <a:spcBef>
                <a:spcPts val="476"/>
              </a:spcBef>
              <a:spcAft>
                <a:spcPts val="0"/>
              </a:spcAft>
              <a:buClr>
                <a:schemeClr val="dk1"/>
              </a:buClr>
              <a:buSzPts val="2380"/>
              <a:buChar char="•"/>
            </a:pPr>
            <a:r>
              <a:rPr lang="en-US" sz="3600">
                <a:latin typeface="Arial"/>
                <a:ea typeface="Arial"/>
                <a:cs typeface="Arial"/>
                <a:sym typeface="Arial"/>
              </a:rPr>
              <a:t>Focus on what you can control – take small steps</a:t>
            </a:r>
            <a:endParaRPr/>
          </a:p>
          <a:p>
            <a:pPr indent="0" lvl="0" marL="0" rtl="0" algn="l">
              <a:lnSpc>
                <a:spcPct val="80000"/>
              </a:lnSpc>
              <a:spcBef>
                <a:spcPts val="476"/>
              </a:spcBef>
              <a:spcAft>
                <a:spcPts val="0"/>
              </a:spcAft>
              <a:buClr>
                <a:schemeClr val="dk1"/>
              </a:buClr>
              <a:buSzPts val="2380"/>
              <a:buNone/>
            </a:pPr>
            <a:r>
              <a:t/>
            </a:r>
            <a:endParaRPr sz="3600">
              <a:latin typeface="Arial"/>
              <a:ea typeface="Arial"/>
              <a:cs typeface="Arial"/>
              <a:sym typeface="Arial"/>
            </a:endParaRPr>
          </a:p>
        </p:txBody>
      </p:sp>
      <p:pic>
        <p:nvPicPr>
          <p:cNvPr id="281" name="Google Shape;281;p18"/>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82" name="Google Shape;282;p18"/>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83" name="Google Shape;283;p18"/>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Resilience</a:t>
            </a:r>
            <a:endParaRPr/>
          </a:p>
        </p:txBody>
      </p:sp>
      <p:sp>
        <p:nvSpPr>
          <p:cNvPr id="290" name="Google Shape;290;p19"/>
          <p:cNvSpPr/>
          <p:nvPr/>
        </p:nvSpPr>
        <p:spPr>
          <a:xfrm>
            <a:off x="838200" y="1766888"/>
            <a:ext cx="454316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ACTIVITY: </a:t>
            </a:r>
            <a:endParaRPr/>
          </a:p>
          <a:p>
            <a:pPr indent="0" lvl="0" marL="0" marR="0" rtl="0" algn="ctr">
              <a:spcBef>
                <a:spcPts val="0"/>
              </a:spcBef>
              <a:spcAft>
                <a:spcPts val="0"/>
              </a:spcAft>
              <a:buNone/>
            </a:pPr>
            <a:r>
              <a:rPr i="1" lang="en-US" sz="2400">
                <a:solidFill>
                  <a:schemeClr val="dk1"/>
                </a:solidFill>
                <a:latin typeface="Arial"/>
                <a:ea typeface="Arial"/>
                <a:cs typeface="Arial"/>
                <a:sym typeface="Arial"/>
              </a:rPr>
              <a:t>Nicholson McBride Resilience Questionnaire</a:t>
            </a:r>
            <a:r>
              <a:rPr lang="en-US" sz="2400">
                <a:solidFill>
                  <a:schemeClr val="dk1"/>
                </a:solidFill>
                <a:latin typeface="Arial"/>
                <a:ea typeface="Arial"/>
                <a:cs typeface="Arial"/>
                <a:sym typeface="Arial"/>
              </a:rPr>
              <a:t> (NMRQ). </a:t>
            </a:r>
            <a:endParaRPr/>
          </a:p>
        </p:txBody>
      </p:sp>
      <p:sp>
        <p:nvSpPr>
          <p:cNvPr id="291" name="Google Shape;291;p19"/>
          <p:cNvSpPr/>
          <p:nvPr/>
        </p:nvSpPr>
        <p:spPr>
          <a:xfrm>
            <a:off x="764447" y="3267401"/>
            <a:ext cx="5257800" cy="178016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400">
                <a:solidFill>
                  <a:srgbClr val="000000"/>
                </a:solidFill>
                <a:latin typeface="Arial"/>
                <a:ea typeface="Arial"/>
                <a:cs typeface="Arial"/>
                <a:sym typeface="Arial"/>
              </a:rPr>
              <a:t>Objective:</a:t>
            </a:r>
            <a:endParaRPr sz="24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Assess current level of resilience and quickly identify tips to increase resilience.</a:t>
            </a:r>
            <a:endParaRPr/>
          </a:p>
        </p:txBody>
      </p:sp>
      <p:graphicFrame>
        <p:nvGraphicFramePr>
          <p:cNvPr id="292" name="Google Shape;292;p19"/>
          <p:cNvGraphicFramePr/>
          <p:nvPr/>
        </p:nvGraphicFramePr>
        <p:xfrm>
          <a:off x="6884392" y="1690688"/>
          <a:ext cx="3000000" cy="3000000"/>
        </p:xfrm>
        <a:graphic>
          <a:graphicData uri="http://schemas.openxmlformats.org/drawingml/2006/table">
            <a:tbl>
              <a:tblPr bandCol="1" bandRow="1" firstCol="1" firstRow="1" lastCol="1" lastRow="1">
                <a:noFill/>
                <a:tableStyleId>{A5B00893-27DD-4FD5-AE96-867A428445B6}</a:tableStyleId>
              </a:tblPr>
              <a:tblGrid>
                <a:gridCol w="3933425"/>
                <a:gridCol w="609725"/>
              </a:tblGrid>
              <a:tr h="334625">
                <a:tc>
                  <a:txBody>
                    <a:bodyPr/>
                    <a:lstStyle/>
                    <a:p>
                      <a:pPr indent="0" lvl="0" marL="66675" marR="0" rtl="0" algn="l">
                        <a:spcBef>
                          <a:spcPts val="0"/>
                        </a:spcBef>
                        <a:spcAft>
                          <a:spcPts val="0"/>
                        </a:spcAft>
                        <a:buNone/>
                      </a:pPr>
                      <a:r>
                        <a:rPr lang="en-US" sz="1500" u="none" cap="none" strike="noStrike"/>
                        <a:t>Resilience Questionnaire</a:t>
                      </a:r>
                      <a:endParaRPr sz="900" u="none" cap="none" strike="noStrike">
                        <a:latin typeface="Helvetica Neue"/>
                        <a:ea typeface="Helvetica Neue"/>
                        <a:cs typeface="Helvetica Neue"/>
                        <a:sym typeface="Helvetica Neue"/>
                      </a:endParaRPr>
                    </a:p>
                  </a:txBody>
                  <a:tcPr marT="0" marB="0" marR="0" marL="0"/>
                </a:tc>
                <a:tc>
                  <a:txBody>
                    <a:bodyPr/>
                    <a:lstStyle/>
                    <a:p>
                      <a:pPr indent="0" lvl="0" marL="66675" marR="0" rtl="0" algn="l">
                        <a:spcBef>
                          <a:spcPts val="0"/>
                        </a:spcBef>
                        <a:spcAft>
                          <a:spcPts val="0"/>
                        </a:spcAft>
                        <a:buNone/>
                      </a:pPr>
                      <a:r>
                        <a:rPr lang="en-US" sz="1500" u="none" cap="none" strike="noStrike"/>
                        <a:t>Score</a:t>
                      </a:r>
                      <a:endParaRPr sz="900" u="none" cap="none" strike="noStrike">
                        <a:latin typeface="Helvetica Neue"/>
                        <a:ea typeface="Helvetica Neue"/>
                        <a:cs typeface="Helvetica Neue"/>
                        <a:sym typeface="Helvetica Neue"/>
                      </a:endParaRPr>
                    </a:p>
                  </a:txBody>
                  <a:tcPr marT="0" marB="0" marR="0" marL="0"/>
                </a:tc>
              </a:tr>
              <a:tr h="405775">
                <a:tc>
                  <a:txBody>
                    <a:bodyPr/>
                    <a:lstStyle/>
                    <a:p>
                      <a:pPr indent="0" lvl="0" marL="66675" marR="10795" rtl="0" algn="l">
                        <a:spcBef>
                          <a:spcPts val="0"/>
                        </a:spcBef>
                        <a:spcAft>
                          <a:spcPts val="0"/>
                        </a:spcAft>
                        <a:buNone/>
                      </a:pPr>
                      <a:r>
                        <a:rPr lang="en-US" sz="1000" u="none" cap="none" strike="noStrike"/>
                        <a:t>1. In a difficult spot, I turn at once to what can be done to put things right.</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406300">
                <a:tc>
                  <a:txBody>
                    <a:bodyPr/>
                    <a:lstStyle/>
                    <a:p>
                      <a:pPr indent="0" lvl="0" marL="66675" marR="0" rtl="0" algn="l">
                        <a:spcBef>
                          <a:spcPts val="0"/>
                        </a:spcBef>
                        <a:spcAft>
                          <a:spcPts val="0"/>
                        </a:spcAft>
                        <a:buNone/>
                      </a:pPr>
                      <a:r>
                        <a:rPr lang="en-US" sz="1000" u="none" cap="none" strike="noStrike"/>
                        <a:t>2. I influence where I can, rather than worrying about what I cannot influence.</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7200">
                <a:tc>
                  <a:txBody>
                    <a:bodyPr/>
                    <a:lstStyle/>
                    <a:p>
                      <a:pPr indent="0" lvl="0" marL="66675" marR="0" rtl="0" algn="l">
                        <a:spcBef>
                          <a:spcPts val="0"/>
                        </a:spcBef>
                        <a:spcAft>
                          <a:spcPts val="0"/>
                        </a:spcAft>
                        <a:buNone/>
                      </a:pPr>
                      <a:r>
                        <a:rPr lang="en-US" sz="1000" u="none" cap="none" strike="noStrike"/>
                        <a:t>3. I do not take criticism personally.</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6675">
                <a:tc>
                  <a:txBody>
                    <a:bodyPr/>
                    <a:lstStyle/>
                    <a:p>
                      <a:pPr indent="0" lvl="0" marL="66675" marR="0" rtl="0" algn="l">
                        <a:spcBef>
                          <a:spcPts val="0"/>
                        </a:spcBef>
                        <a:spcAft>
                          <a:spcPts val="0"/>
                        </a:spcAft>
                        <a:buNone/>
                      </a:pPr>
                      <a:r>
                        <a:rPr lang="en-US" sz="1000" u="none" cap="none" strike="noStrike"/>
                        <a:t>4. I generally manage to keep things in perspective.</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7200">
                <a:tc>
                  <a:txBody>
                    <a:bodyPr/>
                    <a:lstStyle/>
                    <a:p>
                      <a:pPr indent="0" lvl="0" marL="66675" marR="0" rtl="0" algn="l">
                        <a:spcBef>
                          <a:spcPts val="0"/>
                        </a:spcBef>
                        <a:spcAft>
                          <a:spcPts val="0"/>
                        </a:spcAft>
                        <a:buNone/>
                      </a:pPr>
                      <a:r>
                        <a:rPr lang="en-US" sz="1000" u="none" cap="none" strike="noStrike"/>
                        <a:t>5. I am calm in a crisis.</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6150">
                <a:tc>
                  <a:txBody>
                    <a:bodyPr/>
                    <a:lstStyle/>
                    <a:p>
                      <a:pPr indent="0" lvl="0" marL="66675" marR="0" rtl="0" algn="l">
                        <a:spcBef>
                          <a:spcPts val="0"/>
                        </a:spcBef>
                        <a:spcAft>
                          <a:spcPts val="0"/>
                        </a:spcAft>
                        <a:buNone/>
                      </a:pPr>
                      <a:r>
                        <a:rPr lang="en-US" sz="1000" u="none" cap="none" strike="noStrike"/>
                        <a:t>6. I am good at finding solutions to problems.</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7725">
                <a:tc>
                  <a:txBody>
                    <a:bodyPr/>
                    <a:lstStyle/>
                    <a:p>
                      <a:pPr indent="0" lvl="0" marL="66675" marR="0" rtl="0" algn="l">
                        <a:spcBef>
                          <a:spcPts val="0"/>
                        </a:spcBef>
                        <a:spcAft>
                          <a:spcPts val="0"/>
                        </a:spcAft>
                        <a:buNone/>
                      </a:pPr>
                      <a:r>
                        <a:rPr lang="en-US" sz="1000" u="none" cap="none" strike="noStrike"/>
                        <a:t>7. I would not describe myself as an anxious person.</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6150">
                <a:tc>
                  <a:txBody>
                    <a:bodyPr/>
                    <a:lstStyle/>
                    <a:p>
                      <a:pPr indent="0" lvl="0" marL="66675" marR="0" rtl="0" algn="l">
                        <a:spcBef>
                          <a:spcPts val="0"/>
                        </a:spcBef>
                        <a:spcAft>
                          <a:spcPts val="0"/>
                        </a:spcAft>
                        <a:buNone/>
                      </a:pPr>
                      <a:r>
                        <a:rPr lang="en-US" sz="1000" u="none" cap="none" strike="noStrike"/>
                        <a:t>8. I do not tend to avoid conflict.</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7200">
                <a:tc>
                  <a:txBody>
                    <a:bodyPr/>
                    <a:lstStyle/>
                    <a:p>
                      <a:pPr indent="0" lvl="0" marL="66675" marR="0" rtl="0" algn="l">
                        <a:spcBef>
                          <a:spcPts val="0"/>
                        </a:spcBef>
                        <a:spcAft>
                          <a:spcPts val="0"/>
                        </a:spcAft>
                        <a:buNone/>
                      </a:pPr>
                      <a:r>
                        <a:rPr lang="en-US" sz="1000" u="none" cap="none" strike="noStrike"/>
                        <a:t>9. I try to control events rather than being a victim of circumstances.</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6675">
                <a:tc>
                  <a:txBody>
                    <a:bodyPr/>
                    <a:lstStyle/>
                    <a:p>
                      <a:pPr indent="0" lvl="0" marL="66675" marR="0" rtl="0" algn="l">
                        <a:spcBef>
                          <a:spcPts val="0"/>
                        </a:spcBef>
                        <a:spcAft>
                          <a:spcPts val="0"/>
                        </a:spcAft>
                        <a:buNone/>
                      </a:pPr>
                      <a:r>
                        <a:rPr lang="en-US" sz="1000" u="none" cap="none" strike="noStrike"/>
                        <a:t>10. I trust my intuition.</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7200">
                <a:tc>
                  <a:txBody>
                    <a:bodyPr/>
                    <a:lstStyle/>
                    <a:p>
                      <a:pPr indent="0" lvl="0" marL="66675" marR="0" rtl="0" algn="l">
                        <a:spcBef>
                          <a:spcPts val="0"/>
                        </a:spcBef>
                        <a:spcAft>
                          <a:spcPts val="0"/>
                        </a:spcAft>
                        <a:buNone/>
                      </a:pPr>
                      <a:r>
                        <a:rPr lang="en-US" sz="1000" u="none" cap="none" strike="noStrike"/>
                        <a:t>11. I manage my stress levels well.</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286150">
                <a:tc>
                  <a:txBody>
                    <a:bodyPr/>
                    <a:lstStyle/>
                    <a:p>
                      <a:pPr indent="0" lvl="0" marL="66675" marR="0" rtl="0" algn="l">
                        <a:spcBef>
                          <a:spcPts val="0"/>
                        </a:spcBef>
                        <a:spcAft>
                          <a:spcPts val="0"/>
                        </a:spcAft>
                        <a:buNone/>
                      </a:pPr>
                      <a:r>
                        <a:rPr lang="en-US" sz="1000" u="none" cap="none" strike="noStrike"/>
                        <a:t>12. I feel confident and secure in my position.</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r h="336225">
                <a:tc>
                  <a:txBody>
                    <a:bodyPr/>
                    <a:lstStyle/>
                    <a:p>
                      <a:pPr indent="0" lvl="0" marL="66675" marR="0" rtl="0" algn="l">
                        <a:spcBef>
                          <a:spcPts val="0"/>
                        </a:spcBef>
                        <a:spcAft>
                          <a:spcPts val="0"/>
                        </a:spcAft>
                        <a:buNone/>
                      </a:pPr>
                      <a:r>
                        <a:rPr lang="en-US" sz="1500" u="none" cap="none" strike="noStrike"/>
                        <a:t>TOTAL</a:t>
                      </a:r>
                      <a:endParaRPr sz="900" u="none" cap="none" strike="noStrike">
                        <a:latin typeface="Helvetica Neue"/>
                        <a:ea typeface="Helvetica Neue"/>
                        <a:cs typeface="Helvetica Neue"/>
                        <a:sym typeface="Helvetica Neue"/>
                      </a:endParaRPr>
                    </a:p>
                  </a:txBody>
                  <a:tcPr marT="0" marB="0" marR="0" marL="0"/>
                </a:tc>
                <a:tc>
                  <a:txBody>
                    <a:bodyPr/>
                    <a:lstStyle/>
                    <a:p>
                      <a:pPr indent="0" lvl="0" marL="0" marR="0" rtl="0" algn="l">
                        <a:spcBef>
                          <a:spcPts val="0"/>
                        </a:spcBef>
                        <a:spcAft>
                          <a:spcPts val="0"/>
                        </a:spcAft>
                        <a:buNone/>
                      </a:pPr>
                      <a:r>
                        <a:rPr lang="en-US" sz="1000" u="none" cap="none" strike="noStrike"/>
                        <a:t> </a:t>
                      </a:r>
                      <a:endParaRPr sz="900" u="none" cap="none" strike="noStrike">
                        <a:latin typeface="Helvetica Neue"/>
                        <a:ea typeface="Helvetica Neue"/>
                        <a:cs typeface="Helvetica Neue"/>
                        <a:sym typeface="Helvetica Neue"/>
                      </a:endParaRPr>
                    </a:p>
                  </a:txBody>
                  <a:tcPr marT="0" marB="0" marR="0" marL="0"/>
                </a:tc>
              </a:tr>
            </a:tbl>
          </a:graphicData>
        </a:graphic>
      </p:graphicFrame>
      <p:pic>
        <p:nvPicPr>
          <p:cNvPr id="293" name="Google Shape;293;p19"/>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294" name="Google Shape;294;p19"/>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295" name="Google Shape;295;p19"/>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why-is-resilience-important ~ Daily Work" id="101" name="Google Shape;101;p2"/>
          <p:cNvPicPr preferRelativeResize="0"/>
          <p:nvPr>
            <p:ph idx="1" type="body"/>
          </p:nvPr>
        </p:nvPicPr>
        <p:blipFill rotWithShape="1">
          <a:blip r:embed="rId3">
            <a:alphaModFix/>
          </a:blip>
          <a:srcRect b="0" l="0" r="0" t="0"/>
          <a:stretch/>
        </p:blipFill>
        <p:spPr>
          <a:xfrm>
            <a:off x="2849892" y="380999"/>
            <a:ext cx="7291536" cy="5458691"/>
          </a:xfrm>
          <a:prstGeom prst="rect">
            <a:avLst/>
          </a:prstGeom>
          <a:noFill/>
          <a:ln>
            <a:noFill/>
          </a:ln>
        </p:spPr>
      </p:pic>
      <p:pic>
        <p:nvPicPr>
          <p:cNvPr id="102" name="Google Shape;102;p2"/>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103" name="Google Shape;103;p2"/>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Resilience</a:t>
            </a:r>
            <a:endParaRPr/>
          </a:p>
        </p:txBody>
      </p:sp>
      <p:sp>
        <p:nvSpPr>
          <p:cNvPr id="302" name="Google Shape;302;p20"/>
          <p:cNvSpPr/>
          <p:nvPr/>
        </p:nvSpPr>
        <p:spPr>
          <a:xfrm>
            <a:off x="2750428" y="1543724"/>
            <a:ext cx="628815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Calibri"/>
                <a:ea typeface="Calibri"/>
                <a:cs typeface="Calibri"/>
                <a:sym typeface="Calibri"/>
              </a:rPr>
              <a:t>10 Steps to Resilience</a:t>
            </a:r>
            <a:endParaRPr b="0" sz="4000" cap="none">
              <a:solidFill>
                <a:schemeClr val="dk1"/>
              </a:solidFill>
              <a:latin typeface="Calibri"/>
              <a:ea typeface="Calibri"/>
              <a:cs typeface="Calibri"/>
              <a:sym typeface="Calibri"/>
            </a:endParaRPr>
          </a:p>
        </p:txBody>
      </p:sp>
      <p:sp>
        <p:nvSpPr>
          <p:cNvPr id="303" name="Google Shape;303;p20"/>
          <p:cNvSpPr/>
          <p:nvPr/>
        </p:nvSpPr>
        <p:spPr>
          <a:xfrm>
            <a:off x="1277968" y="1941016"/>
            <a:ext cx="8506936"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1. Visualize success</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2. Boost your self-esteem</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3. Enhance your efficacy, take control</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4. Become more optimistic</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5. Manage stress</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6. Improve decision-making</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7. Ask for help</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8. Deal with conflict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9. Learn</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10. Be yourself</a:t>
            </a:r>
            <a:endParaRPr/>
          </a:p>
        </p:txBody>
      </p:sp>
      <p:pic>
        <p:nvPicPr>
          <p:cNvPr id="304" name="Google Shape;304;p20"/>
          <p:cNvPicPr preferRelativeResize="0"/>
          <p:nvPr/>
        </p:nvPicPr>
        <p:blipFill rotWithShape="1">
          <a:blip r:embed="rId3">
            <a:alphaModFix/>
          </a:blip>
          <a:srcRect b="0" l="0" r="0" t="0"/>
          <a:stretch/>
        </p:blipFill>
        <p:spPr>
          <a:xfrm>
            <a:off x="6288156" y="2354009"/>
            <a:ext cx="4855543" cy="3575304"/>
          </a:xfrm>
          <a:prstGeom prst="rect">
            <a:avLst/>
          </a:prstGeom>
          <a:noFill/>
          <a:ln>
            <a:noFill/>
          </a:ln>
        </p:spPr>
      </p:pic>
      <p:pic>
        <p:nvPicPr>
          <p:cNvPr id="305" name="Google Shape;305;p20"/>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306" name="Google Shape;306;p20"/>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07" name="Google Shape;307;p20"/>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302">
                                            <p:txEl>
                                              <p:pRg end="0" st="0"/>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314" name="Google Shape;314;p21"/>
          <p:cNvSpPr/>
          <p:nvPr/>
        </p:nvSpPr>
        <p:spPr>
          <a:xfrm>
            <a:off x="526773" y="1628930"/>
            <a:ext cx="1121133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Arial"/>
                <a:ea typeface="Arial"/>
                <a:cs typeface="Arial"/>
                <a:sym typeface="Arial"/>
              </a:rPr>
              <a:t>ACTIVITY – </a:t>
            </a:r>
            <a:endParaRPr/>
          </a:p>
          <a:p>
            <a:pPr indent="0" lvl="0" marL="0" marR="0" rtl="0" algn="ctr">
              <a:spcBef>
                <a:spcPts val="0"/>
              </a:spcBef>
              <a:spcAft>
                <a:spcPts val="0"/>
              </a:spcAft>
              <a:buNone/>
            </a:pPr>
            <a:r>
              <a:rPr lang="en-US" sz="3600">
                <a:solidFill>
                  <a:schemeClr val="dk1"/>
                </a:solidFill>
                <a:latin typeface="Arial"/>
                <a:ea typeface="Arial"/>
                <a:cs typeface="Arial"/>
                <a:sym typeface="Arial"/>
              </a:rPr>
              <a:t>Challenge Your Brain to Think in Different Ways</a:t>
            </a:r>
            <a:endParaRPr/>
          </a:p>
        </p:txBody>
      </p:sp>
      <p:sp>
        <p:nvSpPr>
          <p:cNvPr id="315" name="Google Shape;315;p21"/>
          <p:cNvSpPr txBox="1"/>
          <p:nvPr>
            <p:ph idx="1" type="body"/>
          </p:nvPr>
        </p:nvSpPr>
        <p:spPr>
          <a:xfrm>
            <a:off x="838200" y="3124366"/>
            <a:ext cx="10984396" cy="1510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60"/>
              </a:spcBef>
              <a:spcAft>
                <a:spcPts val="0"/>
              </a:spcAft>
              <a:buClr>
                <a:schemeClr val="dk1"/>
              </a:buClr>
              <a:buSzPts val="1800"/>
              <a:buNone/>
            </a:pPr>
            <a:r>
              <a:rPr lang="en-US" sz="3200">
                <a:latin typeface="Arial"/>
                <a:ea typeface="Arial"/>
                <a:cs typeface="Arial"/>
                <a:sym typeface="Arial"/>
              </a:rPr>
              <a:t>Do not </a:t>
            </a:r>
            <a:r>
              <a:rPr lang="en-US" sz="3200" u="sng">
                <a:latin typeface="Arial"/>
                <a:ea typeface="Arial"/>
                <a:cs typeface="Arial"/>
                <a:sym typeface="Arial"/>
              </a:rPr>
              <a:t>read</a:t>
            </a:r>
            <a:r>
              <a:rPr lang="en-US" sz="3200">
                <a:latin typeface="Arial"/>
                <a:ea typeface="Arial"/>
                <a:cs typeface="Arial"/>
                <a:sym typeface="Arial"/>
              </a:rPr>
              <a:t> the words… rather s</a:t>
            </a:r>
            <a:r>
              <a:rPr lang="en-US" sz="3200" u="sng">
                <a:latin typeface="Arial"/>
                <a:ea typeface="Arial"/>
                <a:cs typeface="Arial"/>
                <a:sym typeface="Arial"/>
              </a:rPr>
              <a:t>ay the colors </a:t>
            </a:r>
            <a:r>
              <a:rPr lang="en-US" sz="3200">
                <a:latin typeface="Arial"/>
                <a:ea typeface="Arial"/>
                <a:cs typeface="Arial"/>
                <a:sym typeface="Arial"/>
              </a:rPr>
              <a:t>of the following words. For example, if the word BLUE is printed in a red color, you should say RED. </a:t>
            </a:r>
            <a:endParaRPr/>
          </a:p>
          <a:p>
            <a:pPr indent="0" lvl="0" marL="0" rtl="0" algn="l">
              <a:lnSpc>
                <a:spcPct val="90000"/>
              </a:lnSpc>
              <a:spcBef>
                <a:spcPts val="360"/>
              </a:spcBef>
              <a:spcAft>
                <a:spcPts val="0"/>
              </a:spcAft>
              <a:buClr>
                <a:schemeClr val="dk1"/>
              </a:buClr>
              <a:buSzPts val="1800"/>
              <a:buNone/>
            </a:pPr>
            <a:r>
              <a:t/>
            </a:r>
            <a:endParaRPr sz="3200">
              <a:latin typeface="Arial"/>
              <a:ea typeface="Arial"/>
              <a:cs typeface="Arial"/>
              <a:sym typeface="Arial"/>
            </a:endParaRPr>
          </a:p>
          <a:p>
            <a:pPr indent="0" lvl="0" marL="0" rtl="0" algn="l">
              <a:lnSpc>
                <a:spcPct val="90000"/>
              </a:lnSpc>
              <a:spcBef>
                <a:spcPts val="360"/>
              </a:spcBef>
              <a:spcAft>
                <a:spcPts val="0"/>
              </a:spcAft>
              <a:buClr>
                <a:schemeClr val="dk1"/>
              </a:buClr>
              <a:buSzPts val="1800"/>
              <a:buNone/>
            </a:pPr>
            <a:r>
              <a:rPr lang="en-US" sz="3200">
                <a:latin typeface="Arial"/>
                <a:ea typeface="Arial"/>
                <a:cs typeface="Arial"/>
                <a:sym typeface="Arial"/>
              </a:rPr>
              <a:t>Say the colors as fast as you can.</a:t>
            </a:r>
            <a:endParaRPr/>
          </a:p>
          <a:p>
            <a:pPr indent="0" lvl="0" marL="0" rtl="0" algn="l">
              <a:lnSpc>
                <a:spcPct val="90000"/>
              </a:lnSpc>
              <a:spcBef>
                <a:spcPts val="360"/>
              </a:spcBef>
              <a:spcAft>
                <a:spcPts val="0"/>
              </a:spcAft>
              <a:buClr>
                <a:schemeClr val="dk1"/>
              </a:buClr>
              <a:buSzPts val="1800"/>
              <a:buNone/>
            </a:pPr>
            <a:r>
              <a:rPr lang="en-US" sz="3200">
                <a:latin typeface="Arial"/>
                <a:ea typeface="Arial"/>
                <a:cs typeface="Arial"/>
                <a:sym typeface="Arial"/>
              </a:rPr>
              <a:t>It is not as easy as you think…  Ready?</a:t>
            </a:r>
            <a:endParaRPr/>
          </a:p>
          <a:p>
            <a:pPr indent="0" lvl="0" marL="0" rtl="0" algn="l">
              <a:lnSpc>
                <a:spcPct val="90000"/>
              </a:lnSpc>
              <a:spcBef>
                <a:spcPts val="360"/>
              </a:spcBef>
              <a:spcAft>
                <a:spcPts val="0"/>
              </a:spcAft>
              <a:buClr>
                <a:schemeClr val="dk1"/>
              </a:buClr>
              <a:buSzPts val="1800"/>
              <a:buNone/>
            </a:pPr>
            <a:r>
              <a:t/>
            </a:r>
            <a:endParaRPr sz="3200">
              <a:latin typeface="Arial"/>
              <a:ea typeface="Arial"/>
              <a:cs typeface="Arial"/>
              <a:sym typeface="Arial"/>
            </a:endParaRPr>
          </a:p>
          <a:p>
            <a:pPr indent="0" lvl="0" marL="0" rtl="0" algn="l">
              <a:lnSpc>
                <a:spcPct val="90000"/>
              </a:lnSpc>
              <a:spcBef>
                <a:spcPts val="360"/>
              </a:spcBef>
              <a:spcAft>
                <a:spcPts val="0"/>
              </a:spcAft>
              <a:buClr>
                <a:schemeClr val="dk1"/>
              </a:buClr>
              <a:buSzPts val="1800"/>
              <a:buNone/>
            </a:pPr>
            <a:r>
              <a:t/>
            </a:r>
            <a:endParaRPr sz="3200">
              <a:latin typeface="Arial"/>
              <a:ea typeface="Arial"/>
              <a:cs typeface="Arial"/>
              <a:sym typeface="Arial"/>
            </a:endParaRPr>
          </a:p>
          <a:p>
            <a:pPr indent="0" lvl="0" marL="0" rtl="0" algn="l">
              <a:lnSpc>
                <a:spcPct val="90000"/>
              </a:lnSpc>
              <a:spcBef>
                <a:spcPts val="360"/>
              </a:spcBef>
              <a:spcAft>
                <a:spcPts val="0"/>
              </a:spcAft>
              <a:buClr>
                <a:schemeClr val="dk1"/>
              </a:buClr>
              <a:buSzPts val="1800"/>
              <a:buNone/>
            </a:pPr>
            <a:r>
              <a:t/>
            </a:r>
            <a:endParaRPr sz="3200">
              <a:latin typeface="Arial"/>
              <a:ea typeface="Arial"/>
              <a:cs typeface="Arial"/>
              <a:sym typeface="Arial"/>
            </a:endParaRPr>
          </a:p>
          <a:p>
            <a:pPr indent="0" lvl="0" marL="0" rtl="0" algn="l">
              <a:lnSpc>
                <a:spcPct val="90000"/>
              </a:lnSpc>
              <a:spcBef>
                <a:spcPts val="360"/>
              </a:spcBef>
              <a:spcAft>
                <a:spcPts val="0"/>
              </a:spcAft>
              <a:buClr>
                <a:schemeClr val="dk1"/>
              </a:buClr>
              <a:buSzPts val="1800"/>
              <a:buNone/>
            </a:pPr>
            <a:r>
              <a:t/>
            </a:r>
            <a:endParaRPr sz="3200">
              <a:latin typeface="Arial"/>
              <a:ea typeface="Arial"/>
              <a:cs typeface="Arial"/>
              <a:sym typeface="Arial"/>
            </a:endParaRPr>
          </a:p>
        </p:txBody>
      </p:sp>
      <p:sp>
        <p:nvSpPr>
          <p:cNvPr id="316" name="Google Shape;316;p21"/>
          <p:cNvSpPr/>
          <p:nvPr/>
        </p:nvSpPr>
        <p:spPr>
          <a:xfrm>
            <a:off x="7826791" y="4069941"/>
            <a:ext cx="128381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FF00"/>
                </a:solidFill>
                <a:latin typeface="Calibri"/>
                <a:ea typeface="Calibri"/>
                <a:cs typeface="Calibri"/>
                <a:sym typeface="Calibri"/>
              </a:rPr>
              <a:t>Red</a:t>
            </a:r>
            <a:endParaRPr/>
          </a:p>
        </p:txBody>
      </p:sp>
      <p:sp>
        <p:nvSpPr>
          <p:cNvPr id="317" name="Google Shape;317;p21"/>
          <p:cNvSpPr/>
          <p:nvPr/>
        </p:nvSpPr>
        <p:spPr>
          <a:xfrm>
            <a:off x="9110605" y="4159640"/>
            <a:ext cx="146226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0000"/>
                </a:solidFill>
                <a:latin typeface="Calibri"/>
                <a:ea typeface="Calibri"/>
                <a:cs typeface="Calibri"/>
                <a:sym typeface="Calibri"/>
              </a:rPr>
              <a:t>Blue</a:t>
            </a:r>
            <a:endParaRPr/>
          </a:p>
        </p:txBody>
      </p:sp>
      <p:sp>
        <p:nvSpPr>
          <p:cNvPr id="318" name="Google Shape;318;p21"/>
          <p:cNvSpPr/>
          <p:nvPr/>
        </p:nvSpPr>
        <p:spPr>
          <a:xfrm>
            <a:off x="8021782" y="4833071"/>
            <a:ext cx="267210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0070C0"/>
                </a:solidFill>
                <a:latin typeface="Calibri"/>
                <a:ea typeface="Calibri"/>
                <a:cs typeface="Calibri"/>
                <a:sym typeface="Calibri"/>
              </a:rPr>
              <a:t>Yellow</a:t>
            </a:r>
            <a:endParaRPr/>
          </a:p>
        </p:txBody>
      </p:sp>
      <p:pic>
        <p:nvPicPr>
          <p:cNvPr id="319" name="Google Shape;319;p21"/>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320" name="Google Shape;320;p21"/>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21" name="Google Shape;321;p2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328" name="Google Shape;328;p22"/>
          <p:cNvSpPr/>
          <p:nvPr/>
        </p:nvSpPr>
        <p:spPr>
          <a:xfrm>
            <a:off x="712902" y="1820031"/>
            <a:ext cx="1076619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State the color of each word.</a:t>
            </a:r>
            <a:endParaRPr/>
          </a:p>
          <a:p>
            <a:pPr indent="0" lvl="0" marL="0" marR="0" rtl="0" algn="ctr">
              <a:spcBef>
                <a:spcPts val="0"/>
              </a:spcBef>
              <a:spcAft>
                <a:spcPts val="0"/>
              </a:spcAft>
              <a:buNone/>
            </a:pPr>
            <a:r>
              <a:rPr lang="en-US" sz="3600">
                <a:solidFill>
                  <a:schemeClr val="dk1"/>
                </a:solidFill>
                <a:latin typeface="Arial"/>
                <a:ea typeface="Arial"/>
                <a:cs typeface="Arial"/>
                <a:sym typeface="Arial"/>
              </a:rPr>
              <a:t>The words are in the corresponding color. </a:t>
            </a:r>
            <a:endParaRPr/>
          </a:p>
        </p:txBody>
      </p:sp>
      <p:sp>
        <p:nvSpPr>
          <p:cNvPr id="329" name="Google Shape;329;p22"/>
          <p:cNvSpPr/>
          <p:nvPr/>
        </p:nvSpPr>
        <p:spPr>
          <a:xfrm>
            <a:off x="1979629" y="3020360"/>
            <a:ext cx="8182466" cy="2588588"/>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2"/>
          <p:cNvSpPr/>
          <p:nvPr/>
        </p:nvSpPr>
        <p:spPr>
          <a:xfrm>
            <a:off x="2589892" y="3219595"/>
            <a:ext cx="146226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0070C0"/>
                </a:solidFill>
                <a:latin typeface="Calibri"/>
                <a:ea typeface="Calibri"/>
                <a:cs typeface="Calibri"/>
                <a:sym typeface="Calibri"/>
              </a:rPr>
              <a:t>Blue</a:t>
            </a:r>
            <a:endParaRPr/>
          </a:p>
        </p:txBody>
      </p:sp>
      <p:sp>
        <p:nvSpPr>
          <p:cNvPr id="331" name="Google Shape;331;p22"/>
          <p:cNvSpPr/>
          <p:nvPr/>
        </p:nvSpPr>
        <p:spPr>
          <a:xfrm>
            <a:off x="4852073" y="3192260"/>
            <a:ext cx="243757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FF00"/>
                </a:solidFill>
                <a:latin typeface="Calibri"/>
                <a:ea typeface="Calibri"/>
                <a:cs typeface="Calibri"/>
                <a:sym typeface="Calibri"/>
              </a:rPr>
              <a:t>Yellow</a:t>
            </a:r>
            <a:endParaRPr/>
          </a:p>
        </p:txBody>
      </p:sp>
      <p:sp>
        <p:nvSpPr>
          <p:cNvPr id="332" name="Google Shape;332;p22"/>
          <p:cNvSpPr/>
          <p:nvPr/>
        </p:nvSpPr>
        <p:spPr>
          <a:xfrm>
            <a:off x="8126264" y="3181972"/>
            <a:ext cx="128381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0000"/>
                </a:solidFill>
                <a:latin typeface="Calibri"/>
                <a:ea typeface="Calibri"/>
                <a:cs typeface="Calibri"/>
                <a:sym typeface="Calibri"/>
              </a:rPr>
              <a:t>Red</a:t>
            </a:r>
            <a:endParaRPr/>
          </a:p>
        </p:txBody>
      </p:sp>
      <p:sp>
        <p:nvSpPr>
          <p:cNvPr id="333" name="Google Shape;333;p22"/>
          <p:cNvSpPr/>
          <p:nvPr/>
        </p:nvSpPr>
        <p:spPr>
          <a:xfrm>
            <a:off x="3477909" y="4400604"/>
            <a:ext cx="206178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7030A0"/>
                </a:solidFill>
                <a:latin typeface="Calibri"/>
                <a:ea typeface="Calibri"/>
                <a:cs typeface="Calibri"/>
                <a:sym typeface="Calibri"/>
              </a:rPr>
              <a:t>Purple</a:t>
            </a:r>
            <a:endParaRPr/>
          </a:p>
        </p:txBody>
      </p:sp>
      <p:sp>
        <p:nvSpPr>
          <p:cNvPr id="334" name="Google Shape;334;p22"/>
          <p:cNvSpPr/>
          <p:nvPr/>
        </p:nvSpPr>
        <p:spPr>
          <a:xfrm>
            <a:off x="6830247" y="4415703"/>
            <a:ext cx="170591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chemeClr val="dk1"/>
                </a:solidFill>
                <a:latin typeface="Calibri"/>
                <a:ea typeface="Calibri"/>
                <a:cs typeface="Calibri"/>
                <a:sym typeface="Calibri"/>
              </a:rPr>
              <a:t>Black</a:t>
            </a:r>
            <a:endParaRPr/>
          </a:p>
        </p:txBody>
      </p:sp>
      <p:pic>
        <p:nvPicPr>
          <p:cNvPr id="335" name="Google Shape;335;p22"/>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336" name="Google Shape;336;p22"/>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37" name="Google Shape;337;p2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344" name="Google Shape;344;p23"/>
          <p:cNvSpPr/>
          <p:nvPr/>
        </p:nvSpPr>
        <p:spPr>
          <a:xfrm>
            <a:off x="712902" y="1820031"/>
            <a:ext cx="1076619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Arial"/>
                <a:ea typeface="Arial"/>
                <a:cs typeface="Arial"/>
                <a:sym typeface="Arial"/>
              </a:rPr>
              <a:t>Now try stating the color of each word.</a:t>
            </a:r>
            <a:endParaRPr/>
          </a:p>
          <a:p>
            <a:pPr indent="0" lvl="0" marL="0" marR="0" rtl="0" algn="ctr">
              <a:spcBef>
                <a:spcPts val="0"/>
              </a:spcBef>
              <a:spcAft>
                <a:spcPts val="0"/>
              </a:spcAft>
              <a:buNone/>
            </a:pPr>
            <a:r>
              <a:rPr lang="en-US" sz="3600">
                <a:solidFill>
                  <a:schemeClr val="dk1"/>
                </a:solidFill>
                <a:latin typeface="Arial"/>
                <a:ea typeface="Arial"/>
                <a:cs typeface="Arial"/>
                <a:sym typeface="Arial"/>
              </a:rPr>
              <a:t>The words are NOT in the corresponding color. </a:t>
            </a:r>
            <a:endParaRPr/>
          </a:p>
        </p:txBody>
      </p:sp>
      <p:sp>
        <p:nvSpPr>
          <p:cNvPr id="345" name="Google Shape;345;p23"/>
          <p:cNvSpPr/>
          <p:nvPr/>
        </p:nvSpPr>
        <p:spPr>
          <a:xfrm>
            <a:off x="1979629" y="3020360"/>
            <a:ext cx="8182466" cy="2588588"/>
          </a:xfrm>
          <a:prstGeom prst="rect">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3"/>
          <p:cNvSpPr/>
          <p:nvPr/>
        </p:nvSpPr>
        <p:spPr>
          <a:xfrm>
            <a:off x="2589892" y="3219595"/>
            <a:ext cx="146226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FF00"/>
                </a:solidFill>
                <a:latin typeface="Calibri"/>
                <a:ea typeface="Calibri"/>
                <a:cs typeface="Calibri"/>
                <a:sym typeface="Calibri"/>
              </a:rPr>
              <a:t>Blue</a:t>
            </a:r>
            <a:endParaRPr/>
          </a:p>
        </p:txBody>
      </p:sp>
      <p:sp>
        <p:nvSpPr>
          <p:cNvPr id="347" name="Google Shape;347;p23"/>
          <p:cNvSpPr/>
          <p:nvPr/>
        </p:nvSpPr>
        <p:spPr>
          <a:xfrm>
            <a:off x="4899870" y="3206712"/>
            <a:ext cx="247914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F0000"/>
                </a:solidFill>
                <a:latin typeface="Calibri"/>
                <a:ea typeface="Calibri"/>
                <a:cs typeface="Calibri"/>
                <a:sym typeface="Calibri"/>
              </a:rPr>
              <a:t>Yellow</a:t>
            </a:r>
            <a:endParaRPr/>
          </a:p>
        </p:txBody>
      </p:sp>
      <p:sp>
        <p:nvSpPr>
          <p:cNvPr id="348" name="Google Shape;348;p23"/>
          <p:cNvSpPr/>
          <p:nvPr/>
        </p:nvSpPr>
        <p:spPr>
          <a:xfrm>
            <a:off x="8126264" y="3181972"/>
            <a:ext cx="128381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0070C0"/>
                </a:solidFill>
                <a:latin typeface="Calibri"/>
                <a:ea typeface="Calibri"/>
                <a:cs typeface="Calibri"/>
                <a:sym typeface="Calibri"/>
              </a:rPr>
              <a:t>Red</a:t>
            </a:r>
            <a:endParaRPr/>
          </a:p>
        </p:txBody>
      </p:sp>
      <p:sp>
        <p:nvSpPr>
          <p:cNvPr id="349" name="Google Shape;349;p23"/>
          <p:cNvSpPr/>
          <p:nvPr/>
        </p:nvSpPr>
        <p:spPr>
          <a:xfrm>
            <a:off x="3477909" y="4400604"/>
            <a:ext cx="206178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00B050"/>
                </a:solidFill>
                <a:latin typeface="Calibri"/>
                <a:ea typeface="Calibri"/>
                <a:cs typeface="Calibri"/>
                <a:sym typeface="Calibri"/>
              </a:rPr>
              <a:t>Purple</a:t>
            </a:r>
            <a:endParaRPr/>
          </a:p>
        </p:txBody>
      </p:sp>
      <p:sp>
        <p:nvSpPr>
          <p:cNvPr id="350" name="Google Shape;350;p23"/>
          <p:cNvSpPr/>
          <p:nvPr/>
        </p:nvSpPr>
        <p:spPr>
          <a:xfrm>
            <a:off x="6830247" y="4415703"/>
            <a:ext cx="170591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7030A0"/>
                </a:solidFill>
                <a:latin typeface="Calibri"/>
                <a:ea typeface="Calibri"/>
                <a:cs typeface="Calibri"/>
                <a:sym typeface="Calibri"/>
              </a:rPr>
              <a:t>Black</a:t>
            </a:r>
            <a:endParaRPr/>
          </a:p>
        </p:txBody>
      </p:sp>
      <p:pic>
        <p:nvPicPr>
          <p:cNvPr id="351" name="Google Shape;351;p23"/>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352" name="Google Shape;352;p23"/>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53" name="Google Shape;353;p2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360" name="Google Shape;360;p24"/>
          <p:cNvSpPr/>
          <p:nvPr/>
        </p:nvSpPr>
        <p:spPr>
          <a:xfrm>
            <a:off x="1362283" y="1675685"/>
            <a:ext cx="72224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Tree of Resilience</a:t>
            </a:r>
            <a:endParaRPr/>
          </a:p>
        </p:txBody>
      </p:sp>
      <p:sp>
        <p:nvSpPr>
          <p:cNvPr id="361" name="Google Shape;361;p24"/>
          <p:cNvSpPr/>
          <p:nvPr/>
        </p:nvSpPr>
        <p:spPr>
          <a:xfrm>
            <a:off x="989249" y="2322016"/>
            <a:ext cx="581198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Take a moment and draw: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Roots- </a:t>
            </a:r>
            <a:r>
              <a:rPr lang="en-US" sz="1800">
                <a:solidFill>
                  <a:schemeClr val="dk1"/>
                </a:solidFill>
                <a:latin typeface="Arial"/>
                <a:ea typeface="Arial"/>
                <a:cs typeface="Arial"/>
                <a:sym typeface="Arial"/>
              </a:rPr>
              <a:t>current risk and protective factors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Trunk- </a:t>
            </a:r>
            <a:r>
              <a:rPr lang="en-US" sz="1800">
                <a:solidFill>
                  <a:schemeClr val="dk1"/>
                </a:solidFill>
                <a:latin typeface="Arial"/>
                <a:ea typeface="Arial"/>
                <a:cs typeface="Arial"/>
                <a:sym typeface="Arial"/>
              </a:rPr>
              <a:t>existing belief system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Branches- </a:t>
            </a:r>
            <a:r>
              <a:rPr lang="en-US" sz="1800">
                <a:solidFill>
                  <a:schemeClr val="dk1"/>
                </a:solidFill>
                <a:latin typeface="Arial"/>
                <a:ea typeface="Arial"/>
                <a:cs typeface="Arial"/>
                <a:sym typeface="Arial"/>
              </a:rPr>
              <a:t>present support system</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Leaves- </a:t>
            </a:r>
            <a:r>
              <a:rPr lang="en-US" sz="1800">
                <a:solidFill>
                  <a:schemeClr val="dk1"/>
                </a:solidFill>
                <a:latin typeface="Arial"/>
                <a:ea typeface="Arial"/>
                <a:cs typeface="Arial"/>
                <a:sym typeface="Arial"/>
              </a:rPr>
              <a:t>personal strengths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Fruit- </a:t>
            </a:r>
            <a:r>
              <a:rPr lang="en-US" sz="1800">
                <a:solidFill>
                  <a:schemeClr val="dk1"/>
                </a:solidFill>
                <a:latin typeface="Arial"/>
                <a:ea typeface="Arial"/>
                <a:cs typeface="Arial"/>
                <a:sym typeface="Arial"/>
              </a:rPr>
              <a:t>small moments of joy</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Flowers- </a:t>
            </a:r>
            <a:r>
              <a:rPr lang="en-US" sz="1800">
                <a:solidFill>
                  <a:schemeClr val="dk1"/>
                </a:solidFill>
                <a:latin typeface="Arial"/>
                <a:ea typeface="Arial"/>
                <a:cs typeface="Arial"/>
                <a:sym typeface="Arial"/>
              </a:rPr>
              <a:t>hopes for the future</a:t>
            </a:r>
            <a:endParaRPr/>
          </a:p>
        </p:txBody>
      </p:sp>
      <p:pic>
        <p:nvPicPr>
          <p:cNvPr id="362" name="Google Shape;362;p24"/>
          <p:cNvPicPr preferRelativeResize="0"/>
          <p:nvPr/>
        </p:nvPicPr>
        <p:blipFill rotWithShape="1">
          <a:blip r:embed="rId3">
            <a:alphaModFix/>
          </a:blip>
          <a:srcRect b="0" l="0" r="0" t="0"/>
          <a:stretch/>
        </p:blipFill>
        <p:spPr>
          <a:xfrm>
            <a:off x="6182124" y="1777861"/>
            <a:ext cx="4662922" cy="4237473"/>
          </a:xfrm>
          <a:prstGeom prst="rect">
            <a:avLst/>
          </a:prstGeom>
          <a:noFill/>
          <a:ln>
            <a:noFill/>
          </a:ln>
        </p:spPr>
      </p:pic>
      <p:pic>
        <p:nvPicPr>
          <p:cNvPr id="363" name="Google Shape;363;p24"/>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364" name="Google Shape;364;p24"/>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65" name="Google Shape;365;p2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372" name="Google Shape;372;p25"/>
          <p:cNvSpPr/>
          <p:nvPr/>
        </p:nvSpPr>
        <p:spPr>
          <a:xfrm>
            <a:off x="7240304" y="2828835"/>
            <a:ext cx="384613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You can improve your resilience!</a:t>
            </a:r>
            <a:endParaRPr/>
          </a:p>
        </p:txBody>
      </p:sp>
      <p:pic>
        <p:nvPicPr>
          <p:cNvPr id="373" name="Google Shape;373;p25"/>
          <p:cNvPicPr preferRelativeResize="0"/>
          <p:nvPr/>
        </p:nvPicPr>
        <p:blipFill rotWithShape="1">
          <a:blip r:embed="rId3">
            <a:alphaModFix/>
          </a:blip>
          <a:srcRect b="0" l="0" r="0" t="0"/>
          <a:stretch/>
        </p:blipFill>
        <p:spPr>
          <a:xfrm>
            <a:off x="1189644" y="1623226"/>
            <a:ext cx="5857239" cy="4373549"/>
          </a:xfrm>
          <a:prstGeom prst="rect">
            <a:avLst/>
          </a:prstGeom>
          <a:noFill/>
          <a:ln>
            <a:noFill/>
          </a:ln>
        </p:spPr>
      </p:pic>
      <p:pic>
        <p:nvPicPr>
          <p:cNvPr id="374" name="Google Shape;374;p25"/>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375" name="Google Shape;375;p25"/>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76" name="Google Shape;376;p25"/>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Resilience</a:t>
            </a:r>
            <a:endParaRPr/>
          </a:p>
        </p:txBody>
      </p:sp>
      <p:pic>
        <p:nvPicPr>
          <p:cNvPr id="383" name="Google Shape;383;p26"/>
          <p:cNvPicPr preferRelativeResize="0"/>
          <p:nvPr/>
        </p:nvPicPr>
        <p:blipFill rotWithShape="1">
          <a:blip r:embed="rId3">
            <a:alphaModFix/>
          </a:blip>
          <a:srcRect b="0" l="0" r="0" t="0"/>
          <a:stretch/>
        </p:blipFill>
        <p:spPr>
          <a:xfrm>
            <a:off x="1565077" y="2700852"/>
            <a:ext cx="2254888" cy="2254888"/>
          </a:xfrm>
          <a:prstGeom prst="rect">
            <a:avLst/>
          </a:prstGeom>
          <a:noFill/>
          <a:ln>
            <a:noFill/>
          </a:ln>
        </p:spPr>
      </p:pic>
      <p:sp>
        <p:nvSpPr>
          <p:cNvPr id="384" name="Google Shape;384;p26"/>
          <p:cNvSpPr/>
          <p:nvPr/>
        </p:nvSpPr>
        <p:spPr>
          <a:xfrm>
            <a:off x="4445378" y="3015202"/>
            <a:ext cx="63908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Please use the link to fill out an evaluation. Thank you!</a:t>
            </a:r>
            <a:endParaRPr/>
          </a:p>
        </p:txBody>
      </p:sp>
      <p:sp>
        <p:nvSpPr>
          <p:cNvPr id="385" name="Google Shape;385;p26"/>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86" name="Google Shape;386;p26"/>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87" name="Google Shape;387;p26"/>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Resilience</a:t>
            </a:r>
            <a:endParaRPr sz="6000">
              <a:latin typeface="Calibri"/>
              <a:ea typeface="Calibri"/>
              <a:cs typeface="Calibri"/>
              <a:sym typeface="Calibri"/>
            </a:endParaRPr>
          </a:p>
        </p:txBody>
      </p:sp>
      <p:sp>
        <p:nvSpPr>
          <p:cNvPr id="394" name="Google Shape;394;p27"/>
          <p:cNvSpPr txBox="1"/>
          <p:nvPr/>
        </p:nvSpPr>
        <p:spPr>
          <a:xfrm>
            <a:off x="526773" y="2766432"/>
            <a:ext cx="4361228" cy="1210255"/>
          </a:xfrm>
          <a:prstGeom prst="rect">
            <a:avLst/>
          </a:prstGeom>
          <a:noFill/>
          <a:ln>
            <a:noFill/>
          </a:ln>
        </p:spPr>
        <p:txBody>
          <a:bodyPr anchorCtr="0" anchor="t"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Presenter name</a:t>
            </a:r>
            <a:endParaRPr sz="18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Email</a:t>
            </a:r>
            <a:endParaRPr sz="18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Phone </a:t>
            </a:r>
            <a:endParaRPr sz="2800">
              <a:solidFill>
                <a:schemeClr val="dk1"/>
              </a:solidFill>
              <a:latin typeface="Calibri"/>
              <a:ea typeface="Calibri"/>
              <a:cs typeface="Calibri"/>
              <a:sym typeface="Calibri"/>
            </a:endParaRPr>
          </a:p>
        </p:txBody>
      </p:sp>
      <p:pic>
        <p:nvPicPr>
          <p:cNvPr descr="Image result for breathing" id="395" name="Google Shape;395;p27"/>
          <p:cNvPicPr preferRelativeResize="0"/>
          <p:nvPr/>
        </p:nvPicPr>
        <p:blipFill rotWithShape="1">
          <a:blip r:embed="rId3">
            <a:alphaModFix/>
          </a:blip>
          <a:srcRect b="0" l="0" r="0" t="0"/>
          <a:stretch/>
        </p:blipFill>
        <p:spPr>
          <a:xfrm>
            <a:off x="4552122" y="1958008"/>
            <a:ext cx="6952028" cy="3826565"/>
          </a:xfrm>
          <a:prstGeom prst="rect">
            <a:avLst/>
          </a:prstGeom>
          <a:noFill/>
          <a:ln>
            <a:noFill/>
          </a:ln>
        </p:spPr>
      </p:pic>
      <p:pic>
        <p:nvPicPr>
          <p:cNvPr id="396" name="Google Shape;396;p27"/>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397" name="Google Shape;397;p27"/>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
        <p:nvSpPr>
          <p:cNvPr id="398" name="Google Shape;398;p27"/>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10" name="Google Shape;110;p3"/>
          <p:cNvSpPr/>
          <p:nvPr/>
        </p:nvSpPr>
        <p:spPr>
          <a:xfrm>
            <a:off x="838200" y="1619027"/>
            <a:ext cx="221086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Resilience</a:t>
            </a:r>
            <a:endParaRPr sz="3200">
              <a:solidFill>
                <a:schemeClr val="dk1"/>
              </a:solidFill>
              <a:latin typeface="Arial"/>
              <a:ea typeface="Arial"/>
              <a:cs typeface="Arial"/>
              <a:sym typeface="Arial"/>
            </a:endParaRPr>
          </a:p>
        </p:txBody>
      </p:sp>
      <p:sp>
        <p:nvSpPr>
          <p:cNvPr id="111" name="Google Shape;111;p3"/>
          <p:cNvSpPr txBox="1"/>
          <p:nvPr/>
        </p:nvSpPr>
        <p:spPr>
          <a:xfrm>
            <a:off x="675742" y="2689622"/>
            <a:ext cx="3830270" cy="2089768"/>
          </a:xfrm>
          <a:prstGeom prst="rect">
            <a:avLst/>
          </a:prstGeom>
          <a:noFill/>
          <a:ln>
            <a:noFill/>
          </a:ln>
        </p:spPr>
        <p:txBody>
          <a:bodyPr anchorCtr="0" anchor="t" bIns="45700" lIns="91425" spcFirstLastPara="1" rIns="91425" wrap="square" tIns="45700">
            <a:normAutofit fontScale="92500" lnSpcReduction="10000"/>
          </a:bodyPr>
          <a:lstStyle/>
          <a:p>
            <a:pPr indent="-228631" lvl="0" marL="228600" marR="0" rtl="0" algn="l">
              <a:lnSpc>
                <a:spcPct val="90000"/>
              </a:lnSpc>
              <a:spcBef>
                <a:spcPts val="0"/>
              </a:spcBef>
              <a:spcAft>
                <a:spcPts val="0"/>
              </a:spcAft>
              <a:buClr>
                <a:schemeClr val="dk1"/>
              </a:buClr>
              <a:buSzPct val="100000"/>
              <a:buFont typeface="Arial"/>
              <a:buChar char="•"/>
            </a:pPr>
            <a:r>
              <a:rPr lang="en-US" sz="2300">
                <a:solidFill>
                  <a:schemeClr val="dk1"/>
                </a:solidFill>
                <a:latin typeface="Arial"/>
                <a:ea typeface="Arial"/>
                <a:cs typeface="Arial"/>
                <a:sym typeface="Arial"/>
              </a:rPr>
              <a:t>a process of adapting well to adversity, trauma, tragedy, threats, significant stress</a:t>
            </a:r>
            <a:endParaRPr/>
          </a:p>
          <a:p>
            <a:pPr indent="-228631"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“bouncing back” </a:t>
            </a:r>
            <a:endParaRPr/>
          </a:p>
          <a:p>
            <a:pPr indent="-228631"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personal growth</a:t>
            </a:r>
            <a:endParaRPr/>
          </a:p>
          <a:p>
            <a:pPr indent="-228631"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ordinary, not extraordinary</a:t>
            </a:r>
            <a:endParaRPr/>
          </a:p>
          <a:p>
            <a:pPr indent="0" lvl="0" marL="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64135"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64135"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p:txBody>
      </p:sp>
      <p:sp>
        <p:nvSpPr>
          <p:cNvPr id="112" name="Google Shape;112;p3"/>
          <p:cNvSpPr txBox="1"/>
          <p:nvPr/>
        </p:nvSpPr>
        <p:spPr>
          <a:xfrm>
            <a:off x="5976594" y="2203802"/>
            <a:ext cx="6547172" cy="3892190"/>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marR="0" rtl="0" algn="l">
              <a:lnSpc>
                <a:spcPct val="90000"/>
              </a:lnSpc>
              <a:spcBef>
                <a:spcPts val="0"/>
              </a:spcBef>
              <a:spcAft>
                <a:spcPts val="0"/>
              </a:spcAft>
              <a:buClr>
                <a:schemeClr val="dk1"/>
              </a:buClr>
              <a:buSzPct val="100000"/>
              <a:buFont typeface="Arial"/>
              <a:buChar char="•"/>
            </a:pPr>
            <a:r>
              <a:rPr lang="en-US" sz="2300">
                <a:solidFill>
                  <a:schemeClr val="dk1"/>
                </a:solidFill>
                <a:latin typeface="Arial"/>
                <a:ea typeface="Arial"/>
                <a:cs typeface="Arial"/>
                <a:sym typeface="Arial"/>
              </a:rPr>
              <a:t>making plans and carrying them out</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a positive view of self</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self-management skills</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a sense of autonomy</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optimism</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emotional intelligence</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meaning and purpose</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altruism</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character and curiosity</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a sense of balance</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social competence</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adaptability</a:t>
            </a:r>
            <a:endParaRPr/>
          </a:p>
          <a:p>
            <a:pPr indent="-228600" lvl="0" marL="228600" marR="0" rtl="0" algn="l">
              <a:lnSpc>
                <a:spcPct val="90000"/>
              </a:lnSpc>
              <a:spcBef>
                <a:spcPts val="1000"/>
              </a:spcBef>
              <a:spcAft>
                <a:spcPts val="0"/>
              </a:spcAft>
              <a:buClr>
                <a:schemeClr val="dk1"/>
              </a:buClr>
              <a:buSzPct val="100000"/>
              <a:buFont typeface="Arial"/>
              <a:buChar char="•"/>
            </a:pPr>
            <a:r>
              <a:rPr lang="en-US" sz="2300">
                <a:solidFill>
                  <a:schemeClr val="dk1"/>
                </a:solidFill>
                <a:latin typeface="Arial"/>
                <a:ea typeface="Arial"/>
                <a:cs typeface="Arial"/>
                <a:sym typeface="Arial"/>
              </a:rPr>
              <a:t>spirituality</a:t>
            </a:r>
            <a:endParaRPr/>
          </a:p>
          <a:p>
            <a:pPr indent="-10414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10414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a:p>
            <a:pPr indent="-104140" lvl="0" marL="228600" marR="0" rtl="0" algn="l">
              <a:lnSpc>
                <a:spcPct val="90000"/>
              </a:lnSpc>
              <a:spcBef>
                <a:spcPts val="1000"/>
              </a:spcBef>
              <a:spcAft>
                <a:spcPts val="0"/>
              </a:spcAft>
              <a:buClr>
                <a:schemeClr val="dk1"/>
              </a:buClr>
              <a:buSzPct val="100000"/>
              <a:buFont typeface="Arial"/>
              <a:buNone/>
            </a:pPr>
            <a:r>
              <a:t/>
            </a:r>
            <a:endParaRPr sz="2800">
              <a:solidFill>
                <a:schemeClr val="dk1"/>
              </a:solidFill>
              <a:latin typeface="Arial"/>
              <a:ea typeface="Arial"/>
              <a:cs typeface="Arial"/>
              <a:sym typeface="Arial"/>
            </a:endParaRPr>
          </a:p>
        </p:txBody>
      </p:sp>
      <p:sp>
        <p:nvSpPr>
          <p:cNvPr id="113" name="Google Shape;113;p3"/>
          <p:cNvSpPr/>
          <p:nvPr/>
        </p:nvSpPr>
        <p:spPr>
          <a:xfrm>
            <a:off x="838200" y="2211925"/>
            <a:ext cx="3374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Defined as:</a:t>
            </a:r>
            <a:endParaRPr/>
          </a:p>
        </p:txBody>
      </p:sp>
      <p:sp>
        <p:nvSpPr>
          <p:cNvPr id="114" name="Google Shape;114;p3"/>
          <p:cNvSpPr/>
          <p:nvPr/>
        </p:nvSpPr>
        <p:spPr>
          <a:xfrm>
            <a:off x="5976607" y="1713800"/>
            <a:ext cx="4647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Characterized by:</a:t>
            </a:r>
            <a:endParaRPr/>
          </a:p>
        </p:txBody>
      </p:sp>
      <p:sp>
        <p:nvSpPr>
          <p:cNvPr id="115" name="Google Shape;115;p3"/>
          <p:cNvSpPr/>
          <p:nvPr/>
        </p:nvSpPr>
        <p:spPr>
          <a:xfrm>
            <a:off x="827672" y="5362494"/>
            <a:ext cx="35264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A5A5A5"/>
                </a:solidFill>
                <a:latin typeface="Calibri"/>
                <a:ea typeface="Calibri"/>
                <a:cs typeface="Calibri"/>
                <a:sym typeface="Calibri"/>
              </a:rPr>
              <a:t>American Psychological Association</a:t>
            </a:r>
            <a:endParaRPr/>
          </a:p>
          <a:p>
            <a:pPr indent="0" lvl="0" marL="0" marR="0" rtl="0" algn="l">
              <a:spcBef>
                <a:spcPts val="0"/>
              </a:spcBef>
              <a:spcAft>
                <a:spcPts val="0"/>
              </a:spcAft>
              <a:buNone/>
            </a:pPr>
            <a:r>
              <a:rPr lang="en-US" sz="1200">
                <a:solidFill>
                  <a:srgbClr val="A5A5A5"/>
                </a:solidFill>
                <a:latin typeface="Calibri"/>
                <a:ea typeface="Calibri"/>
                <a:cs typeface="Calibri"/>
                <a:sym typeface="Calibri"/>
              </a:rPr>
              <a:t>Schiraldi, G. 2017</a:t>
            </a:r>
            <a:endParaRPr/>
          </a:p>
          <a:p>
            <a:pPr indent="0" lvl="0" marL="0" marR="0" rtl="0" algn="l">
              <a:spcBef>
                <a:spcPts val="0"/>
              </a:spcBef>
              <a:spcAft>
                <a:spcPts val="0"/>
              </a:spcAft>
              <a:buNone/>
            </a:pPr>
            <a:r>
              <a:rPr lang="en-US" sz="1200">
                <a:solidFill>
                  <a:srgbClr val="A5A5A5"/>
                </a:solidFill>
                <a:latin typeface="Calibri"/>
                <a:ea typeface="Calibri"/>
                <a:cs typeface="Calibri"/>
                <a:sym typeface="Calibri"/>
              </a:rPr>
              <a:t>Positivepsychology.com </a:t>
            </a:r>
            <a:endParaRPr/>
          </a:p>
        </p:txBody>
      </p:sp>
      <p:pic>
        <p:nvPicPr>
          <p:cNvPr id="116" name="Google Shape;116;p3"/>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17" name="Google Shape;117;p3"/>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18" name="Google Shape;118;p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25" name="Google Shape;125;p4"/>
          <p:cNvSpPr/>
          <p:nvPr/>
        </p:nvSpPr>
        <p:spPr>
          <a:xfrm>
            <a:off x="1077191" y="2049864"/>
            <a:ext cx="470015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Based on these definitions, how do you see resilience displayed by the students you serve?</a:t>
            </a:r>
            <a:endParaRPr/>
          </a:p>
        </p:txBody>
      </p:sp>
      <p:pic>
        <p:nvPicPr>
          <p:cNvPr id="126" name="Google Shape;126;p4"/>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27" name="Google Shape;127;p4"/>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28" name="Google Shape;128;p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129" name="Google Shape;129;p4"/>
          <p:cNvPicPr preferRelativeResize="0"/>
          <p:nvPr/>
        </p:nvPicPr>
        <p:blipFill rotWithShape="1">
          <a:blip r:embed="rId4">
            <a:alphaModFix/>
          </a:blip>
          <a:srcRect b="0" l="0" r="0" t="0"/>
          <a:stretch/>
        </p:blipFill>
        <p:spPr>
          <a:xfrm>
            <a:off x="6132442" y="1895093"/>
            <a:ext cx="515155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36" name="Google Shape;136;p5"/>
          <p:cNvSpPr/>
          <p:nvPr/>
        </p:nvSpPr>
        <p:spPr>
          <a:xfrm>
            <a:off x="838200" y="1777862"/>
            <a:ext cx="107661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Help Students Think Resilience!</a:t>
            </a:r>
            <a:endParaRPr/>
          </a:p>
        </p:txBody>
      </p:sp>
      <p:sp>
        <p:nvSpPr>
          <p:cNvPr id="137" name="Google Shape;137;p5"/>
          <p:cNvSpPr txBox="1"/>
          <p:nvPr>
            <p:ph idx="1" type="body"/>
          </p:nvPr>
        </p:nvSpPr>
        <p:spPr>
          <a:xfrm>
            <a:off x="971915" y="2699089"/>
            <a:ext cx="10349678" cy="195511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800"/>
              <a:buNone/>
            </a:pPr>
            <a:r>
              <a:rPr b="1" lang="en-US" sz="2000">
                <a:latin typeface="Arial"/>
                <a:ea typeface="Arial"/>
                <a:cs typeface="Arial"/>
                <a:sym typeface="Arial"/>
              </a:rPr>
              <a:t>Embrace Challenges</a:t>
            </a:r>
            <a:r>
              <a:rPr lang="en-US" sz="2000">
                <a:latin typeface="Arial"/>
                <a:ea typeface="Arial"/>
                <a:cs typeface="Arial"/>
                <a:sym typeface="Arial"/>
              </a:rPr>
              <a:t> – Resilient people view a difficulty as a challenge, not as a paralyzing event.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800"/>
              <a:buNone/>
            </a:pPr>
            <a:r>
              <a:t/>
            </a:r>
            <a:endParaRPr b="1" sz="2000">
              <a:latin typeface="Arial"/>
              <a:ea typeface="Arial"/>
              <a:cs typeface="Arial"/>
              <a:sym typeface="Arial"/>
            </a:endParaRPr>
          </a:p>
          <a:p>
            <a:pPr indent="0" lvl="0" marL="0" rtl="0" algn="l">
              <a:lnSpc>
                <a:spcPct val="115000"/>
              </a:lnSpc>
              <a:spcBef>
                <a:spcPts val="0"/>
              </a:spcBef>
              <a:spcAft>
                <a:spcPts val="0"/>
              </a:spcAft>
              <a:buClr>
                <a:schemeClr val="dk1"/>
              </a:buClr>
              <a:buSzPts val="1800"/>
              <a:buNone/>
            </a:pPr>
            <a:r>
              <a:rPr b="1" lang="en-US" sz="2000">
                <a:latin typeface="Arial"/>
                <a:ea typeface="Arial"/>
                <a:cs typeface="Arial"/>
                <a:sym typeface="Arial"/>
              </a:rPr>
              <a:t>Commitment</a:t>
            </a:r>
            <a:r>
              <a:rPr lang="en-US" sz="2000">
                <a:latin typeface="Arial"/>
                <a:ea typeface="Arial"/>
                <a:cs typeface="Arial"/>
                <a:sym typeface="Arial"/>
              </a:rPr>
              <a:t> – Resilient people are committed to their lives and their goals, and they have a compelling reason to get out of bed in the morning.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800"/>
              <a:buNone/>
            </a:pPr>
            <a:r>
              <a:t/>
            </a:r>
            <a:endParaRPr sz="2000">
              <a:latin typeface="Arial"/>
              <a:ea typeface="Arial"/>
              <a:cs typeface="Arial"/>
              <a:sym typeface="Arial"/>
            </a:endParaRPr>
          </a:p>
          <a:p>
            <a:pPr indent="0" lvl="0" marL="0" rtl="0" algn="l">
              <a:lnSpc>
                <a:spcPct val="115000"/>
              </a:lnSpc>
              <a:spcBef>
                <a:spcPts val="0"/>
              </a:spcBef>
              <a:spcAft>
                <a:spcPts val="0"/>
              </a:spcAft>
              <a:buClr>
                <a:schemeClr val="dk1"/>
              </a:buClr>
              <a:buSzPts val="1800"/>
              <a:buNone/>
            </a:pPr>
            <a:r>
              <a:rPr b="1" lang="en-US" sz="2000">
                <a:latin typeface="Arial"/>
                <a:ea typeface="Arial"/>
                <a:cs typeface="Arial"/>
                <a:sym typeface="Arial"/>
              </a:rPr>
              <a:t>Personal Control</a:t>
            </a:r>
            <a:r>
              <a:rPr lang="en-US" sz="2000">
                <a:latin typeface="Arial"/>
                <a:ea typeface="Arial"/>
                <a:cs typeface="Arial"/>
                <a:sym typeface="Arial"/>
              </a:rPr>
              <a:t> – Resilient people spend their time and energy focusing on situations and events that they have control over. </a:t>
            </a:r>
            <a:endParaRPr sz="2000">
              <a:latin typeface="Arial"/>
              <a:ea typeface="Arial"/>
              <a:cs typeface="Arial"/>
              <a:sym typeface="Arial"/>
            </a:endParaRPr>
          </a:p>
        </p:txBody>
      </p:sp>
      <p:pic>
        <p:nvPicPr>
          <p:cNvPr id="138" name="Google Shape;138;p5"/>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39" name="Google Shape;139;p5"/>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40" name="Google Shape;140;p5"/>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47" name="Google Shape;147;p6"/>
          <p:cNvSpPr/>
          <p:nvPr/>
        </p:nvSpPr>
        <p:spPr>
          <a:xfrm>
            <a:off x="526773" y="2562264"/>
            <a:ext cx="52578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Pillars that </a:t>
            </a:r>
            <a:endParaRPr/>
          </a:p>
          <a:p>
            <a:pPr indent="0" lvl="0" marL="0" marR="0" rtl="0" algn="ctr">
              <a:spcBef>
                <a:spcPts val="0"/>
              </a:spcBef>
              <a:spcAft>
                <a:spcPts val="0"/>
              </a:spcAft>
              <a:buNone/>
            </a:pPr>
            <a:r>
              <a:rPr lang="en-US" sz="3200">
                <a:solidFill>
                  <a:schemeClr val="dk1"/>
                </a:solidFill>
                <a:latin typeface="Arial"/>
                <a:ea typeface="Arial"/>
                <a:cs typeface="Arial"/>
                <a:sym typeface="Arial"/>
              </a:rPr>
              <a:t>Build Resilience</a:t>
            </a:r>
            <a:endParaRPr/>
          </a:p>
        </p:txBody>
      </p:sp>
      <p:pic>
        <p:nvPicPr>
          <p:cNvPr id="148" name="Google Shape;148;p6"/>
          <p:cNvPicPr preferRelativeResize="0"/>
          <p:nvPr/>
        </p:nvPicPr>
        <p:blipFill rotWithShape="1">
          <a:blip r:embed="rId3">
            <a:alphaModFix/>
          </a:blip>
          <a:srcRect b="0" l="0" r="0" t="0"/>
          <a:stretch/>
        </p:blipFill>
        <p:spPr>
          <a:xfrm>
            <a:off x="5627803" y="1588996"/>
            <a:ext cx="5012310" cy="4507004"/>
          </a:xfrm>
          <a:prstGeom prst="rect">
            <a:avLst/>
          </a:prstGeom>
          <a:noFill/>
          <a:ln>
            <a:noFill/>
          </a:ln>
        </p:spPr>
      </p:pic>
      <p:pic>
        <p:nvPicPr>
          <p:cNvPr id="149" name="Google Shape;149;p6"/>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
        <p:nvSpPr>
          <p:cNvPr id="150" name="Google Shape;150;p6"/>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51" name="Google Shape;151;p6"/>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58" name="Google Shape;158;p7"/>
          <p:cNvSpPr/>
          <p:nvPr/>
        </p:nvSpPr>
        <p:spPr>
          <a:xfrm>
            <a:off x="838200" y="1894395"/>
            <a:ext cx="107661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Strategies to Increase Resilience</a:t>
            </a:r>
            <a:endParaRPr/>
          </a:p>
        </p:txBody>
      </p:sp>
      <p:sp>
        <p:nvSpPr>
          <p:cNvPr id="159" name="Google Shape;159;p7"/>
          <p:cNvSpPr txBox="1"/>
          <p:nvPr/>
        </p:nvSpPr>
        <p:spPr>
          <a:xfrm>
            <a:off x="4147793" y="2849563"/>
            <a:ext cx="8763786" cy="39023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10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Build Connections</a:t>
            </a:r>
            <a:endParaRPr/>
          </a:p>
          <a:p>
            <a:pPr indent="-228600" lvl="0" marL="228600" marR="0" rtl="0" algn="l">
              <a:lnSpc>
                <a:spcPct val="110000"/>
              </a:lnSpc>
              <a:spcBef>
                <a:spcPts val="1000"/>
              </a:spcBef>
              <a:spcAft>
                <a:spcPts val="0"/>
              </a:spcAft>
              <a:buClr>
                <a:schemeClr val="dk1"/>
              </a:buClr>
              <a:buSzPts val="3200"/>
              <a:buFont typeface="Arial"/>
              <a:buChar char="•"/>
            </a:pPr>
            <a:r>
              <a:rPr lang="en-US" sz="3200">
                <a:solidFill>
                  <a:schemeClr val="dk1"/>
                </a:solidFill>
                <a:latin typeface="Arial"/>
                <a:ea typeface="Arial"/>
                <a:cs typeface="Arial"/>
                <a:sym typeface="Arial"/>
              </a:rPr>
              <a:t>Foster Wellness</a:t>
            </a:r>
            <a:endParaRPr/>
          </a:p>
          <a:p>
            <a:pPr indent="-228600" lvl="0" marL="228600" marR="0" rtl="0" algn="l">
              <a:lnSpc>
                <a:spcPct val="110000"/>
              </a:lnSpc>
              <a:spcBef>
                <a:spcPts val="1000"/>
              </a:spcBef>
              <a:spcAft>
                <a:spcPts val="0"/>
              </a:spcAft>
              <a:buClr>
                <a:schemeClr val="dk1"/>
              </a:buClr>
              <a:buSzPts val="3200"/>
              <a:buFont typeface="Arial"/>
              <a:buChar char="•"/>
            </a:pPr>
            <a:r>
              <a:rPr lang="en-US" sz="3200">
                <a:solidFill>
                  <a:schemeClr val="dk1"/>
                </a:solidFill>
                <a:latin typeface="Arial"/>
                <a:ea typeface="Arial"/>
                <a:cs typeface="Arial"/>
                <a:sym typeface="Arial"/>
              </a:rPr>
              <a:t>Find Purpose</a:t>
            </a:r>
            <a:endParaRPr/>
          </a:p>
          <a:p>
            <a:pPr indent="-228600" lvl="0" marL="228600" marR="0" rtl="0" algn="l">
              <a:lnSpc>
                <a:spcPct val="110000"/>
              </a:lnSpc>
              <a:spcBef>
                <a:spcPts val="1000"/>
              </a:spcBef>
              <a:spcAft>
                <a:spcPts val="0"/>
              </a:spcAft>
              <a:buClr>
                <a:schemeClr val="dk1"/>
              </a:buClr>
              <a:buSzPts val="3200"/>
              <a:buFont typeface="Arial"/>
              <a:buChar char="•"/>
            </a:pPr>
            <a:r>
              <a:rPr lang="en-US" sz="3200">
                <a:solidFill>
                  <a:schemeClr val="dk1"/>
                </a:solidFill>
                <a:latin typeface="Arial"/>
                <a:ea typeface="Arial"/>
                <a:cs typeface="Arial"/>
                <a:sym typeface="Arial"/>
              </a:rPr>
              <a:t>Embrace Healthy Thoughts</a:t>
            </a:r>
            <a:endParaRPr/>
          </a:p>
          <a:p>
            <a:pPr indent="-25400" lvl="0" marL="228600" marR="0" rtl="0" algn="l">
              <a:lnSpc>
                <a:spcPct val="90000"/>
              </a:lnSpc>
              <a:spcBef>
                <a:spcPts val="100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id="160" name="Google Shape;160;p7"/>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61" name="Google Shape;161;p7"/>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62" name="Google Shape;162;p7"/>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69" name="Google Shape;169;p8"/>
          <p:cNvSpPr/>
          <p:nvPr/>
        </p:nvSpPr>
        <p:spPr>
          <a:xfrm>
            <a:off x="829166" y="1757064"/>
            <a:ext cx="107661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Strategy 1: Help Students Build Connections</a:t>
            </a:r>
            <a:endParaRPr/>
          </a:p>
        </p:txBody>
      </p:sp>
      <p:sp>
        <p:nvSpPr>
          <p:cNvPr id="170" name="Google Shape;170;p8"/>
          <p:cNvSpPr txBox="1"/>
          <p:nvPr>
            <p:ph idx="1" type="body"/>
          </p:nvPr>
        </p:nvSpPr>
        <p:spPr>
          <a:xfrm>
            <a:off x="1442301" y="2670917"/>
            <a:ext cx="9539926" cy="3333607"/>
          </a:xfrm>
          <a:prstGeom prst="rect">
            <a:avLst/>
          </a:prstGeom>
          <a:noFill/>
          <a:ln>
            <a:noFill/>
          </a:ln>
        </p:spPr>
        <p:txBody>
          <a:bodyPr anchorCtr="0" anchor="t" bIns="45700" lIns="91425" spcFirstLastPara="1" rIns="91425" wrap="square" tIns="45700">
            <a:noAutofit/>
          </a:bodyPr>
          <a:lstStyle/>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Prioritize relationships</a:t>
            </a:r>
            <a:endParaRPr sz="4000">
              <a:latin typeface="Arial"/>
              <a:ea typeface="Arial"/>
              <a:cs typeface="Arial"/>
              <a:sym typeface="Arial"/>
            </a:endParaRPr>
          </a:p>
          <a:p>
            <a:pPr indent="-457200" lvl="1" marL="1028700" rtl="0" algn="l">
              <a:lnSpc>
                <a:spcPct val="90000"/>
              </a:lnSpc>
              <a:spcBef>
                <a:spcPts val="0"/>
              </a:spcBef>
              <a:spcAft>
                <a:spcPts val="0"/>
              </a:spcAft>
              <a:buClr>
                <a:schemeClr val="dk1"/>
              </a:buClr>
              <a:buSzPts val="2800"/>
              <a:buChar char="•"/>
            </a:pPr>
            <a:r>
              <a:rPr lang="en-US" sz="2800">
                <a:latin typeface="Arial"/>
                <a:ea typeface="Arial"/>
                <a:cs typeface="Arial"/>
                <a:sym typeface="Arial"/>
              </a:rPr>
              <a:t>Connect with empathetic, trustworthy people who support you and your vision.</a:t>
            </a:r>
            <a:endParaRPr sz="2800">
              <a:latin typeface="Arial"/>
              <a:ea typeface="Arial"/>
              <a:cs typeface="Arial"/>
              <a:sym typeface="Arial"/>
            </a:endParaRPr>
          </a:p>
          <a:p>
            <a:pPr indent="0" lvl="0" marL="0" rtl="0" algn="l">
              <a:lnSpc>
                <a:spcPct val="90000"/>
              </a:lnSpc>
              <a:spcBef>
                <a:spcPts val="360"/>
              </a:spcBef>
              <a:spcAft>
                <a:spcPts val="0"/>
              </a:spcAft>
              <a:buClr>
                <a:schemeClr val="dk1"/>
              </a:buClr>
              <a:buSzPts val="3600"/>
              <a:buNone/>
            </a:pPr>
            <a:r>
              <a:t/>
            </a:r>
            <a:endParaRPr sz="3600">
              <a:latin typeface="Arial"/>
              <a:ea typeface="Arial"/>
              <a:cs typeface="Arial"/>
              <a:sym typeface="Arial"/>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Join groups</a:t>
            </a:r>
            <a:endParaRPr sz="4000">
              <a:latin typeface="Arial"/>
              <a:ea typeface="Arial"/>
              <a:cs typeface="Arial"/>
              <a:sym typeface="Arial"/>
            </a:endParaRPr>
          </a:p>
          <a:p>
            <a:pPr indent="-457200" lvl="1" marL="1028700" rtl="0" algn="l">
              <a:lnSpc>
                <a:spcPct val="90000"/>
              </a:lnSpc>
              <a:spcBef>
                <a:spcPts val="0"/>
              </a:spcBef>
              <a:spcAft>
                <a:spcPts val="0"/>
              </a:spcAft>
              <a:buClr>
                <a:schemeClr val="dk1"/>
              </a:buClr>
              <a:buSzPts val="2800"/>
              <a:buChar char="•"/>
            </a:pPr>
            <a:r>
              <a:rPr lang="en-US" sz="2800">
                <a:latin typeface="Arial"/>
                <a:ea typeface="Arial"/>
                <a:cs typeface="Arial"/>
                <a:sym typeface="Arial"/>
              </a:rPr>
              <a:t>Being active in something you care about focuses on HOPE for the future.</a:t>
            </a:r>
            <a:endParaRPr sz="2800">
              <a:latin typeface="Arial"/>
              <a:ea typeface="Arial"/>
              <a:cs typeface="Arial"/>
              <a:sym typeface="Arial"/>
            </a:endParaRPr>
          </a:p>
        </p:txBody>
      </p:sp>
      <p:pic>
        <p:nvPicPr>
          <p:cNvPr id="171" name="Google Shape;171;p8"/>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72" name="Google Shape;172;p8"/>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73" name="Google Shape;173;p8"/>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Arial"/>
              <a:buNone/>
            </a:pPr>
            <a:r>
              <a:rPr lang="en-US" sz="6000">
                <a:latin typeface="Arial"/>
                <a:ea typeface="Arial"/>
                <a:cs typeface="Arial"/>
                <a:sym typeface="Arial"/>
              </a:rPr>
              <a:t>Resilience</a:t>
            </a:r>
            <a:endParaRPr/>
          </a:p>
        </p:txBody>
      </p:sp>
      <p:sp>
        <p:nvSpPr>
          <p:cNvPr id="180" name="Google Shape;180;p9"/>
          <p:cNvSpPr/>
          <p:nvPr/>
        </p:nvSpPr>
        <p:spPr>
          <a:xfrm>
            <a:off x="829166" y="1757064"/>
            <a:ext cx="1076619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Strategy 2: Foster Wellness</a:t>
            </a:r>
            <a:endParaRPr/>
          </a:p>
        </p:txBody>
      </p:sp>
      <p:sp>
        <p:nvSpPr>
          <p:cNvPr id="181" name="Google Shape;181;p9"/>
          <p:cNvSpPr txBox="1"/>
          <p:nvPr>
            <p:ph idx="1" type="body"/>
          </p:nvPr>
        </p:nvSpPr>
        <p:spPr>
          <a:xfrm>
            <a:off x="3026004" y="2929080"/>
            <a:ext cx="7946796" cy="3333607"/>
          </a:xfrm>
          <a:prstGeom prst="rect">
            <a:avLst/>
          </a:prstGeom>
          <a:noFill/>
          <a:ln>
            <a:noFill/>
          </a:ln>
        </p:spPr>
        <p:txBody>
          <a:bodyPr anchorCtr="0" anchor="t" bIns="45700" lIns="91425" spcFirstLastPara="1" rIns="91425" wrap="square" tIns="45700">
            <a:noAutofit/>
          </a:bodyPr>
          <a:lstStyle/>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Take care of your body</a:t>
            </a:r>
            <a:endParaRPr sz="3600">
              <a:latin typeface="Arial"/>
              <a:ea typeface="Arial"/>
              <a:cs typeface="Arial"/>
              <a:sym typeface="Arial"/>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Practice mindfulness</a:t>
            </a:r>
            <a:endParaRPr/>
          </a:p>
          <a:p>
            <a:pPr indent="-571500" lvl="0" marL="685800" rtl="0" algn="l">
              <a:lnSpc>
                <a:spcPct val="90000"/>
              </a:lnSpc>
              <a:spcBef>
                <a:spcPts val="360"/>
              </a:spcBef>
              <a:spcAft>
                <a:spcPts val="0"/>
              </a:spcAft>
              <a:buClr>
                <a:schemeClr val="dk1"/>
              </a:buClr>
              <a:buSzPts val="4000"/>
              <a:buChar char="•"/>
            </a:pPr>
            <a:r>
              <a:rPr lang="en-US" sz="4000">
                <a:latin typeface="Arial"/>
                <a:ea typeface="Arial"/>
                <a:cs typeface="Arial"/>
                <a:sym typeface="Arial"/>
              </a:rPr>
              <a:t>Avoid negative outlets</a:t>
            </a:r>
            <a:endParaRPr sz="4000">
              <a:latin typeface="Arial"/>
              <a:ea typeface="Arial"/>
              <a:cs typeface="Arial"/>
              <a:sym typeface="Arial"/>
            </a:endParaRPr>
          </a:p>
        </p:txBody>
      </p:sp>
      <p:pic>
        <p:nvPicPr>
          <p:cNvPr id="182" name="Google Shape;182;p9"/>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sp>
        <p:nvSpPr>
          <p:cNvPr id="183" name="Google Shape;183;p9"/>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184" name="Google Shape;184;p9"/>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2020-04-01T20:23:33Z</dcterms:created>
  <dc:creator>Susanna Bartee</dc:creator>
</cp:coreProperties>
</file>