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embeddedFontLst>
    <p:embeddedFont>
      <p:font typeface="Robo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jWwoaqXmtDunwkNNm3Q/FaW5VJ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oboto-bold.fntdata"/><Relationship Id="rId14" Type="http://schemas.openxmlformats.org/officeDocument/2006/relationships/slide" Target="slides/slide10.xml"/><Relationship Id="rId36" Type="http://schemas.openxmlformats.org/officeDocument/2006/relationships/font" Target="fonts/Roboto-regular.fntdata"/><Relationship Id="rId17" Type="http://schemas.openxmlformats.org/officeDocument/2006/relationships/slide" Target="slides/slide13.xml"/><Relationship Id="rId39" Type="http://schemas.openxmlformats.org/officeDocument/2006/relationships/font" Target="fonts/Roboto-boldItalic.fntdata"/><Relationship Id="rId16" Type="http://schemas.openxmlformats.org/officeDocument/2006/relationships/slide" Target="slides/slide12.xml"/><Relationship Id="rId38" Type="http://schemas.openxmlformats.org/officeDocument/2006/relationships/font" Target="fonts/Robo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time_continue=40&amp;v=7keppA8XRas&amp;feature=emb_logo"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Educators who work with trauma survivors in an open, engaged, and empathic way and who feel responsible or committed to helping them are likely to experience indirect trauma.  </a:t>
            </a:r>
            <a:endParaRPr/>
          </a:p>
          <a:p>
            <a:pPr indent="0" lvl="0" marL="0" marR="0" rtl="0" algn="l">
              <a:lnSpc>
                <a:spcPct val="100000"/>
              </a:lnSpc>
              <a:spcBef>
                <a:spcPts val="0"/>
              </a:spcBef>
              <a:spcAft>
                <a:spcPts val="0"/>
              </a:spcAft>
              <a:buClr>
                <a:schemeClr val="dk1"/>
              </a:buClr>
              <a:buSzPts val="1200"/>
              <a:buFont typeface="Calibri"/>
              <a:buNone/>
            </a:pPr>
            <a:r>
              <a:rPr lang="en-US"/>
              <a:t>It’s sometimes very easy to be transformed by the work that we do… in both positive and sometimes negative ways.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Self care is a necessity – not a luxury – in  our line of work.  </a:t>
            </a:r>
            <a:endParaRPr/>
          </a:p>
          <a:p>
            <a:pPr indent="0" lvl="0" marL="0" marR="0" rtl="0" algn="l">
              <a:lnSpc>
                <a:spcPct val="100000"/>
              </a:lnSpc>
              <a:spcBef>
                <a:spcPts val="0"/>
              </a:spcBef>
              <a:spcAft>
                <a:spcPts val="0"/>
              </a:spcAft>
              <a:buClr>
                <a:schemeClr val="dk1"/>
              </a:buClr>
              <a:buSzPts val="1200"/>
              <a:buFont typeface="Calibri"/>
              <a:buNone/>
            </a:pPr>
            <a:r>
              <a:rPr lang="en-US"/>
              <a:t>According to research studies and anecdotal evidence alike, stress among educators is widespread – and perhaps increasing.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We always encourage you to work in partnership with each other to help ensure that you take care of you.  </a:t>
            </a:r>
            <a:endParaRPr/>
          </a:p>
          <a:p>
            <a:pPr indent="0" lvl="0" marL="0" marR="0" rtl="0" algn="l">
              <a:lnSpc>
                <a:spcPct val="100000"/>
              </a:lnSpc>
              <a:spcBef>
                <a:spcPts val="0"/>
              </a:spcBef>
              <a:spcAft>
                <a:spcPts val="0"/>
              </a:spcAft>
              <a:buClr>
                <a:schemeClr val="dk1"/>
              </a:buClr>
              <a:buSzPts val="1200"/>
              <a:buFont typeface="Calibri"/>
              <a:buNone/>
            </a:pPr>
            <a:r>
              <a:rPr lang="en-US"/>
              <a:t>These tips are intended to help you maintain your desire to give of yourself AND take care of yourself.</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As with most health issues, both the severity and impact of compassion fatigue can range from mild to severe.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People on the continuum of compassion fatigue may withdraw from others, become hopeless, have nightmares or difficulty sleeping.  They may overeat, overuse alcohol, or turn to other self-destructive behaviors.  On the severe end of indirect trauma, people become at risk for being ineffective in their work, violating boundaries in helping relationships, withdrawing from friends, family and colleagues or making bad judgements.  They may experience burnout – too many leave the field prematurely.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We want increased awareness among staff to make sure that interventions come into play during the early or mild stages of fatigue.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Attend to basic self-care and seek to balance work, play, and rest.</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All of us already have coping skills – unique coping skills!  </a:t>
            </a:r>
            <a:endParaRPr/>
          </a:p>
          <a:p>
            <a:pPr indent="0" lvl="0" marL="0" rtl="0" algn="l">
              <a:lnSpc>
                <a:spcPct val="100000"/>
              </a:lnSpc>
              <a:spcBef>
                <a:spcPts val="0"/>
              </a:spcBef>
              <a:spcAft>
                <a:spcPts val="0"/>
              </a:spcAft>
              <a:buClr>
                <a:schemeClr val="dk1"/>
              </a:buClr>
              <a:buSzPts val="1200"/>
              <a:buFont typeface="Calibri"/>
              <a:buNone/>
            </a:pPr>
            <a:r>
              <a:rPr lang="en-US"/>
              <a:t>Use whatever it is that works best for you.  </a:t>
            </a:r>
            <a:endParaRPr/>
          </a:p>
          <a:p>
            <a:pPr indent="0" lvl="0" marL="0" rtl="0" algn="l">
              <a:lnSpc>
                <a:spcPct val="100000"/>
              </a:lnSpc>
              <a:spcBef>
                <a:spcPts val="0"/>
              </a:spcBef>
              <a:spcAft>
                <a:spcPts val="0"/>
              </a:spcAft>
              <a:buClr>
                <a:schemeClr val="dk1"/>
              </a:buClr>
              <a:buSzPts val="1200"/>
              <a:buFont typeface="Calibri"/>
              <a:buNone/>
            </a:pPr>
            <a:r>
              <a:rPr lang="en-US"/>
              <a:t>What helps </a:t>
            </a:r>
            <a:r>
              <a:rPr lang="en-US" u="sng"/>
              <a:t>you</a:t>
            </a:r>
            <a:r>
              <a:rPr lang="en-US"/>
              <a:t> reconnect with whatever in life is meaningful to you?  What gives you purpose without draining every ounce of energy and hope?</a:t>
            </a:r>
            <a:endParaRPr/>
          </a:p>
          <a:p>
            <a:pPr indent="0" lvl="0" marL="0" rtl="0" algn="l">
              <a:lnSpc>
                <a:spcPct val="100000"/>
              </a:lnSpc>
              <a:spcBef>
                <a:spcPts val="0"/>
              </a:spcBef>
              <a:spcAft>
                <a:spcPts val="0"/>
              </a:spcAft>
              <a:buSzPts val="1400"/>
              <a:buNone/>
            </a:pPr>
            <a:r>
              <a:t/>
            </a:r>
            <a:endParaRPr/>
          </a:p>
        </p:txBody>
      </p:sp>
      <p:sp>
        <p:nvSpPr>
          <p:cNvPr id="191" name="Google Shape;19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According to the Compassion Fatigue Project. “Denial is one of the most detrimental symptoms of compassion fatigue and life stress. It can</a:t>
            </a:r>
            <a:endParaRPr/>
          </a:p>
          <a:p>
            <a:pPr indent="0" lvl="0" marL="0" rtl="0" algn="l">
              <a:lnSpc>
                <a:spcPct val="100000"/>
              </a:lnSpc>
              <a:spcBef>
                <a:spcPts val="0"/>
              </a:spcBef>
              <a:spcAft>
                <a:spcPts val="0"/>
              </a:spcAft>
              <a:buClr>
                <a:schemeClr val="dk1"/>
              </a:buClr>
              <a:buSzPts val="1100"/>
              <a:buFont typeface="Arial"/>
              <a:buNone/>
            </a:pPr>
            <a:r>
              <a:rPr lang="en-US"/>
              <a:t>easily hinder your ability to assess the level of fatigue and stress in your life, as well as thwart your efforts to begin the healing process.”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202" name="Google Shape;20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Trauma, including secondary trauma, can be isolating. While respecting confidentiality, get support from your team, talk to others in your organization.</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Compassion fatigue is not a sign of weakness or incompetence, it’s the cost of caring. </a:t>
            </a:r>
            <a:endParaRPr/>
          </a:p>
          <a:p>
            <a:pPr indent="0" lvl="0" marL="0" rtl="0" algn="l">
              <a:lnSpc>
                <a:spcPct val="100000"/>
              </a:lnSpc>
              <a:spcBef>
                <a:spcPts val="0"/>
              </a:spcBef>
              <a:spcAft>
                <a:spcPts val="0"/>
              </a:spcAft>
              <a:buClr>
                <a:schemeClr val="dk1"/>
              </a:buClr>
              <a:buSzPts val="1200"/>
              <a:buFont typeface="Calibri"/>
              <a:buNone/>
            </a:pPr>
            <a:r>
              <a:rPr lang="en-US"/>
              <a:t>Don’t judge yourself as weak or incompetent for having strong reactions to student’s trauma</a:t>
            </a:r>
            <a:endParaRPr/>
          </a:p>
          <a:p>
            <a:pPr indent="0" lvl="0" marL="0" rtl="0" algn="l">
              <a:lnSpc>
                <a:spcPct val="100000"/>
              </a:lnSpc>
              <a:spcBef>
                <a:spcPts val="0"/>
              </a:spcBef>
              <a:spcAft>
                <a:spcPts val="0"/>
              </a:spcAft>
              <a:buClr>
                <a:schemeClr val="dk1"/>
              </a:buClr>
              <a:buSzPts val="1200"/>
              <a:buFont typeface="Calibri"/>
              <a:buNone/>
            </a:pPr>
            <a:r>
              <a:rPr lang="en-US"/>
              <a:t>If you have experienced trauma, working with a student with trauma could re-traumatize you and make you are more at risk for compassion fatigue</a:t>
            </a:r>
            <a:endParaRPr/>
          </a:p>
          <a:p>
            <a:pPr indent="0" lvl="0" marL="0" rtl="0" algn="l">
              <a:lnSpc>
                <a:spcPct val="100000"/>
              </a:lnSpc>
              <a:spcBef>
                <a:spcPts val="0"/>
              </a:spcBef>
              <a:spcAft>
                <a:spcPts val="0"/>
              </a:spcAft>
              <a:buClr>
                <a:schemeClr val="dk1"/>
              </a:buClr>
              <a:buSzPts val="1200"/>
              <a:buFont typeface="Calibri"/>
              <a:buNone/>
            </a:pPr>
            <a:r>
              <a:rPr lang="en-US"/>
              <a:t>If you have compassion fatigue for more than two or three weeks, seek counseling from a professional who is knowledgeable about trauma</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Guard against your work being the only activity that defines who you are. </a:t>
            </a:r>
            <a:endParaRPr/>
          </a:p>
          <a:p>
            <a:pPr indent="0" lvl="0" marL="0" rtl="0" algn="l">
              <a:lnSpc>
                <a:spcPct val="100000"/>
              </a:lnSpc>
              <a:spcBef>
                <a:spcPts val="0"/>
              </a:spcBef>
              <a:spcAft>
                <a:spcPts val="0"/>
              </a:spcAft>
              <a:buClr>
                <a:schemeClr val="dk1"/>
              </a:buClr>
              <a:buSzPts val="1200"/>
              <a:buFont typeface="Calibri"/>
              <a:buNone/>
            </a:pPr>
            <a:r>
              <a:rPr lang="en-US"/>
              <a:t>Keep perspective by working with students who have not experienced trauma. </a:t>
            </a:r>
            <a:endParaRPr/>
          </a:p>
          <a:p>
            <a:pPr indent="0" lvl="0" marL="0" rtl="0" algn="l">
              <a:lnSpc>
                <a:spcPct val="100000"/>
              </a:lnSpc>
              <a:spcBef>
                <a:spcPts val="0"/>
              </a:spcBef>
              <a:spcAft>
                <a:spcPts val="0"/>
              </a:spcAft>
              <a:buClr>
                <a:schemeClr val="dk1"/>
              </a:buClr>
              <a:buSzPts val="1200"/>
              <a:buFont typeface="Calibri"/>
              <a:buNone/>
            </a:pPr>
            <a:r>
              <a:rPr lang="en-US"/>
              <a:t>Eat well engage in exercise and fun activities. </a:t>
            </a:r>
            <a:endParaRPr/>
          </a:p>
          <a:p>
            <a:pPr indent="0" lvl="0" marL="0" rtl="0" algn="l">
              <a:lnSpc>
                <a:spcPct val="100000"/>
              </a:lnSpc>
              <a:spcBef>
                <a:spcPts val="0"/>
              </a:spcBef>
              <a:spcAft>
                <a:spcPts val="0"/>
              </a:spcAft>
              <a:buClr>
                <a:schemeClr val="dk1"/>
              </a:buClr>
              <a:buSzPts val="1200"/>
              <a:buFont typeface="Calibri"/>
              <a:buNone/>
            </a:pPr>
            <a:r>
              <a:rPr lang="en-US"/>
              <a:t>Take a break! Find time to self-reflect. </a:t>
            </a:r>
            <a:endParaRPr/>
          </a:p>
          <a:p>
            <a:pPr indent="0" lvl="0" marL="0" rtl="0" algn="l">
              <a:lnSpc>
                <a:spcPct val="100000"/>
              </a:lnSpc>
              <a:spcBef>
                <a:spcPts val="0"/>
              </a:spcBef>
              <a:spcAft>
                <a:spcPts val="0"/>
              </a:spcAft>
              <a:buClr>
                <a:schemeClr val="dk1"/>
              </a:buClr>
              <a:buSzPts val="1200"/>
              <a:buFont typeface="Calibri"/>
              <a:buNone/>
            </a:pPr>
            <a:r>
              <a:rPr lang="en-US"/>
              <a:t>It’s okay to cry, but find things that make you laugh.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214" name="Google Shape;21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We need to deal directly and acknowledge the compassion fatigue and avoid behaviors that are not helpful. </a:t>
            </a:r>
            <a:endParaRPr/>
          </a:p>
          <a:p>
            <a:pPr indent="0" lvl="0" marL="0" rtl="0" algn="l">
              <a:lnSpc>
                <a:spcPct val="100000"/>
              </a:lnSpc>
              <a:spcBef>
                <a:spcPts val="0"/>
              </a:spcBef>
              <a:spcAft>
                <a:spcPts val="0"/>
              </a:spcAft>
              <a:buSzPts val="1400"/>
              <a:buNone/>
            </a:pPr>
            <a:r>
              <a:t/>
            </a:r>
            <a:endParaRPr/>
          </a:p>
        </p:txBody>
      </p:sp>
      <p:sp>
        <p:nvSpPr>
          <p:cNvPr id="226" name="Google Shape;22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It Is NOT:</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Self-pity or self-indulgence</a:t>
            </a:r>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 sign of weakness or that you can’t accept things</a:t>
            </a:r>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Ignoring areas of improvement </a:t>
            </a:r>
            <a:endParaRPr/>
          </a:p>
          <a:p>
            <a:pPr indent="0" lvl="0" marL="0" rtl="0" algn="l">
              <a:lnSpc>
                <a:spcPct val="100000"/>
              </a:lnSpc>
              <a:spcBef>
                <a:spcPts val="0"/>
              </a:spcBef>
              <a:spcAft>
                <a:spcPts val="0"/>
              </a:spcAft>
              <a:buClr>
                <a:schemeClr val="dk1"/>
              </a:buClr>
              <a:buSzPts val="1200"/>
              <a:buFont typeface="Calibri"/>
              <a:buNone/>
            </a:pPr>
            <a:r>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It IS:</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Practicing kinder self-talk; less judgment (how would you react to a friend if they told you what they were going through)</a:t>
            </a:r>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Focusing on what brings us together vs. the things that divide us (understanding that we’re all trying to make things work and identifying what we can learn from situations)</a:t>
            </a:r>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Mindfulness and acceptance for ourselves and others (and we’re going to talk about this more in a few moments, about how can we can be vulnerable and know that this is a good thing)</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rgbClr val="CC0000"/>
              </a:buClr>
              <a:buSzPts val="1200"/>
              <a:buFont typeface="Calibri"/>
              <a:buNone/>
            </a:pPr>
            <a:r>
              <a:rPr b="1" lang="en-US" sz="1200">
                <a:solidFill>
                  <a:srgbClr val="CC0000"/>
                </a:solidFill>
                <a:latin typeface="Calibri"/>
                <a:ea typeface="Calibri"/>
                <a:cs typeface="Calibri"/>
                <a:sym typeface="Calibri"/>
              </a:rPr>
              <a:t>PRACTICE:</a:t>
            </a:r>
            <a:r>
              <a:rPr lang="en-US" sz="1200">
                <a:solidFill>
                  <a:srgbClr val="CC0000"/>
                </a:solidFill>
                <a:latin typeface="Calibri"/>
                <a:ea typeface="Calibri"/>
                <a:cs typeface="Calibri"/>
                <a:sym typeface="Calibri"/>
              </a:rPr>
              <a:t> </a:t>
            </a:r>
            <a:r>
              <a:rPr lang="en-US" sz="1200">
                <a:solidFill>
                  <a:srgbClr val="000000"/>
                </a:solidFill>
                <a:latin typeface="Calibri"/>
                <a:ea typeface="Calibri"/>
                <a:cs typeface="Calibri"/>
                <a:sym typeface="Calibri"/>
              </a:rPr>
              <a:t>Let’s p</a:t>
            </a:r>
            <a:r>
              <a:rPr lang="en-US"/>
              <a:t>ractice a little self-compassion by walking through a practice that was adapted from a great article from </a:t>
            </a:r>
            <a:r>
              <a:rPr i="1" lang="en-US"/>
              <a:t>Mindful Schools </a:t>
            </a:r>
            <a:r>
              <a:rPr lang="en-US"/>
              <a:t>(written by Jill Guerra, entitled “Empower Your Students with Self-Compassion”).</a:t>
            </a:r>
            <a:endParaRPr/>
          </a:p>
          <a:p>
            <a:pPr indent="0" lvl="0" marL="0" rtl="0" algn="l">
              <a:lnSpc>
                <a:spcPct val="100000"/>
              </a:lnSpc>
              <a:spcBef>
                <a:spcPts val="0"/>
              </a:spcBef>
              <a:spcAft>
                <a:spcPts val="0"/>
              </a:spcAft>
              <a:buClr>
                <a:schemeClr val="dk1"/>
              </a:buClr>
              <a:buSzPts val="1100"/>
              <a:buFont typeface="Arial"/>
              <a:buNone/>
            </a:pPr>
            <a:r>
              <a:t/>
            </a:r>
            <a:endParaRPr b="1"/>
          </a:p>
          <a:p>
            <a:pPr indent="0" lvl="0" marL="0" rtl="0" algn="l">
              <a:lnSpc>
                <a:spcPct val="100000"/>
              </a:lnSpc>
              <a:spcBef>
                <a:spcPts val="0"/>
              </a:spcBef>
              <a:spcAft>
                <a:spcPts val="0"/>
              </a:spcAft>
              <a:buClr>
                <a:schemeClr val="dk1"/>
              </a:buClr>
              <a:buSzPts val="1100"/>
              <a:buFont typeface="Arial"/>
              <a:buNone/>
            </a:pPr>
            <a:r>
              <a:rPr b="1" lang="en-US"/>
              <a:t>ACTIVITY: </a:t>
            </a:r>
            <a:endParaRPr/>
          </a:p>
          <a:p>
            <a:pPr indent="-247650" lvl="0" marL="628650" rtl="0" algn="l">
              <a:lnSpc>
                <a:spcPct val="100000"/>
              </a:lnSpc>
              <a:spcBef>
                <a:spcPts val="0"/>
              </a:spcBef>
              <a:spcAft>
                <a:spcPts val="0"/>
              </a:spcAft>
              <a:buClr>
                <a:schemeClr val="dk1"/>
              </a:buClr>
              <a:buSzPts val="1200"/>
              <a:buFont typeface="Calibri"/>
              <a:buChar char="●"/>
            </a:pPr>
            <a:r>
              <a:rPr lang="en-US"/>
              <a:t>Begin by thinking about a time that you were mad or frustrated at yourself for something that didn’t go well. </a:t>
            </a:r>
            <a:endParaRPr/>
          </a:p>
          <a:p>
            <a:pPr indent="-247650" lvl="0" marL="628650" rtl="0" algn="l">
              <a:lnSpc>
                <a:spcPct val="100000"/>
              </a:lnSpc>
              <a:spcBef>
                <a:spcPts val="0"/>
              </a:spcBef>
              <a:spcAft>
                <a:spcPts val="0"/>
              </a:spcAft>
              <a:buClr>
                <a:schemeClr val="dk1"/>
              </a:buClr>
              <a:buSzPts val="1200"/>
              <a:buFont typeface="Calibri"/>
              <a:buChar char="●"/>
            </a:pPr>
            <a:r>
              <a:rPr lang="en-US"/>
              <a:t>Then begin to use some self-compassion language (ex: “I am learning,” “Everyone makes mistakes,” “I tried my best,” etc.) and see if you notice what it feels like in your body to use that softer language with yourself.</a:t>
            </a:r>
            <a:endParaRPr/>
          </a:p>
          <a:p>
            <a:pPr indent="-247650" lvl="0" marL="628650" rtl="0" algn="l">
              <a:lnSpc>
                <a:spcPct val="100000"/>
              </a:lnSpc>
              <a:spcBef>
                <a:spcPts val="0"/>
              </a:spcBef>
              <a:spcAft>
                <a:spcPts val="0"/>
              </a:spcAft>
              <a:buClr>
                <a:schemeClr val="dk1"/>
              </a:buClr>
              <a:buSzPts val="1200"/>
              <a:buFont typeface="Calibri"/>
              <a:buChar char="●"/>
            </a:pPr>
            <a:r>
              <a:rPr lang="en-US"/>
              <a:t>We encourage you to take a sticky note and write a phrase showing yourself some self-compassion and place them on or near your computer screen as a reminder to maintain perspective. </a:t>
            </a:r>
            <a:endParaRPr/>
          </a:p>
          <a:p>
            <a:pPr indent="0" lvl="0" marL="0" rtl="0" algn="l">
              <a:lnSpc>
                <a:spcPct val="100000"/>
              </a:lnSpc>
              <a:spcBef>
                <a:spcPts val="0"/>
              </a:spcBef>
              <a:spcAft>
                <a:spcPts val="0"/>
              </a:spcAft>
              <a:buClr>
                <a:schemeClr val="dk1"/>
              </a:buClr>
              <a:buSzPts val="1200"/>
              <a:buFont typeface="Calibri"/>
              <a:buNone/>
            </a:pPr>
            <a:r>
              <a:t/>
            </a:r>
            <a:endParaRPr>
              <a:solidFill>
                <a:srgbClr val="000000"/>
              </a:solidFill>
            </a:endParaRPr>
          </a:p>
          <a:p>
            <a:pPr indent="0" lvl="0" marL="0" rtl="0" algn="l">
              <a:lnSpc>
                <a:spcPct val="100000"/>
              </a:lnSpc>
              <a:spcBef>
                <a:spcPts val="0"/>
              </a:spcBef>
              <a:spcAft>
                <a:spcPts val="0"/>
              </a:spcAft>
              <a:buSzPts val="1400"/>
              <a:buNone/>
            </a:pPr>
            <a:r>
              <a:t/>
            </a:r>
            <a:endParaRPr/>
          </a:p>
        </p:txBody>
      </p:sp>
      <p:sp>
        <p:nvSpPr>
          <p:cNvPr id="237" name="Google Shape;23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What do we really need to maintain our physical and mental health?  Exercise, good nutrition, alone time, social time, time for creative endeavors, medical care, and support groups are just a few ideas to consider. </a:t>
            </a:r>
            <a:endParaRPr/>
          </a:p>
          <a:p>
            <a:pPr indent="0" lvl="0" marL="0" rtl="0" algn="l">
              <a:lnSpc>
                <a:spcPct val="100000"/>
              </a:lnSpc>
              <a:spcBef>
                <a:spcPts val="0"/>
              </a:spcBef>
              <a:spcAft>
                <a:spcPts val="0"/>
              </a:spcAft>
              <a:buClr>
                <a:schemeClr val="dk1"/>
              </a:buClr>
              <a:buSzPts val="1200"/>
              <a:buFont typeface="Calibri"/>
              <a:buNone/>
            </a:pPr>
            <a:r>
              <a:rPr lang="en-US"/>
              <a:t>We may have become so accustomed to dealing with the immediate needs of others that it might feel wrong to give priorities to our own needs, but doing so is critical.  </a:t>
            </a:r>
            <a:endParaRPr/>
          </a:p>
          <a:p>
            <a:pPr indent="0" lvl="0" marL="0" rtl="0" algn="l">
              <a:lnSpc>
                <a:spcPct val="100000"/>
              </a:lnSpc>
              <a:spcBef>
                <a:spcPts val="0"/>
              </a:spcBef>
              <a:spcAft>
                <a:spcPts val="0"/>
              </a:spcAft>
              <a:buClr>
                <a:schemeClr val="dk1"/>
              </a:buClr>
              <a:buSzPts val="1200"/>
              <a:buFont typeface="Calibri"/>
              <a:buNone/>
            </a:pPr>
            <a:r>
              <a:rPr lang="en-US"/>
              <a:t>If we don’t take care of ourselves, who will?  It’s vital to understand that we have to take care of ourselves in order to effectively help others.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400"/>
              <a:buFont typeface="Arial"/>
              <a:buNone/>
            </a:pPr>
            <a:r>
              <a:rPr lang="en-US"/>
              <a:t>To avoid burnout, managing your self-care is a key responsibility to maintain your own happiness, your physical health, and your mental health.  </a:t>
            </a:r>
            <a:endParaRPr/>
          </a:p>
          <a:p>
            <a:pPr indent="0" lvl="0" marL="0" rtl="0" algn="l">
              <a:lnSpc>
                <a:spcPct val="100000"/>
              </a:lnSpc>
              <a:spcBef>
                <a:spcPts val="0"/>
              </a:spcBef>
              <a:spcAft>
                <a:spcPts val="0"/>
              </a:spcAft>
              <a:buClr>
                <a:schemeClr val="dk1"/>
              </a:buClr>
              <a:buSzPts val="1400"/>
              <a:buFont typeface="Arial"/>
              <a:buNone/>
            </a:pPr>
            <a:r>
              <a:rPr lang="en-US"/>
              <a:t>It requires conscious planning and follow-through to include time in your day to attend to your own needs and make that time a priority.  </a:t>
            </a:r>
            <a:endParaRPr/>
          </a:p>
          <a:p>
            <a:pPr indent="0" lvl="0" marL="0" rtl="0" algn="l">
              <a:lnSpc>
                <a:spcPct val="100000"/>
              </a:lnSpc>
              <a:spcBef>
                <a:spcPts val="0"/>
              </a:spcBef>
              <a:spcAft>
                <a:spcPts val="0"/>
              </a:spcAft>
              <a:buClr>
                <a:schemeClr val="dk1"/>
              </a:buClr>
              <a:buSzPts val="1400"/>
              <a:buFont typeface="Arial"/>
              <a:buNone/>
            </a:pPr>
            <a:r>
              <a:rPr lang="en-US"/>
              <a:t>If we don’t, we eventually won’t be able to care for others.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200"/>
              <a:buFont typeface="Calibri"/>
              <a:buNone/>
            </a:pPr>
            <a:r>
              <a:rPr lang="en-US"/>
              <a:t>Develop strategies for work, home, and play…and keep yourself at the center of all personal goals.</a:t>
            </a:r>
            <a:endParaRPr/>
          </a:p>
          <a:p>
            <a:pPr indent="0" lvl="0" marL="0" rtl="0" algn="l">
              <a:lnSpc>
                <a:spcPct val="100000"/>
              </a:lnSpc>
              <a:spcBef>
                <a:spcPts val="0"/>
              </a:spcBef>
              <a:spcAft>
                <a:spcPts val="0"/>
              </a:spcAft>
              <a:buSzPts val="1400"/>
              <a:buNone/>
            </a:pPr>
            <a:r>
              <a:t/>
            </a:r>
            <a:endParaRPr/>
          </a:p>
        </p:txBody>
      </p:sp>
      <p:sp>
        <p:nvSpPr>
          <p:cNvPr id="250" name="Google Shape;25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You cannot eradicate or prevent all suffering for your students. But you can show up each day, support your students, advocate for them, and love them.</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There are five evidence-informed practices to avoid compassion fatigue in educators and to help you when working with students: self-preservation mindset, restorative justice, growth mindset, mindfulness, and vicarious resilience. </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360"/>
              </a:spcBef>
              <a:spcAft>
                <a:spcPts val="0"/>
              </a:spcAft>
              <a:buClr>
                <a:schemeClr val="dk1"/>
              </a:buClr>
              <a:buSzPts val="1200"/>
              <a:buFont typeface="Arial"/>
              <a:buChar char="•"/>
            </a:pPr>
            <a:r>
              <a:rPr b="1" lang="en-US"/>
              <a:t>Self-Preservation Mindset </a:t>
            </a:r>
            <a:r>
              <a:rPr lang="en-US"/>
              <a:t>- identify what you wish you </a:t>
            </a:r>
            <a:r>
              <a:rPr i="1" lang="en-US"/>
              <a:t>could do</a:t>
            </a:r>
            <a:r>
              <a:rPr lang="en-US"/>
              <a:t> versus what you can </a:t>
            </a:r>
            <a:r>
              <a:rPr i="1" lang="en-US"/>
              <a:t>actually do</a:t>
            </a:r>
            <a:endParaRPr/>
          </a:p>
          <a:p>
            <a:pPr indent="0" lvl="0" marL="0" rtl="0" algn="l">
              <a:lnSpc>
                <a:spcPct val="100000"/>
              </a:lnSpc>
              <a:spcBef>
                <a:spcPts val="36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Char char="•"/>
            </a:pPr>
            <a:r>
              <a:rPr b="1" lang="en-US"/>
              <a:t>Restorative Justice</a:t>
            </a:r>
            <a:r>
              <a:rPr lang="en-US"/>
              <a:t> - Building relationships, rather than punishing</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Char char="•"/>
            </a:pPr>
            <a:r>
              <a:rPr b="1" lang="en-US"/>
              <a:t>Growth Mindset </a:t>
            </a:r>
            <a:r>
              <a:rPr lang="en-US"/>
              <a:t>- belief that most basic abilities can be developed through dedication and hard work—brains and talent are just the starting point</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276" name="Google Shape;27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1"/>
              </a:buClr>
              <a:buSzPts val="1200"/>
              <a:buFont typeface="Calibri"/>
              <a:buChar char="•"/>
            </a:pPr>
            <a:r>
              <a:rPr b="1" lang="en-US"/>
              <a:t>Mindfulness</a:t>
            </a:r>
            <a:r>
              <a:rPr lang="en-US"/>
              <a:t> - Feeling more grounded in our bodies and in the present moment. Take a 30-second vacation! </a:t>
            </a:r>
            <a:endParaRPr/>
          </a:p>
          <a:p>
            <a:pPr indent="-342900" lvl="0" marL="457200" rtl="0" algn="l">
              <a:lnSpc>
                <a:spcPct val="100000"/>
              </a:lnSpc>
              <a:spcBef>
                <a:spcPts val="360"/>
              </a:spcBef>
              <a:spcAft>
                <a:spcPts val="0"/>
              </a:spcAft>
              <a:buClr>
                <a:schemeClr val="dk1"/>
              </a:buClr>
              <a:buSzPts val="1200"/>
              <a:buFont typeface="Calibri"/>
              <a:buChar char="•"/>
            </a:pPr>
            <a:r>
              <a:rPr b="1" lang="en-US"/>
              <a:t>Vicarious Resilience</a:t>
            </a:r>
            <a:r>
              <a:rPr lang="en-US"/>
              <a:t> - strengths-focused concept that does not ignore or supplant compassion fatigue or burnout, but instead offers a counterbalance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287" name="Google Shape;28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 PROQOL is a 30-question survey to assess the effect that trauma may be having in our professional lives. </a:t>
            </a:r>
            <a:endParaRPr/>
          </a:p>
          <a:p>
            <a:pPr indent="0" lvl="0" marL="0" marR="0" rtl="0" algn="l">
              <a:lnSpc>
                <a:spcPct val="100000"/>
              </a:lnSpc>
              <a:spcBef>
                <a:spcPts val="0"/>
              </a:spcBef>
              <a:spcAft>
                <a:spcPts val="0"/>
              </a:spcAft>
              <a:buClr>
                <a:schemeClr val="dk1"/>
              </a:buClr>
              <a:buSzPts val="1200"/>
              <a:buFont typeface="Calibri"/>
              <a:buNone/>
            </a:pPr>
            <a:r>
              <a:rPr lang="en-US"/>
              <a:t>Your scores include scores on compassion satisfaction, burnout, and secondary trauma.</a:t>
            </a:r>
            <a:endParaRPr/>
          </a:p>
          <a:p>
            <a:pPr indent="0" lvl="0" marL="0" marR="0" rtl="0" algn="l">
              <a:lnSpc>
                <a:spcPct val="100000"/>
              </a:lnSpc>
              <a:spcBef>
                <a:spcPts val="0"/>
              </a:spcBef>
              <a:spcAft>
                <a:spcPts val="0"/>
              </a:spcAft>
              <a:buClr>
                <a:schemeClr val="dk1"/>
              </a:buClr>
              <a:buSzPts val="1200"/>
              <a:buFont typeface="Calibri"/>
              <a:buNone/>
            </a:pPr>
            <a:r>
              <a:rPr lang="en-US"/>
              <a:t>Do this activity if you have time. </a:t>
            </a:r>
            <a:endParaRPr/>
          </a:p>
          <a:p>
            <a:pPr indent="0" lvl="0" marL="0" marR="0" rtl="0" algn="l">
              <a:lnSpc>
                <a:spcPct val="100000"/>
              </a:lnSpc>
              <a:spcBef>
                <a:spcPts val="0"/>
              </a:spcBef>
              <a:spcAft>
                <a:spcPts val="0"/>
              </a:spcAft>
              <a:buClr>
                <a:schemeClr val="dk1"/>
              </a:buClr>
              <a:buSzPts val="1200"/>
              <a:buFont typeface="Calibri"/>
              <a:buNone/>
            </a:pPr>
            <a:r>
              <a:rPr lang="en-US"/>
              <a:t>It may not be appropriate if presenting online. </a:t>
            </a:r>
            <a:endParaRPr/>
          </a:p>
          <a:p>
            <a:pPr indent="0" lvl="0" marL="0" rtl="0" algn="l">
              <a:lnSpc>
                <a:spcPct val="100000"/>
              </a:lnSpc>
              <a:spcBef>
                <a:spcPts val="0"/>
              </a:spcBef>
              <a:spcAft>
                <a:spcPts val="0"/>
              </a:spcAft>
              <a:buSzPts val="1400"/>
              <a:buNone/>
            </a:pPr>
            <a:r>
              <a:t/>
            </a:r>
            <a:endParaRPr/>
          </a:p>
        </p:txBody>
      </p:sp>
      <p:sp>
        <p:nvSpPr>
          <p:cNvPr id="298" name="Google Shape;29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rgbClr val="333333"/>
              </a:buClr>
              <a:buSzPts val="1200"/>
              <a:buFont typeface="Noto Sans Symbols"/>
              <a:buChar char="∙"/>
            </a:pPr>
            <a:r>
              <a:rPr lang="en-US" sz="1200">
                <a:solidFill>
                  <a:srgbClr val="333333"/>
                </a:solidFill>
                <a:latin typeface="Arial"/>
                <a:ea typeface="Arial"/>
                <a:cs typeface="Arial"/>
                <a:sym typeface="Arial"/>
              </a:rPr>
              <a:t>The pocket card was created for </a:t>
            </a:r>
            <a:r>
              <a:rPr lang="en-US">
                <a:solidFill>
                  <a:srgbClr val="333333"/>
                </a:solidFill>
                <a:latin typeface="Arial"/>
                <a:ea typeface="Arial"/>
                <a:cs typeface="Arial"/>
                <a:sym typeface="Arial"/>
              </a:rPr>
              <a:t>educators/school staff </a:t>
            </a:r>
            <a:r>
              <a:rPr lang="en-US" sz="1200">
                <a:solidFill>
                  <a:srgbClr val="333333"/>
                </a:solidFill>
                <a:latin typeface="Arial"/>
                <a:ea typeface="Arial"/>
                <a:cs typeface="Arial"/>
                <a:sym typeface="Arial"/>
              </a:rPr>
              <a:t>to carry as a reminder of how important it is to take care of yourself and those working with you. </a:t>
            </a:r>
            <a:endParaRPr sz="1200">
              <a:latin typeface="Arial"/>
              <a:ea typeface="Arial"/>
              <a:cs typeface="Arial"/>
              <a:sym typeface="Arial"/>
            </a:endParaRPr>
          </a:p>
          <a:p>
            <a:pPr indent="-342900" lvl="0" marL="342900" marR="0" rtl="0" algn="l">
              <a:lnSpc>
                <a:spcPct val="115000"/>
              </a:lnSpc>
              <a:spcBef>
                <a:spcPts val="0"/>
              </a:spcBef>
              <a:spcAft>
                <a:spcPts val="0"/>
              </a:spcAft>
              <a:buClr>
                <a:srgbClr val="333333"/>
              </a:buClr>
              <a:buSzPts val="1200"/>
              <a:buFont typeface="Noto Sans Symbols"/>
              <a:buChar char="∙"/>
            </a:pPr>
            <a:r>
              <a:rPr lang="en-US" sz="1200">
                <a:solidFill>
                  <a:srgbClr val="333333"/>
                </a:solidFill>
                <a:latin typeface="Arial"/>
                <a:ea typeface="Arial"/>
                <a:cs typeface="Arial"/>
                <a:sym typeface="Arial"/>
              </a:rPr>
              <a:t>The strategies suggested are based on the experiences of other people working in crisis settings and on research from around the world. </a:t>
            </a:r>
            <a:endParaRPr sz="1200">
              <a:latin typeface="Arial"/>
              <a:ea typeface="Arial"/>
              <a:cs typeface="Arial"/>
              <a:sym typeface="Arial"/>
            </a:endParaRPr>
          </a:p>
          <a:p>
            <a:pPr indent="-342900" lvl="0" marL="342900" marR="0" rtl="0" algn="l">
              <a:lnSpc>
                <a:spcPct val="115000"/>
              </a:lnSpc>
              <a:spcBef>
                <a:spcPts val="0"/>
              </a:spcBef>
              <a:spcAft>
                <a:spcPts val="0"/>
              </a:spcAft>
              <a:buClr>
                <a:srgbClr val="333333"/>
              </a:buClr>
              <a:buSzPts val="1200"/>
              <a:buFont typeface="Noto Sans Symbols"/>
              <a:buChar char="∙"/>
            </a:pPr>
            <a:r>
              <a:rPr lang="en-US" sz="1200">
                <a:solidFill>
                  <a:srgbClr val="333333"/>
                </a:solidFill>
                <a:latin typeface="Arial"/>
                <a:ea typeface="Arial"/>
                <a:cs typeface="Arial"/>
                <a:sym typeface="Arial"/>
              </a:rPr>
              <a:t>The goal is to help improve resilience and increase the positive aspects of helping and reduce the negative ones. In addition, it helps promote compassion satisfaction and reduce compassion fatigue, secondary trauma, and vicarious traumatization. </a:t>
            </a:r>
            <a:endParaRPr sz="1200">
              <a:latin typeface="Arial"/>
              <a:ea typeface="Arial"/>
              <a:cs typeface="Arial"/>
              <a:sym typeface="Arial"/>
            </a:endParaRPr>
          </a:p>
          <a:p>
            <a:pPr indent="-342900" lvl="0" marL="342900" marR="0" rtl="0" algn="l">
              <a:lnSpc>
                <a:spcPct val="115000"/>
              </a:lnSpc>
              <a:spcBef>
                <a:spcPts val="0"/>
              </a:spcBef>
              <a:spcAft>
                <a:spcPts val="0"/>
              </a:spcAft>
              <a:buClr>
                <a:srgbClr val="333333"/>
              </a:buClr>
              <a:buSzPts val="1200"/>
              <a:buFont typeface="Noto Sans Symbols"/>
              <a:buChar char="∙"/>
            </a:pPr>
            <a:r>
              <a:rPr lang="en-US" sz="1200">
                <a:solidFill>
                  <a:srgbClr val="333333"/>
                </a:solidFill>
                <a:latin typeface="Arial"/>
                <a:ea typeface="Arial"/>
                <a:cs typeface="Arial"/>
                <a:sym typeface="Arial"/>
              </a:rPr>
              <a:t>Please feel free to print as many copies as you like and to share this card with others. </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308" name="Google Shape;30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The objectives for today’s session are: </a:t>
            </a:r>
            <a:endParaRPr/>
          </a:p>
          <a:p>
            <a:pPr indent="-342898" lvl="0" marL="342898" rtl="0" algn="l">
              <a:lnSpc>
                <a:spcPct val="100000"/>
              </a:lnSpc>
              <a:spcBef>
                <a:spcPts val="0"/>
              </a:spcBef>
              <a:spcAft>
                <a:spcPts val="0"/>
              </a:spcAft>
              <a:buClr>
                <a:schemeClr val="dk1"/>
              </a:buClr>
              <a:buSzPts val="2800"/>
              <a:buFont typeface="Calibri"/>
              <a:buChar char="•"/>
            </a:pPr>
            <a:r>
              <a:rPr lang="en-US" sz="1200"/>
              <a:t>Learn about self-care and compassion fatigue, and how it applies to you</a:t>
            </a:r>
            <a:endParaRPr/>
          </a:p>
          <a:p>
            <a:pPr indent="-342898" lvl="0" marL="342898" rtl="0" algn="l">
              <a:lnSpc>
                <a:spcPct val="100000"/>
              </a:lnSpc>
              <a:spcBef>
                <a:spcPts val="560"/>
              </a:spcBef>
              <a:spcAft>
                <a:spcPts val="0"/>
              </a:spcAft>
              <a:buClr>
                <a:schemeClr val="dk1"/>
              </a:buClr>
              <a:buSzPts val="2800"/>
              <a:buFont typeface="Calibri"/>
              <a:buChar char="•"/>
            </a:pPr>
            <a:r>
              <a:rPr lang="en-US" sz="1200"/>
              <a:t>Recognize and understand the signs of compassion fatigue</a:t>
            </a:r>
            <a:endParaRPr/>
          </a:p>
          <a:p>
            <a:pPr indent="-342898" lvl="0" marL="342898" rtl="0" algn="l">
              <a:lnSpc>
                <a:spcPct val="100000"/>
              </a:lnSpc>
              <a:spcBef>
                <a:spcPts val="560"/>
              </a:spcBef>
              <a:spcAft>
                <a:spcPts val="0"/>
              </a:spcAft>
              <a:buClr>
                <a:schemeClr val="dk1"/>
              </a:buClr>
              <a:buSzPts val="2800"/>
              <a:buFont typeface="Calibri"/>
              <a:buChar char="•"/>
            </a:pPr>
            <a:r>
              <a:rPr lang="en-US" sz="1200"/>
              <a:t>Learn how to maintain a work/life balance</a:t>
            </a:r>
            <a:endParaRPr/>
          </a:p>
          <a:p>
            <a:pPr indent="-342898" lvl="0" marL="342898" rtl="0" algn="l">
              <a:lnSpc>
                <a:spcPct val="100000"/>
              </a:lnSpc>
              <a:spcBef>
                <a:spcPts val="560"/>
              </a:spcBef>
              <a:spcAft>
                <a:spcPts val="0"/>
              </a:spcAft>
              <a:buClr>
                <a:schemeClr val="dk1"/>
              </a:buClr>
              <a:buSzPts val="2800"/>
              <a:buFont typeface="Calibri"/>
              <a:buChar char="•"/>
            </a:pPr>
            <a:r>
              <a:rPr lang="en-US" sz="1200"/>
              <a:t>Understand the stresses that </a:t>
            </a:r>
            <a:r>
              <a:rPr lang="en-US"/>
              <a:t>educators</a:t>
            </a:r>
            <a:r>
              <a:rPr lang="en-US" sz="1200"/>
              <a:t> face</a:t>
            </a:r>
            <a:endParaRPr/>
          </a:p>
          <a:p>
            <a:pPr indent="-342898" lvl="0" marL="342898" rtl="0" algn="l">
              <a:lnSpc>
                <a:spcPct val="100000"/>
              </a:lnSpc>
              <a:spcBef>
                <a:spcPts val="560"/>
              </a:spcBef>
              <a:spcAft>
                <a:spcPts val="0"/>
              </a:spcAft>
              <a:buClr>
                <a:schemeClr val="dk1"/>
              </a:buClr>
              <a:buSzPts val="2800"/>
              <a:buFont typeface="Calibri"/>
              <a:buChar char="•"/>
            </a:pPr>
            <a:r>
              <a:rPr lang="en-US" sz="1200"/>
              <a:t>Discover the continuum of compassion fatigue</a:t>
            </a:r>
            <a:endParaRPr/>
          </a:p>
          <a:p>
            <a:pPr indent="-342898" lvl="0" marL="342898" rtl="0" algn="l">
              <a:lnSpc>
                <a:spcPct val="100000"/>
              </a:lnSpc>
              <a:spcBef>
                <a:spcPts val="560"/>
              </a:spcBef>
              <a:spcAft>
                <a:spcPts val="0"/>
              </a:spcAft>
              <a:buClr>
                <a:schemeClr val="dk1"/>
              </a:buClr>
              <a:buSzPts val="2800"/>
              <a:buFont typeface="Calibri"/>
              <a:buChar char="•"/>
            </a:pPr>
            <a:r>
              <a:rPr lang="en-US" sz="1200"/>
              <a:t>Learn about self-care strategies</a:t>
            </a:r>
            <a:endParaRPr/>
          </a:p>
          <a:p>
            <a:pPr indent="-342898" lvl="0" marL="342898" rtl="0" algn="l">
              <a:lnSpc>
                <a:spcPct val="100000"/>
              </a:lnSpc>
              <a:spcBef>
                <a:spcPts val="560"/>
              </a:spcBef>
              <a:spcAft>
                <a:spcPts val="0"/>
              </a:spcAft>
              <a:buClr>
                <a:schemeClr val="dk1"/>
              </a:buClr>
              <a:buSzPts val="2800"/>
              <a:buFont typeface="Calibri"/>
              <a:buChar char="•"/>
            </a:pPr>
            <a:r>
              <a:rPr lang="en-US" sz="1200"/>
              <a:t>Make a self-care plan!</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SzPts val="1400"/>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Objectives:</a:t>
            </a:r>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Highlight that the work of a service provider can be overwhelming.</a:t>
            </a:r>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Focus on the importance of resilience in order to continue the work with care, energy, and compassion.</a:t>
            </a:r>
            <a:endParaRPr/>
          </a:p>
          <a:p>
            <a:pPr indent="0" lvl="0" marL="0" rtl="0" algn="l">
              <a:lnSpc>
                <a:spcPct val="100000"/>
              </a:lnSpc>
              <a:spcBef>
                <a:spcPts val="0"/>
              </a:spcBef>
              <a:spcAft>
                <a:spcPts val="0"/>
              </a:spcAft>
              <a:buSzPts val="1400"/>
              <a:buNone/>
            </a:pPr>
            <a:r>
              <a:t/>
            </a:r>
            <a:endParaRPr/>
          </a:p>
        </p:txBody>
      </p:sp>
      <p:sp>
        <p:nvSpPr>
          <p:cNvPr id="318" name="Google Shape;31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Objectives:</a:t>
            </a:r>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Understand that resilient workers know how to switch their feelings off when they go on duty, and on again when they go off duty.</a:t>
            </a:r>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Define the idea of a coping strategy – it is not denial, but instead a way for individuals to get maximum protection while working (switched off) and maximum support while resting (switched on). </a:t>
            </a:r>
            <a:endParaRPr/>
          </a:p>
          <a:p>
            <a:pPr indent="0" lvl="0" marL="0" rtl="0" algn="l">
              <a:lnSpc>
                <a:spcPct val="100000"/>
              </a:lnSpc>
              <a:spcBef>
                <a:spcPts val="0"/>
              </a:spcBef>
              <a:spcAft>
                <a:spcPts val="0"/>
              </a:spcAft>
              <a:buSzPts val="1400"/>
              <a:buNone/>
            </a:pPr>
            <a:r>
              <a:t/>
            </a:r>
            <a:endParaRPr/>
          </a:p>
        </p:txBody>
      </p:sp>
      <p:sp>
        <p:nvSpPr>
          <p:cNvPr id="329" name="Google Shape;32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As a service provider, you need to take care of yourself; you owe it to yourself and those who care about you. </a:t>
            </a:r>
            <a:endParaRPr/>
          </a:p>
          <a:p>
            <a:pPr indent="-342900" lvl="0" marL="342900" marR="0" rtl="0" algn="l">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Even when work or personal demands are high, remember you are not superhuman. </a:t>
            </a:r>
            <a:endParaRPr/>
          </a:p>
          <a:p>
            <a:pPr indent="-342900" lvl="0" marL="342900" marR="0" rtl="0" algn="l">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You need to set limits. </a:t>
            </a:r>
            <a:endParaRPr/>
          </a:p>
          <a:p>
            <a:pPr indent="-342900" lvl="0" marL="342900" marR="0" rtl="0" algn="l">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Identify effective strategies to maintain self-care. </a:t>
            </a:r>
            <a:endParaRPr/>
          </a:p>
          <a:p>
            <a:pPr indent="-342900" lvl="0" marL="342900" marR="0" rtl="0" algn="l">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Practice different ways to recharge. </a:t>
            </a:r>
            <a:endParaRPr/>
          </a:p>
          <a:p>
            <a:pPr indent="0" lvl="0" marL="0" rtl="0" algn="l">
              <a:lnSpc>
                <a:spcPct val="100000"/>
              </a:lnSpc>
              <a:spcBef>
                <a:spcPts val="0"/>
              </a:spcBef>
              <a:spcAft>
                <a:spcPts val="0"/>
              </a:spcAft>
              <a:buClr>
                <a:schemeClr val="dk1"/>
              </a:buClr>
              <a:buSzPts val="1200"/>
              <a:buFont typeface="Calibri"/>
              <a:buNone/>
            </a:pPr>
            <a:r>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p:txBody>
      </p:sp>
      <p:sp>
        <p:nvSpPr>
          <p:cNvPr id="340" name="Google Shape;34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Take a few moments to think about each of the categories in the Self-Care Assessment. </a:t>
            </a:r>
            <a:endParaRPr/>
          </a:p>
          <a:p>
            <a:pPr indent="-342900" lvl="0" marL="342900" marR="0" rtl="0" algn="l">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Based on your scores, choose one or two items from each area that you will actively work to improve. </a:t>
            </a:r>
            <a:endParaRPr/>
          </a:p>
          <a:p>
            <a:pPr indent="-342900" lvl="0" marL="342900" marR="0" rtl="0" algn="l">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This is a great opportunity to challenge yourself to do something new! There’s no better time than now. </a:t>
            </a:r>
            <a:endParaRPr/>
          </a:p>
          <a:p>
            <a:pPr indent="-342900" lvl="0" marL="342900" marR="0" rtl="0" algn="l">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Identify areas of self-care.</a:t>
            </a:r>
            <a:endParaRPr/>
          </a:p>
          <a:p>
            <a:pPr indent="-342900" lvl="0" marL="342900" marR="0" rtl="0" algn="l">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Practice different ways to recharge</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p:txBody>
      </p:sp>
      <p:sp>
        <p:nvSpPr>
          <p:cNvPr id="350" name="Google Shape;35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Now that you have heard about self-care strategies, think about what you can incorporate on your daily routines to help yourself before you help others. </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b="1" lang="en-US"/>
              <a:t>Discussion slide; Name one thing you’re going to do in the next week to ground yourself.</a:t>
            </a:r>
            <a:endParaRPr b="1"/>
          </a:p>
          <a:p>
            <a:pPr indent="0" lvl="0" marL="0" rtl="0" algn="l">
              <a:lnSpc>
                <a:spcPct val="100000"/>
              </a:lnSpc>
              <a:spcBef>
                <a:spcPts val="0"/>
              </a:spcBef>
              <a:spcAft>
                <a:spcPts val="0"/>
              </a:spcAft>
              <a:buSzPts val="1400"/>
              <a:buNone/>
            </a:pPr>
            <a:r>
              <a:t/>
            </a:r>
            <a:endParaRPr/>
          </a:p>
        </p:txBody>
      </p:sp>
      <p:sp>
        <p:nvSpPr>
          <p:cNvPr id="360" name="Google Shape;36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Let’s go over the eight laws governing self-care. </a:t>
            </a:r>
            <a:endParaRPr/>
          </a:p>
          <a:p>
            <a:pPr indent="0" lvl="0" marL="0" rtl="0" algn="l">
              <a:lnSpc>
                <a:spcPct val="100000"/>
              </a:lnSpc>
              <a:spcBef>
                <a:spcPts val="0"/>
              </a:spcBef>
              <a:spcAft>
                <a:spcPts val="0"/>
              </a:spcAft>
              <a:buSzPts val="1400"/>
              <a:buNone/>
            </a:pPr>
            <a:r>
              <a:t/>
            </a:r>
            <a:endParaRPr/>
          </a:p>
        </p:txBody>
      </p:sp>
      <p:sp>
        <p:nvSpPr>
          <p:cNvPr id="381" name="Google Shape;38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Let’s go over the 8 laws governing healthy change.</a:t>
            </a:r>
            <a:endParaRPr/>
          </a:p>
        </p:txBody>
      </p:sp>
      <p:sp>
        <p:nvSpPr>
          <p:cNvPr id="395" name="Google Shape;39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54585A"/>
                </a:solidFill>
                <a:latin typeface="Calibri"/>
                <a:ea typeface="Calibri"/>
                <a:cs typeface="Calibri"/>
                <a:sym typeface="Calibri"/>
              </a:rPr>
              <a:t>The source of this definition and information is the Mayo Clinic. We urge you to look at the website for detailed information.</a:t>
            </a:r>
            <a:endParaRPr/>
          </a:p>
          <a:p>
            <a:pPr indent="0" lvl="0" marL="0" rtl="0" algn="l">
              <a:lnSpc>
                <a:spcPct val="100000"/>
              </a:lnSpc>
              <a:spcBef>
                <a:spcPts val="0"/>
              </a:spcBef>
              <a:spcAft>
                <a:spcPts val="0"/>
              </a:spcAft>
              <a:buSzPts val="1400"/>
              <a:buNone/>
            </a:pPr>
            <a:r>
              <a:t/>
            </a:r>
            <a:endParaRPr b="1" i="0">
              <a:solidFill>
                <a:srgbClr val="54585A"/>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u="sng">
                <a:solidFill>
                  <a:srgbClr val="54585A"/>
                </a:solidFill>
                <a:latin typeface="Calibri"/>
                <a:ea typeface="Calibri"/>
                <a:cs typeface="Calibri"/>
                <a:sym typeface="Calibri"/>
              </a:rPr>
              <a:t>Job Burnout Symptoms</a:t>
            </a:r>
            <a:endParaRPr/>
          </a:p>
          <a:p>
            <a:pPr indent="0" lvl="0" marL="0" rtl="0" algn="l">
              <a:lnSpc>
                <a:spcPct val="100000"/>
              </a:lnSpc>
              <a:spcBef>
                <a:spcPts val="0"/>
              </a:spcBef>
              <a:spcAft>
                <a:spcPts val="0"/>
              </a:spcAft>
              <a:buSzPts val="1400"/>
              <a:buNone/>
            </a:pPr>
            <a:r>
              <a:rPr b="0" i="0" lang="en-US">
                <a:solidFill>
                  <a:srgbClr val="111111"/>
                </a:solidFill>
                <a:latin typeface="Calibri"/>
                <a:ea typeface="Calibri"/>
                <a:cs typeface="Calibri"/>
                <a:sym typeface="Calibri"/>
              </a:rPr>
              <a:t>Ask yourself:</a:t>
            </a:r>
            <a:endParaRPr/>
          </a:p>
          <a:p>
            <a:pPr indent="0" lvl="0" marL="0" rtl="0" algn="l">
              <a:lnSpc>
                <a:spcPct val="100000"/>
              </a:lnSpc>
              <a:spcBef>
                <a:spcPts val="0"/>
              </a:spcBef>
              <a:spcAft>
                <a:spcPts val="0"/>
              </a:spcAft>
              <a:buClr>
                <a:srgbClr val="111111"/>
              </a:buClr>
              <a:buSzPts val="1200"/>
              <a:buFont typeface="Arial"/>
              <a:buChar char="•"/>
            </a:pPr>
            <a:r>
              <a:rPr b="0" i="0" lang="en-US">
                <a:solidFill>
                  <a:srgbClr val="111111"/>
                </a:solidFill>
                <a:latin typeface="Calibri"/>
                <a:ea typeface="Calibri"/>
                <a:cs typeface="Calibri"/>
                <a:sym typeface="Calibri"/>
              </a:rPr>
              <a:t>Have you become cynical or critical at work?</a:t>
            </a:r>
            <a:endParaRPr/>
          </a:p>
          <a:p>
            <a:pPr indent="0" lvl="0" marL="0" rtl="0" algn="l">
              <a:lnSpc>
                <a:spcPct val="100000"/>
              </a:lnSpc>
              <a:spcBef>
                <a:spcPts val="0"/>
              </a:spcBef>
              <a:spcAft>
                <a:spcPts val="0"/>
              </a:spcAft>
              <a:buClr>
                <a:srgbClr val="111111"/>
              </a:buClr>
              <a:buSzPts val="1200"/>
              <a:buFont typeface="Arial"/>
              <a:buChar char="•"/>
            </a:pPr>
            <a:r>
              <a:rPr b="0" i="0" lang="en-US">
                <a:solidFill>
                  <a:srgbClr val="111111"/>
                </a:solidFill>
                <a:latin typeface="Calibri"/>
                <a:ea typeface="Calibri"/>
                <a:cs typeface="Calibri"/>
                <a:sym typeface="Calibri"/>
              </a:rPr>
              <a:t>Do you drag yourself to work and have trouble getting started?</a:t>
            </a:r>
            <a:endParaRPr/>
          </a:p>
          <a:p>
            <a:pPr indent="0" lvl="0" marL="0" rtl="0" algn="l">
              <a:lnSpc>
                <a:spcPct val="100000"/>
              </a:lnSpc>
              <a:spcBef>
                <a:spcPts val="0"/>
              </a:spcBef>
              <a:spcAft>
                <a:spcPts val="0"/>
              </a:spcAft>
              <a:buClr>
                <a:srgbClr val="111111"/>
              </a:buClr>
              <a:buSzPts val="1200"/>
              <a:buFont typeface="Arial"/>
              <a:buChar char="•"/>
            </a:pPr>
            <a:r>
              <a:rPr b="0" i="0" lang="en-US">
                <a:solidFill>
                  <a:srgbClr val="111111"/>
                </a:solidFill>
                <a:latin typeface="Calibri"/>
                <a:ea typeface="Calibri"/>
                <a:cs typeface="Calibri"/>
                <a:sym typeface="Calibri"/>
              </a:rPr>
              <a:t>Have you become irritable or impatient with co-workers, students, others?</a:t>
            </a:r>
            <a:endParaRPr/>
          </a:p>
          <a:p>
            <a:pPr indent="0" lvl="0" marL="0" rtl="0" algn="l">
              <a:lnSpc>
                <a:spcPct val="100000"/>
              </a:lnSpc>
              <a:spcBef>
                <a:spcPts val="0"/>
              </a:spcBef>
              <a:spcAft>
                <a:spcPts val="0"/>
              </a:spcAft>
              <a:buClr>
                <a:srgbClr val="111111"/>
              </a:buClr>
              <a:buSzPts val="1200"/>
              <a:buFont typeface="Arial"/>
              <a:buChar char="•"/>
            </a:pPr>
            <a:r>
              <a:rPr b="0" i="0" lang="en-US">
                <a:solidFill>
                  <a:srgbClr val="111111"/>
                </a:solidFill>
                <a:latin typeface="Calibri"/>
                <a:ea typeface="Calibri"/>
                <a:cs typeface="Calibri"/>
                <a:sym typeface="Calibri"/>
              </a:rPr>
              <a:t>Do you lack the energy to be consistently productive?</a:t>
            </a:r>
            <a:endParaRPr/>
          </a:p>
          <a:p>
            <a:pPr indent="0" lvl="0" marL="0" rtl="0" algn="l">
              <a:lnSpc>
                <a:spcPct val="100000"/>
              </a:lnSpc>
              <a:spcBef>
                <a:spcPts val="0"/>
              </a:spcBef>
              <a:spcAft>
                <a:spcPts val="0"/>
              </a:spcAft>
              <a:buClr>
                <a:srgbClr val="111111"/>
              </a:buClr>
              <a:buSzPts val="1200"/>
              <a:buFont typeface="Arial"/>
              <a:buChar char="•"/>
            </a:pPr>
            <a:r>
              <a:rPr b="0" i="0" lang="en-US">
                <a:solidFill>
                  <a:srgbClr val="111111"/>
                </a:solidFill>
                <a:latin typeface="Calibri"/>
                <a:ea typeface="Calibri"/>
                <a:cs typeface="Calibri"/>
                <a:sym typeface="Calibri"/>
              </a:rPr>
              <a:t>Do you find it hard to concentrate?</a:t>
            </a:r>
            <a:endParaRPr/>
          </a:p>
          <a:p>
            <a:pPr indent="0" lvl="0" marL="0" rtl="0" algn="l">
              <a:lnSpc>
                <a:spcPct val="100000"/>
              </a:lnSpc>
              <a:spcBef>
                <a:spcPts val="0"/>
              </a:spcBef>
              <a:spcAft>
                <a:spcPts val="0"/>
              </a:spcAft>
              <a:buClr>
                <a:srgbClr val="111111"/>
              </a:buClr>
              <a:buSzPts val="1200"/>
              <a:buFont typeface="Arial"/>
              <a:buChar char="•"/>
            </a:pPr>
            <a:r>
              <a:rPr b="0" i="0" lang="en-US">
                <a:solidFill>
                  <a:srgbClr val="111111"/>
                </a:solidFill>
                <a:latin typeface="Calibri"/>
                <a:ea typeface="Calibri"/>
                <a:cs typeface="Calibri"/>
                <a:sym typeface="Calibri"/>
              </a:rPr>
              <a:t>Do you lack satisfaction from your achievements?</a:t>
            </a:r>
            <a:endParaRPr/>
          </a:p>
          <a:p>
            <a:pPr indent="0" lvl="0" marL="0" rtl="0" algn="l">
              <a:lnSpc>
                <a:spcPct val="100000"/>
              </a:lnSpc>
              <a:spcBef>
                <a:spcPts val="0"/>
              </a:spcBef>
              <a:spcAft>
                <a:spcPts val="0"/>
              </a:spcAft>
              <a:buClr>
                <a:srgbClr val="111111"/>
              </a:buClr>
              <a:buSzPts val="1200"/>
              <a:buFont typeface="Arial"/>
              <a:buChar char="•"/>
            </a:pPr>
            <a:r>
              <a:rPr b="0" i="0" lang="en-US">
                <a:solidFill>
                  <a:srgbClr val="111111"/>
                </a:solidFill>
                <a:latin typeface="Calibri"/>
                <a:ea typeface="Calibri"/>
                <a:cs typeface="Calibri"/>
                <a:sym typeface="Calibri"/>
              </a:rPr>
              <a:t>Do you feel disillusioned about your job?</a:t>
            </a:r>
            <a:endParaRPr/>
          </a:p>
          <a:p>
            <a:pPr indent="0" lvl="0" marL="0" rtl="0" algn="l">
              <a:lnSpc>
                <a:spcPct val="100000"/>
              </a:lnSpc>
              <a:spcBef>
                <a:spcPts val="0"/>
              </a:spcBef>
              <a:spcAft>
                <a:spcPts val="0"/>
              </a:spcAft>
              <a:buClr>
                <a:srgbClr val="111111"/>
              </a:buClr>
              <a:buSzPts val="1200"/>
              <a:buFont typeface="Arial"/>
              <a:buChar char="•"/>
            </a:pPr>
            <a:r>
              <a:rPr b="0" i="0" lang="en-US">
                <a:solidFill>
                  <a:srgbClr val="111111"/>
                </a:solidFill>
                <a:latin typeface="Calibri"/>
                <a:ea typeface="Calibri"/>
                <a:cs typeface="Calibri"/>
                <a:sym typeface="Calibri"/>
              </a:rPr>
              <a:t>Are you using food, drugs, or alcohol to feel better or to simply not feel?</a:t>
            </a:r>
            <a:endParaRPr/>
          </a:p>
          <a:p>
            <a:pPr indent="0" lvl="0" marL="0" rtl="0" algn="l">
              <a:lnSpc>
                <a:spcPct val="100000"/>
              </a:lnSpc>
              <a:spcBef>
                <a:spcPts val="0"/>
              </a:spcBef>
              <a:spcAft>
                <a:spcPts val="0"/>
              </a:spcAft>
              <a:buClr>
                <a:srgbClr val="111111"/>
              </a:buClr>
              <a:buSzPts val="1200"/>
              <a:buFont typeface="Arial"/>
              <a:buChar char="•"/>
            </a:pPr>
            <a:r>
              <a:rPr b="0" i="0" lang="en-US">
                <a:solidFill>
                  <a:srgbClr val="111111"/>
                </a:solidFill>
                <a:latin typeface="Calibri"/>
                <a:ea typeface="Calibri"/>
                <a:cs typeface="Calibri"/>
                <a:sym typeface="Calibri"/>
              </a:rPr>
              <a:t>Have your sleep habits changed?</a:t>
            </a:r>
            <a:endParaRPr/>
          </a:p>
          <a:p>
            <a:pPr indent="0" lvl="0" marL="0" rtl="0" algn="l">
              <a:lnSpc>
                <a:spcPct val="100000"/>
              </a:lnSpc>
              <a:spcBef>
                <a:spcPts val="0"/>
              </a:spcBef>
              <a:spcAft>
                <a:spcPts val="0"/>
              </a:spcAft>
              <a:buSzPts val="1400"/>
              <a:buNone/>
            </a:pPr>
            <a:r>
              <a:t/>
            </a:r>
            <a:endParaRPr b="0" i="0">
              <a:solidFill>
                <a:srgbClr val="11111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a:solidFill>
                  <a:srgbClr val="111111"/>
                </a:solidFill>
                <a:latin typeface="Calibri"/>
                <a:ea typeface="Calibri"/>
                <a:cs typeface="Calibri"/>
                <a:sym typeface="Calibri"/>
              </a:rPr>
              <a:t>If you answered yes to any of these questions, you might be experiencing job burnout. Consider talking to a doctor or a mental health provider because these symptoms can also be related to health conditions, such as depression.</a:t>
            </a:r>
            <a:endParaRPr/>
          </a:p>
          <a:p>
            <a:pPr indent="0" lvl="0" marL="0" rtl="0" algn="l">
              <a:lnSpc>
                <a:spcPct val="100000"/>
              </a:lnSpc>
              <a:spcBef>
                <a:spcPts val="0"/>
              </a:spcBef>
              <a:spcAft>
                <a:spcPts val="0"/>
              </a:spcAft>
              <a:buSzPts val="1400"/>
              <a:buNone/>
            </a:pPr>
            <a:r>
              <a:t/>
            </a:r>
            <a:endParaRPr b="1" i="0">
              <a:solidFill>
                <a:srgbClr val="54585A"/>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u="sng">
                <a:solidFill>
                  <a:srgbClr val="54585A"/>
                </a:solidFill>
                <a:latin typeface="Calibri"/>
                <a:ea typeface="Calibri"/>
                <a:cs typeface="Calibri"/>
                <a:sym typeface="Calibri"/>
              </a:rPr>
              <a:t>Handling Job Burnout – Take Action.</a:t>
            </a:r>
            <a:endParaRPr/>
          </a:p>
          <a:p>
            <a:pPr indent="0" lvl="0" marL="0" rtl="0" algn="l">
              <a:lnSpc>
                <a:spcPct val="100000"/>
              </a:lnSpc>
              <a:spcBef>
                <a:spcPts val="0"/>
              </a:spcBef>
              <a:spcAft>
                <a:spcPts val="0"/>
              </a:spcAft>
              <a:buClr>
                <a:srgbClr val="111111"/>
              </a:buClr>
              <a:buSzPts val="1200"/>
              <a:buFont typeface="Arial"/>
              <a:buChar char="•"/>
            </a:pPr>
            <a:r>
              <a:rPr b="1" i="0" lang="en-US">
                <a:solidFill>
                  <a:srgbClr val="111111"/>
                </a:solidFill>
                <a:latin typeface="Calibri"/>
                <a:ea typeface="Calibri"/>
                <a:cs typeface="Calibri"/>
                <a:sym typeface="Calibri"/>
              </a:rPr>
              <a:t>Evaluate your options, but don’t quit! </a:t>
            </a:r>
            <a:endParaRPr/>
          </a:p>
          <a:p>
            <a:pPr indent="-76200" lvl="1" marL="457200" rtl="0" algn="l">
              <a:lnSpc>
                <a:spcPct val="100000"/>
              </a:lnSpc>
              <a:spcBef>
                <a:spcPts val="0"/>
              </a:spcBef>
              <a:spcAft>
                <a:spcPts val="0"/>
              </a:spcAft>
              <a:buClr>
                <a:srgbClr val="111111"/>
              </a:buClr>
              <a:buSzPts val="1200"/>
              <a:buFont typeface="Arial"/>
              <a:buChar char="•"/>
            </a:pPr>
            <a:r>
              <a:rPr b="0" i="0" lang="en-US">
                <a:solidFill>
                  <a:srgbClr val="111111"/>
                </a:solidFill>
                <a:latin typeface="Calibri"/>
                <a:ea typeface="Calibri"/>
                <a:cs typeface="Calibri"/>
                <a:sym typeface="Calibri"/>
              </a:rPr>
              <a:t>The “don’t quit” advice is our own… not the Mayo Clinic’s advice. You will want to discuss specific concerns with your supervisor. Maybe you can work together to change expectations or reach compromises or solutions. </a:t>
            </a:r>
            <a:endParaRPr/>
          </a:p>
          <a:p>
            <a:pPr indent="0" lvl="0" marL="0" rtl="0" algn="l">
              <a:lnSpc>
                <a:spcPct val="100000"/>
              </a:lnSpc>
              <a:spcBef>
                <a:spcPts val="0"/>
              </a:spcBef>
              <a:spcAft>
                <a:spcPts val="0"/>
              </a:spcAft>
              <a:buClr>
                <a:srgbClr val="111111"/>
              </a:buClr>
              <a:buSzPts val="1200"/>
              <a:buFont typeface="Arial"/>
              <a:buChar char="•"/>
            </a:pPr>
            <a:r>
              <a:rPr b="1" i="0" lang="en-US">
                <a:solidFill>
                  <a:srgbClr val="111111"/>
                </a:solidFill>
                <a:latin typeface="Calibri"/>
                <a:ea typeface="Calibri"/>
                <a:cs typeface="Calibri"/>
                <a:sym typeface="Calibri"/>
              </a:rPr>
              <a:t>Seek support </a:t>
            </a:r>
            <a:r>
              <a:rPr b="0" i="0" lang="en-US">
                <a:solidFill>
                  <a:srgbClr val="111111"/>
                </a:solidFill>
                <a:latin typeface="Calibri"/>
                <a:ea typeface="Calibri"/>
                <a:cs typeface="Calibri"/>
                <a:sym typeface="Calibri"/>
              </a:rPr>
              <a:t>(friends / family, colleagues).</a:t>
            </a:r>
            <a:endParaRPr/>
          </a:p>
          <a:p>
            <a:pPr indent="0" lvl="0" marL="0" rtl="0" algn="l">
              <a:lnSpc>
                <a:spcPct val="100000"/>
              </a:lnSpc>
              <a:spcBef>
                <a:spcPts val="0"/>
              </a:spcBef>
              <a:spcAft>
                <a:spcPts val="0"/>
              </a:spcAft>
              <a:buClr>
                <a:srgbClr val="111111"/>
              </a:buClr>
              <a:buSzPts val="1200"/>
              <a:buFont typeface="Arial"/>
              <a:buChar char="•"/>
            </a:pPr>
            <a:r>
              <a:rPr b="1" i="0" lang="en-US">
                <a:solidFill>
                  <a:srgbClr val="111111"/>
                </a:solidFill>
                <a:latin typeface="Calibri"/>
                <a:ea typeface="Calibri"/>
                <a:cs typeface="Calibri"/>
                <a:sym typeface="Calibri"/>
              </a:rPr>
              <a:t>Try a relaxing activity (</a:t>
            </a:r>
            <a:r>
              <a:rPr b="0" i="0" lang="en-US">
                <a:solidFill>
                  <a:srgbClr val="111111"/>
                </a:solidFill>
                <a:latin typeface="Calibri"/>
                <a:ea typeface="Calibri"/>
                <a:cs typeface="Calibri"/>
                <a:sym typeface="Calibri"/>
              </a:rPr>
              <a:t>yoga, mediation, tai chi) </a:t>
            </a:r>
            <a:endParaRPr/>
          </a:p>
          <a:p>
            <a:pPr indent="0" lvl="0" marL="0" rtl="0" algn="l">
              <a:lnSpc>
                <a:spcPct val="100000"/>
              </a:lnSpc>
              <a:spcBef>
                <a:spcPts val="0"/>
              </a:spcBef>
              <a:spcAft>
                <a:spcPts val="0"/>
              </a:spcAft>
              <a:buClr>
                <a:srgbClr val="111111"/>
              </a:buClr>
              <a:buSzPts val="1200"/>
              <a:buFont typeface="Arial"/>
              <a:buChar char="•"/>
            </a:pPr>
            <a:r>
              <a:rPr b="1" i="0" lang="en-US">
                <a:solidFill>
                  <a:srgbClr val="111111"/>
                </a:solidFill>
                <a:latin typeface="Calibri"/>
                <a:ea typeface="Calibri"/>
                <a:cs typeface="Calibri"/>
                <a:sym typeface="Calibri"/>
              </a:rPr>
              <a:t>Get some exercise</a:t>
            </a:r>
            <a:endParaRPr b="0" i="0">
              <a:solidFill>
                <a:srgbClr val="111111"/>
              </a:solidFill>
              <a:latin typeface="Calibri"/>
              <a:ea typeface="Calibri"/>
              <a:cs typeface="Calibri"/>
              <a:sym typeface="Calibri"/>
            </a:endParaRPr>
          </a:p>
          <a:p>
            <a:pPr indent="0" lvl="0" marL="0" rtl="0" algn="l">
              <a:lnSpc>
                <a:spcPct val="100000"/>
              </a:lnSpc>
              <a:spcBef>
                <a:spcPts val="0"/>
              </a:spcBef>
              <a:spcAft>
                <a:spcPts val="0"/>
              </a:spcAft>
              <a:buClr>
                <a:srgbClr val="111111"/>
              </a:buClr>
              <a:buSzPts val="1200"/>
              <a:buFont typeface="Arial"/>
              <a:buChar char="•"/>
            </a:pPr>
            <a:r>
              <a:rPr b="1" i="0" lang="en-US">
                <a:solidFill>
                  <a:srgbClr val="111111"/>
                </a:solidFill>
                <a:latin typeface="Calibri"/>
                <a:ea typeface="Calibri"/>
                <a:cs typeface="Calibri"/>
                <a:sym typeface="Calibri"/>
              </a:rPr>
              <a:t>Get some sleep</a:t>
            </a:r>
            <a:endParaRPr/>
          </a:p>
          <a:p>
            <a:pPr indent="-76200" lvl="1" marL="457200" rtl="0" algn="l">
              <a:lnSpc>
                <a:spcPct val="100000"/>
              </a:lnSpc>
              <a:spcBef>
                <a:spcPts val="0"/>
              </a:spcBef>
              <a:spcAft>
                <a:spcPts val="0"/>
              </a:spcAft>
              <a:buClr>
                <a:srgbClr val="111111"/>
              </a:buClr>
              <a:buSzPts val="1200"/>
              <a:buFont typeface="Arial"/>
              <a:buChar char="•"/>
            </a:pPr>
            <a:r>
              <a:rPr b="0" i="0" lang="en-US">
                <a:solidFill>
                  <a:srgbClr val="111111"/>
                </a:solidFill>
                <a:latin typeface="Calibri"/>
                <a:ea typeface="Calibri"/>
                <a:cs typeface="Calibri"/>
                <a:sym typeface="Calibri"/>
              </a:rPr>
              <a:t>Sleep restores well-being and helps protect your health.</a:t>
            </a:r>
            <a:endParaRPr/>
          </a:p>
          <a:p>
            <a:pPr indent="0" lvl="0" marL="0" rtl="0" algn="l">
              <a:lnSpc>
                <a:spcPct val="100000"/>
              </a:lnSpc>
              <a:spcBef>
                <a:spcPts val="0"/>
              </a:spcBef>
              <a:spcAft>
                <a:spcPts val="0"/>
              </a:spcAft>
              <a:buSzPts val="1400"/>
              <a:buNone/>
            </a:pPr>
            <a:r>
              <a:t/>
            </a:r>
            <a:endParaRPr b="0" i="0">
              <a:solidFill>
                <a:srgbClr val="11111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a:solidFill>
                  <a:srgbClr val="111111"/>
                </a:solidFill>
                <a:latin typeface="Calibri"/>
                <a:ea typeface="Calibri"/>
                <a:cs typeface="Calibri"/>
                <a:sym typeface="Calibri"/>
              </a:rPr>
              <a:t>Keep an open mind as you consider the options. Do not let a demanding or unrewarding job undermine your health.</a:t>
            </a:r>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p:txBody>
      </p:sp>
      <p:sp>
        <p:nvSpPr>
          <p:cNvPr id="409" name="Google Shape;40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Read quote: “The expectation that we can be immersed in suffering and loss daily and not be touched by it is as unrealistic as expecting to be able to walk through water without getting wet.” Dr. Naomi Remen</a:t>
            </a:r>
            <a:endParaRPr/>
          </a:p>
          <a:p>
            <a:pPr indent="0" lvl="0" marL="0" rtl="0" algn="l">
              <a:lnSpc>
                <a:spcPct val="100000"/>
              </a:lnSpc>
              <a:spcBef>
                <a:spcPts val="0"/>
              </a:spcBef>
              <a:spcAft>
                <a:spcPts val="0"/>
              </a:spcAft>
              <a:buSzPts val="1400"/>
              <a:buNone/>
            </a:pPr>
            <a:r>
              <a:t/>
            </a:r>
            <a:endParaRPr/>
          </a:p>
        </p:txBody>
      </p:sp>
      <p:sp>
        <p:nvSpPr>
          <p:cNvPr id="422" name="Google Shape;42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91440" marR="0" rtl="0" algn="l">
              <a:lnSpc>
                <a:spcPct val="100000"/>
              </a:lnSpc>
              <a:spcBef>
                <a:spcPts val="0"/>
              </a:spcBef>
              <a:spcAft>
                <a:spcPts val="0"/>
              </a:spcAft>
              <a:buClr>
                <a:srgbClr val="000000"/>
              </a:buClr>
              <a:buSzPts val="1400"/>
              <a:buFont typeface="Arial"/>
              <a:buNone/>
            </a:pPr>
            <a:r>
              <a:rPr lang="en-US" sz="1100">
                <a:solidFill>
                  <a:schemeClr val="dk1"/>
                </a:solidFill>
                <a:latin typeface="Calibri"/>
                <a:ea typeface="Calibri"/>
                <a:cs typeface="Calibri"/>
                <a:sym typeface="Calibri"/>
              </a:rPr>
              <a:t>While self-care has been a main concept of practice to keep a healthy work/life balance among educators and other essential service providers, it continues to be the “missing” piece for many in their daily work as teachers, counselors, or advocates. </a:t>
            </a:r>
            <a:endParaRPr/>
          </a:p>
          <a:p>
            <a:pPr indent="0" lvl="0" marL="91440" rtl="0" algn="l">
              <a:lnSpc>
                <a:spcPct val="100000"/>
              </a:lnSpc>
              <a:spcBef>
                <a:spcPts val="0"/>
              </a:spcBef>
              <a:spcAft>
                <a:spcPts val="0"/>
              </a:spcAft>
              <a:buSzPts val="1400"/>
              <a:buNone/>
            </a:pPr>
            <a:r>
              <a:rPr lang="en-US" sz="1100">
                <a:solidFill>
                  <a:schemeClr val="dk1"/>
                </a:solidFill>
                <a:latin typeface="Calibri"/>
                <a:ea typeface="Calibri"/>
                <a:cs typeface="Calibri"/>
                <a:sym typeface="Calibri"/>
              </a:rPr>
              <a:t>Self-care is an important mechanism for </a:t>
            </a:r>
            <a:r>
              <a:rPr lang="en-US" sz="1100"/>
              <a:t>educators to increa</a:t>
            </a:r>
            <a:r>
              <a:rPr lang="en-US" sz="1100">
                <a:solidFill>
                  <a:schemeClr val="dk1"/>
                </a:solidFill>
                <a:latin typeface="Calibri"/>
                <a:ea typeface="Calibri"/>
                <a:cs typeface="Calibri"/>
                <a:sym typeface="Calibri"/>
              </a:rPr>
              <a:t>se positive affect by changing our thoughts, physical, intellectual, and social resources</a:t>
            </a:r>
            <a:endParaRPr/>
          </a:p>
          <a:p>
            <a:pPr indent="0" lvl="0" marL="91440" marR="0" rtl="0" algn="l">
              <a:lnSpc>
                <a:spcPct val="100000"/>
              </a:lnSpc>
              <a:spcBef>
                <a:spcPts val="0"/>
              </a:spcBef>
              <a:spcAft>
                <a:spcPts val="0"/>
              </a:spcAft>
              <a:buClr>
                <a:srgbClr val="000000"/>
              </a:buClr>
              <a:buSzPts val="1400"/>
              <a:buFont typeface="Arial"/>
              <a:buNone/>
            </a:pPr>
            <a:r>
              <a:rPr lang="en-US" sz="1100">
                <a:solidFill>
                  <a:schemeClr val="dk1"/>
                </a:solidFill>
                <a:latin typeface="Calibri"/>
                <a:ea typeface="Calibri"/>
                <a:cs typeface="Calibri"/>
                <a:sym typeface="Calibri"/>
              </a:rPr>
              <a:t>The opposite would be negative affect or negativity commonly associated with feelings of irritability and expressing dislike and the narrowing of people’s views.</a:t>
            </a:r>
            <a:endParaRPr/>
          </a:p>
          <a:p>
            <a:pPr indent="0" lvl="0" marL="91440" marR="0" rtl="0" algn="l">
              <a:lnSpc>
                <a:spcPct val="100000"/>
              </a:lnSpc>
              <a:spcBef>
                <a:spcPts val="0"/>
              </a:spcBef>
              <a:spcAft>
                <a:spcPts val="0"/>
              </a:spcAft>
              <a:buClr>
                <a:srgbClr val="000000"/>
              </a:buClr>
              <a:buSzPts val="1400"/>
              <a:buFont typeface="Arial"/>
              <a:buNone/>
            </a:pPr>
            <a:r>
              <a:rPr lang="en-US" sz="1100">
                <a:solidFill>
                  <a:schemeClr val="dk1"/>
                </a:solidFill>
                <a:latin typeface="Calibri"/>
                <a:ea typeface="Calibri"/>
                <a:cs typeface="Calibri"/>
                <a:sym typeface="Calibri"/>
              </a:rPr>
              <a:t>Equally Important is organizational self-care - the role that agencies play to facilitate self-care for educators and service providers in terms of classroom size, caseloads, supervision, and overall providing a friendly and supportive working environment; in </a:t>
            </a:r>
            <a:r>
              <a:rPr lang="en-US" sz="1100">
                <a:latin typeface="Calibri"/>
                <a:ea typeface="Calibri"/>
                <a:cs typeface="Calibri"/>
                <a:sym typeface="Calibri"/>
              </a:rPr>
              <a:t>contrast to individual self-care where we can engage in self- reflection, exercise, socializing with friends and family and even seeking personal counseling.</a:t>
            </a:r>
            <a:endParaRPr sz="1100">
              <a:latin typeface="Calibri"/>
              <a:ea typeface="Calibri"/>
              <a:cs typeface="Calibri"/>
              <a:sym typeface="Calibri"/>
            </a:endParaRPr>
          </a:p>
          <a:p>
            <a:pPr indent="0" lvl="0" marL="91440" rtl="0" algn="l">
              <a:lnSpc>
                <a:spcPct val="100000"/>
              </a:lnSpc>
              <a:spcBef>
                <a:spcPts val="0"/>
              </a:spcBef>
              <a:spcAft>
                <a:spcPts val="0"/>
              </a:spcAft>
              <a:buSzPts val="1400"/>
              <a:buNone/>
            </a:pPr>
            <a:r>
              <a:t/>
            </a:r>
            <a:endParaRPr sz="1100">
              <a:latin typeface="Calibri"/>
              <a:ea typeface="Calibri"/>
              <a:cs typeface="Calibri"/>
              <a:sym typeface="Calibri"/>
            </a:endParaRPr>
          </a:p>
        </p:txBody>
      </p:sp>
      <p:sp>
        <p:nvSpPr>
          <p:cNvPr id="111" name="Google Shape;11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Ask your participants to complete the simple evaluation.</a:t>
            </a:r>
            <a:endParaRPr/>
          </a:p>
        </p:txBody>
      </p:sp>
      <p:sp>
        <p:nvSpPr>
          <p:cNvPr id="432" name="Google Shape;43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It has been my pleasure to be here with you today! </a:t>
            </a:r>
            <a:endParaRPr/>
          </a:p>
          <a:p>
            <a:pPr indent="0" lvl="0" marL="0" rtl="0" algn="l">
              <a:lnSpc>
                <a:spcPct val="100000"/>
              </a:lnSpc>
              <a:spcBef>
                <a:spcPts val="0"/>
              </a:spcBef>
              <a:spcAft>
                <a:spcPts val="0"/>
              </a:spcAft>
              <a:buClr>
                <a:schemeClr val="dk1"/>
              </a:buClr>
              <a:buSzPts val="1400"/>
              <a:buFont typeface="Calibri"/>
              <a:buNone/>
            </a:pPr>
            <a:r>
              <a:rPr lang="en-US"/>
              <a:t>Feel free to reach out. </a:t>
            </a:r>
            <a:endParaRPr/>
          </a:p>
          <a:p>
            <a:pPr indent="0" lvl="0" marL="0" rtl="0" algn="l">
              <a:lnSpc>
                <a:spcPct val="100000"/>
              </a:lnSpc>
              <a:spcBef>
                <a:spcPts val="0"/>
              </a:spcBef>
              <a:spcAft>
                <a:spcPts val="0"/>
              </a:spcAft>
              <a:buClr>
                <a:schemeClr val="dk1"/>
              </a:buClr>
              <a:buSzPts val="1400"/>
              <a:buFont typeface="Calibri"/>
              <a:buNone/>
            </a:pPr>
            <a:r>
              <a:rPr lang="en-US"/>
              <a:t>Thank you for your time and attention. </a:t>
            </a:r>
            <a:endParaRPr/>
          </a:p>
          <a:p>
            <a:pPr indent="0" lvl="0" marL="0" rtl="0" algn="l">
              <a:lnSpc>
                <a:spcPct val="100000"/>
              </a:lnSpc>
              <a:spcBef>
                <a:spcPts val="0"/>
              </a:spcBef>
              <a:spcAft>
                <a:spcPts val="0"/>
              </a:spcAft>
              <a:buSzPts val="1400"/>
              <a:buNone/>
            </a:pPr>
            <a:r>
              <a:t/>
            </a:r>
            <a:endParaRPr/>
          </a:p>
        </p:txBody>
      </p:sp>
      <p:sp>
        <p:nvSpPr>
          <p:cNvPr id="443" name="Google Shape;443;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Let’s talk about the difference between self-care, compassion satisfaction, and compassion fatigue,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Indirect trauma can be a cumulative response to working with many trauma survivors over time.  The signs and symptoms of indirect trauma resemble those of direct trauma.  You may experience intrusive imagery, avoidance, or anxiety… or disruptions in personal or professional relationships, managing boundaries, or regulating or checking your own emotions.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rPr lang="en-US"/>
              <a:t>You might be more likely to experience compassion fatigue or job burnout if:</a:t>
            </a:r>
            <a:endParaRPr/>
          </a:p>
          <a:p>
            <a:pPr indent="0" lvl="0" marL="0" rtl="0" algn="l">
              <a:lnSpc>
                <a:spcPct val="100000"/>
              </a:lnSpc>
              <a:spcBef>
                <a:spcPts val="0"/>
              </a:spcBef>
              <a:spcAft>
                <a:spcPts val="0"/>
              </a:spcAft>
              <a:buClr>
                <a:schemeClr val="dk1"/>
              </a:buClr>
              <a:buSzPts val="1200"/>
              <a:buFont typeface="Arial"/>
              <a:buChar char="•"/>
            </a:pPr>
            <a:r>
              <a:rPr lang="en-US"/>
              <a:t>You identify so strongly with work that you lack balance between your work life and your personal life</a:t>
            </a:r>
            <a:endParaRPr/>
          </a:p>
          <a:p>
            <a:pPr indent="0" lvl="0" marL="0" rtl="0" algn="l">
              <a:lnSpc>
                <a:spcPct val="100000"/>
              </a:lnSpc>
              <a:spcBef>
                <a:spcPts val="0"/>
              </a:spcBef>
              <a:spcAft>
                <a:spcPts val="0"/>
              </a:spcAft>
              <a:buClr>
                <a:schemeClr val="dk1"/>
              </a:buClr>
              <a:buSzPts val="1200"/>
              <a:buFont typeface="Arial"/>
              <a:buChar char="•"/>
            </a:pPr>
            <a:r>
              <a:rPr lang="en-US"/>
              <a:t>You have a high workload, including overtime work</a:t>
            </a:r>
            <a:endParaRPr/>
          </a:p>
          <a:p>
            <a:pPr indent="0" lvl="0" marL="0" rtl="0" algn="l">
              <a:lnSpc>
                <a:spcPct val="100000"/>
              </a:lnSpc>
              <a:spcBef>
                <a:spcPts val="0"/>
              </a:spcBef>
              <a:spcAft>
                <a:spcPts val="0"/>
              </a:spcAft>
              <a:buClr>
                <a:schemeClr val="dk1"/>
              </a:buClr>
              <a:buSzPts val="1200"/>
              <a:buFont typeface="Arial"/>
              <a:buChar char="•"/>
            </a:pPr>
            <a:r>
              <a:rPr lang="en-US"/>
              <a:t>You try to be everything to everyone</a:t>
            </a:r>
            <a:endParaRPr/>
          </a:p>
          <a:p>
            <a:pPr indent="0" lvl="0" marL="0" rtl="0" algn="l">
              <a:lnSpc>
                <a:spcPct val="100000"/>
              </a:lnSpc>
              <a:spcBef>
                <a:spcPts val="0"/>
              </a:spcBef>
              <a:spcAft>
                <a:spcPts val="0"/>
              </a:spcAft>
              <a:buClr>
                <a:schemeClr val="dk1"/>
              </a:buClr>
              <a:buSzPts val="1200"/>
              <a:buFont typeface="Arial"/>
              <a:buChar char="•"/>
            </a:pPr>
            <a:r>
              <a:rPr lang="en-US"/>
              <a:t>You work in a helping profession, such as health care</a:t>
            </a:r>
            <a:endParaRPr/>
          </a:p>
          <a:p>
            <a:pPr indent="0" lvl="0" marL="0" rtl="0" algn="l">
              <a:lnSpc>
                <a:spcPct val="100000"/>
              </a:lnSpc>
              <a:spcBef>
                <a:spcPts val="0"/>
              </a:spcBef>
              <a:spcAft>
                <a:spcPts val="0"/>
              </a:spcAft>
              <a:buClr>
                <a:schemeClr val="dk1"/>
              </a:buClr>
              <a:buSzPts val="1200"/>
              <a:buFont typeface="Arial"/>
              <a:buChar char="•"/>
            </a:pPr>
            <a:r>
              <a:rPr lang="en-US"/>
              <a:t>You feel you have little or no control over your work</a:t>
            </a:r>
            <a:endParaRPr/>
          </a:p>
          <a:p>
            <a:pPr indent="0" lvl="0" marL="0" rtl="0" algn="l">
              <a:lnSpc>
                <a:spcPct val="100000"/>
              </a:lnSpc>
              <a:spcBef>
                <a:spcPts val="0"/>
              </a:spcBef>
              <a:spcAft>
                <a:spcPts val="0"/>
              </a:spcAft>
              <a:buClr>
                <a:schemeClr val="dk1"/>
              </a:buClr>
              <a:buSzPts val="1200"/>
              <a:buFont typeface="Calibri"/>
              <a:buNone/>
            </a:pPr>
            <a:r>
              <a:t/>
            </a:r>
            <a:endParaRPr b="1">
              <a:solidFill>
                <a:srgbClr val="FF0000"/>
              </a:solidFill>
            </a:endParaRPr>
          </a:p>
          <a:p>
            <a:pPr indent="0" lvl="0" marL="0" rtl="0" algn="l">
              <a:lnSpc>
                <a:spcPct val="100000"/>
              </a:lnSpc>
              <a:spcBef>
                <a:spcPts val="0"/>
              </a:spcBef>
              <a:spcAft>
                <a:spcPts val="0"/>
              </a:spcAft>
              <a:buSzPts val="1400"/>
              <a:buNone/>
            </a:pPr>
            <a:r>
              <a:t/>
            </a:r>
            <a:endParaRPr/>
          </a:p>
        </p:txBody>
      </p:sp>
      <p:sp>
        <p:nvSpPr>
          <p:cNvPr id="122" name="Google Shape;12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It is vital to understand that we must take care of ourselves in order to effectively help others.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As someone who works as a “first responder” to anyone exposed to trauma you can easily experience secondary trauma, sometimes referred to as compassion fatigue.  Think about it…you witness mental and emotional trauma on the job, often on a daily basis.  Spending time with students or colleagues who are distressed is bound to affect your own emotional state.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Knowledge is power. An easy analogy to consider is when taking a flight, the flight attendants always remind you to put your oxygen mask on first before assisting others.  Why do they say that?  What could possibly be wrong with helping others first?  After all, helping other is what we do…</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In the case of the airplane, oxygen masks are deployed in situations where the oxygen level has dropped dangerously low.  Without oxygen masks, we could quickly lose consciousness.  If we don’t make putting on our mask our first priority, we will very likely not be able to help anyone for very long.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The same theory holds true for our daily lives.  If we become overwhelmed or incapacitated, we’re of no help to others. When helping comes at the expense of our own physical and mental health, the result is quite often burnout.  Some feelings that often accompany giving too much are exhaustion, frustration, and anger, along with possibly feeling ineffective, helpless, or hopeless.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133" name="Google Shape;1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sz="1200" u="sng"/>
          </a:p>
          <a:p>
            <a:pPr indent="0" lvl="0" marL="0" marR="0" rtl="0" algn="l">
              <a:lnSpc>
                <a:spcPct val="100000"/>
              </a:lnSpc>
              <a:spcBef>
                <a:spcPts val="0"/>
              </a:spcBef>
              <a:spcAft>
                <a:spcPts val="0"/>
              </a:spcAft>
              <a:buClr>
                <a:srgbClr val="000000"/>
              </a:buClr>
              <a:buSzPts val="1400"/>
              <a:buFont typeface="Arial"/>
              <a:buNone/>
            </a:pPr>
            <a:r>
              <a:rPr lang="en-US" sz="1200" u="sng"/>
              <a:t>https://www.youtube.com/watch?v=v-4m35Gixno</a:t>
            </a:r>
            <a:r>
              <a:rPr lang="en-US" sz="1200"/>
              <a:t> </a:t>
            </a:r>
            <a:endParaRPr/>
          </a:p>
          <a:p>
            <a:pPr indent="0" lvl="0" marL="0" marR="0" rtl="0" algn="l">
              <a:lnSpc>
                <a:spcPct val="100000"/>
              </a:lnSpc>
              <a:spcBef>
                <a:spcPts val="0"/>
              </a:spcBef>
              <a:spcAft>
                <a:spcPts val="0"/>
              </a:spcAft>
              <a:buClr>
                <a:srgbClr val="000000"/>
              </a:buClr>
              <a:buSzPts val="1400"/>
              <a:buFont typeface="Arial"/>
              <a:buNone/>
            </a:pPr>
            <a:r>
              <a:rPr lang="en-US" sz="1200"/>
              <a:t>Let’s watch this video to further define compassion fatigue. </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b="1" lang="en-US"/>
              <a:t>NOTE: this video is approximately 12 ½ minutes in length. </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lang="en-US"/>
              <a:t>In this compelling talk, Juliette Watt introduces us to “Compassion Fatigue," a pervasive syndrome that affects people like us. Juliette herself has suffered from Compassion Fatigue first-hand and she is very passionate about sharing the insidious nature of this syndrome and the devastating effects it can have on your life. Compassion Fatigue can happen to any age group from people in their twenties right up to their senior years. It is an important, critical topic that Juliette has pulled out of the shadows so that we can recognize the symptoms and develop a renewed resilience to teach ourselves how to continue to give compassion without sacrificing ourselves and our lives.</a:t>
            </a:r>
            <a:endParaRPr b="1"/>
          </a:p>
        </p:txBody>
      </p:sp>
      <p:sp>
        <p:nvSpPr>
          <p:cNvPr id="144" name="Google Shape;144;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As underscored in the video, we need to recognize and understand the signs of compassion fatigue.  They are very often the same common responses that a person who has been traumatized by other events feel:  </a:t>
            </a:r>
            <a:endParaRPr/>
          </a:p>
          <a:p>
            <a:pPr indent="0" lvl="0" marL="0" marR="0" rtl="0" algn="l">
              <a:lnSpc>
                <a:spcPct val="100000"/>
              </a:lnSpc>
              <a:spcBef>
                <a:spcPts val="0"/>
              </a:spcBef>
              <a:spcAft>
                <a:spcPts val="0"/>
              </a:spcAft>
              <a:buClr>
                <a:srgbClr val="000000"/>
              </a:buClr>
              <a:buSzPts val="1400"/>
              <a:buFont typeface="Arial"/>
              <a:buNone/>
            </a:pPr>
            <a:r>
              <a:rPr lang="en-US"/>
              <a:t>• Deep sadness </a:t>
            </a:r>
            <a:endParaRPr/>
          </a:p>
          <a:p>
            <a:pPr indent="0" lvl="0" marL="0" marR="0" rtl="0" algn="l">
              <a:lnSpc>
                <a:spcPct val="100000"/>
              </a:lnSpc>
              <a:spcBef>
                <a:spcPts val="0"/>
              </a:spcBef>
              <a:spcAft>
                <a:spcPts val="0"/>
              </a:spcAft>
              <a:buClr>
                <a:srgbClr val="000000"/>
              </a:buClr>
              <a:buSzPts val="1400"/>
              <a:buFont typeface="Arial"/>
              <a:buNone/>
            </a:pPr>
            <a:r>
              <a:rPr lang="en-US"/>
              <a:t>• Irritability / Anger </a:t>
            </a:r>
            <a:endParaRPr/>
          </a:p>
          <a:p>
            <a:pPr indent="0" lvl="0" marL="0" marR="0" rtl="0" algn="l">
              <a:lnSpc>
                <a:spcPct val="100000"/>
              </a:lnSpc>
              <a:spcBef>
                <a:spcPts val="0"/>
              </a:spcBef>
              <a:spcAft>
                <a:spcPts val="0"/>
              </a:spcAft>
              <a:buClr>
                <a:srgbClr val="000000"/>
              </a:buClr>
              <a:buSzPts val="1400"/>
              <a:buFont typeface="Arial"/>
              <a:buNone/>
            </a:pPr>
            <a:r>
              <a:rPr lang="en-US"/>
              <a:t>• Self-blame </a:t>
            </a:r>
            <a:endParaRPr/>
          </a:p>
          <a:p>
            <a:pPr indent="0" lvl="0" marL="0" marR="0" rtl="0" algn="l">
              <a:lnSpc>
                <a:spcPct val="100000"/>
              </a:lnSpc>
              <a:spcBef>
                <a:spcPts val="0"/>
              </a:spcBef>
              <a:spcAft>
                <a:spcPts val="0"/>
              </a:spcAft>
              <a:buClr>
                <a:srgbClr val="000000"/>
              </a:buClr>
              <a:buSzPts val="1400"/>
              <a:buFont typeface="Arial"/>
              <a:buNone/>
            </a:pPr>
            <a:r>
              <a:rPr lang="en-US"/>
              <a:t>• Nervousness </a:t>
            </a:r>
            <a:endParaRPr/>
          </a:p>
          <a:p>
            <a:pPr indent="0" lvl="0" marL="0" marR="0" rtl="0" algn="l">
              <a:lnSpc>
                <a:spcPct val="100000"/>
              </a:lnSpc>
              <a:spcBef>
                <a:spcPts val="0"/>
              </a:spcBef>
              <a:spcAft>
                <a:spcPts val="0"/>
              </a:spcAft>
              <a:buClr>
                <a:srgbClr val="000000"/>
              </a:buClr>
              <a:buSzPts val="1400"/>
              <a:buFont typeface="Arial"/>
              <a:buNone/>
            </a:pPr>
            <a:r>
              <a:rPr lang="en-US"/>
              <a:t>• Increased Anxiety </a:t>
            </a:r>
            <a:endParaRPr/>
          </a:p>
          <a:p>
            <a:pPr indent="0" lvl="0" marL="0" marR="0" rtl="0" algn="l">
              <a:lnSpc>
                <a:spcPct val="100000"/>
              </a:lnSpc>
              <a:spcBef>
                <a:spcPts val="0"/>
              </a:spcBef>
              <a:spcAft>
                <a:spcPts val="0"/>
              </a:spcAft>
              <a:buClr>
                <a:srgbClr val="000000"/>
              </a:buClr>
              <a:buSzPts val="1400"/>
              <a:buFont typeface="Arial"/>
              <a:buNone/>
            </a:pPr>
            <a:r>
              <a:rPr lang="en-US"/>
              <a:t>• Confusion </a:t>
            </a:r>
            <a:endParaRPr/>
          </a:p>
          <a:p>
            <a:pPr indent="0" lvl="0" marL="0" marR="0" rtl="0" algn="l">
              <a:lnSpc>
                <a:spcPct val="100000"/>
              </a:lnSpc>
              <a:spcBef>
                <a:spcPts val="0"/>
              </a:spcBef>
              <a:spcAft>
                <a:spcPts val="0"/>
              </a:spcAft>
              <a:buClr>
                <a:srgbClr val="000000"/>
              </a:buClr>
              <a:buSzPts val="1400"/>
              <a:buFont typeface="Arial"/>
              <a:buNone/>
            </a:pPr>
            <a:r>
              <a:rPr lang="en-US"/>
              <a:t>• Negative thoughts </a:t>
            </a:r>
            <a:endParaRPr/>
          </a:p>
          <a:p>
            <a:pPr indent="0" lvl="0" marL="0" marR="0" rtl="0" algn="l">
              <a:lnSpc>
                <a:spcPct val="100000"/>
              </a:lnSpc>
              <a:spcBef>
                <a:spcPts val="0"/>
              </a:spcBef>
              <a:spcAft>
                <a:spcPts val="0"/>
              </a:spcAft>
              <a:buClr>
                <a:srgbClr val="000000"/>
              </a:buClr>
              <a:buSzPts val="1400"/>
              <a:buFont typeface="Arial"/>
              <a:buNone/>
            </a:pPr>
            <a:r>
              <a:rPr lang="en-US"/>
              <a:t>• Relationship problems </a:t>
            </a:r>
            <a:endParaRPr/>
          </a:p>
          <a:p>
            <a:pPr indent="0" lvl="0" marL="0" marR="0" rtl="0" algn="l">
              <a:lnSpc>
                <a:spcPct val="100000"/>
              </a:lnSpc>
              <a:spcBef>
                <a:spcPts val="0"/>
              </a:spcBef>
              <a:spcAft>
                <a:spcPts val="0"/>
              </a:spcAft>
              <a:buClr>
                <a:srgbClr val="000000"/>
              </a:buClr>
              <a:buSzPts val="1400"/>
              <a:buFont typeface="Arial"/>
              <a:buNone/>
            </a:pPr>
            <a:r>
              <a:rPr lang="en-US"/>
              <a:t>• Problems sleeping</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rgbClr val="000000"/>
              </a:buClr>
              <a:buSzPts val="1400"/>
              <a:buFont typeface="Arial"/>
              <a:buNone/>
            </a:pPr>
            <a:r>
              <a:rPr lang="en-US"/>
              <a:t>To avoid burnout, managing our self-care is a key responsibility to maintain our happiness, our physical health, and our mental health.  </a:t>
            </a:r>
            <a:endParaRPr/>
          </a:p>
          <a:p>
            <a:pPr indent="0" lvl="0" marL="0" marR="0" rtl="0" algn="l">
              <a:lnSpc>
                <a:spcPct val="100000"/>
              </a:lnSpc>
              <a:spcBef>
                <a:spcPts val="0"/>
              </a:spcBef>
              <a:spcAft>
                <a:spcPts val="0"/>
              </a:spcAft>
              <a:buClr>
                <a:srgbClr val="000000"/>
              </a:buClr>
              <a:buSzPts val="1400"/>
              <a:buFont typeface="Arial"/>
              <a:buNone/>
            </a:pPr>
            <a:r>
              <a:rPr lang="en-US"/>
              <a:t>It requires conscious planning and follow-through to include time in our day to attend to our own needs and make that time a priority.  </a:t>
            </a:r>
            <a:endParaRPr/>
          </a:p>
          <a:p>
            <a:pPr indent="0" lvl="0" marL="0" marR="0" rtl="0" algn="l">
              <a:lnSpc>
                <a:spcPct val="100000"/>
              </a:lnSpc>
              <a:spcBef>
                <a:spcPts val="0"/>
              </a:spcBef>
              <a:spcAft>
                <a:spcPts val="0"/>
              </a:spcAft>
              <a:buClr>
                <a:srgbClr val="000000"/>
              </a:buClr>
              <a:buSzPts val="1400"/>
              <a:buFont typeface="Arial"/>
              <a:buNone/>
            </a:pPr>
            <a:r>
              <a:rPr lang="en-US"/>
              <a:t>If we don’t, we eventually won’t be able to care for others.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156" name="Google Shape;15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All helpers are vulnerable!  Which in our line of work means everyone is somewhat vulnerable to compassion fatigue!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rgbClr val="000000"/>
              </a:buClr>
              <a:buSzPts val="1400"/>
              <a:buFont typeface="Arial"/>
              <a:buNone/>
            </a:pPr>
            <a:r>
              <a:rPr lang="en-US"/>
              <a:t>To avoid burnout, managing our self-care is a key responsibility to maintain our happiness, our physical health, and our mental health.  </a:t>
            </a:r>
            <a:endParaRPr/>
          </a:p>
          <a:p>
            <a:pPr indent="0" lvl="0" marL="0" marR="0" rtl="0" algn="l">
              <a:lnSpc>
                <a:spcPct val="100000"/>
              </a:lnSpc>
              <a:spcBef>
                <a:spcPts val="0"/>
              </a:spcBef>
              <a:spcAft>
                <a:spcPts val="0"/>
              </a:spcAft>
              <a:buClr>
                <a:srgbClr val="000000"/>
              </a:buClr>
              <a:buSzPts val="1400"/>
              <a:buFont typeface="Arial"/>
              <a:buNone/>
            </a:pPr>
            <a:r>
              <a:rPr lang="en-US"/>
              <a:t>It requires conscious planning and follow-through to include time in our day to attend to our own needs and make that time a priority.  </a:t>
            </a:r>
            <a:endParaRPr/>
          </a:p>
          <a:p>
            <a:pPr indent="0" lvl="0" marL="0" marR="0" rtl="0" algn="l">
              <a:lnSpc>
                <a:spcPct val="100000"/>
              </a:lnSpc>
              <a:spcBef>
                <a:spcPts val="0"/>
              </a:spcBef>
              <a:spcAft>
                <a:spcPts val="0"/>
              </a:spcAft>
              <a:buClr>
                <a:srgbClr val="000000"/>
              </a:buClr>
              <a:buSzPts val="1400"/>
              <a:buFont typeface="Arial"/>
              <a:buNone/>
            </a:pPr>
            <a:r>
              <a:rPr lang="en-US"/>
              <a:t>If we don’t, we eventually won’t be able to care for others.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168" name="Google Shape;16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Https://www.youtube.com/watch?time_continue=40&amp;v=7keppA8XRas&amp;feature=emb_logo</a:t>
            </a:r>
            <a:r>
              <a:rPr lang="en-US"/>
              <a:t>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lang="en-US"/>
              <a:t>NOTE: this video is approximately 17½ minutes in length.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Caregivers are often so busy caring for others that they tend to neglect their own emotional, physical, and spiritual health. Studies confirm that caregivers play host to a high level of compassion fatigue. In this insightful talk, Patricia Smith suggests the path to wellness begins with awareness, and recommends simple self-care measures such as regular exercise, healthy eating habits, enjoyable social activities, journaling, and restful sleep. With support, insightful information, and authentic self-care, caregivers can begin to understand the complexity of the emotions they've been juggling and, most likely, suppressing. </a:t>
            </a:r>
            <a:endParaRPr/>
          </a:p>
          <a:p>
            <a:pPr indent="0" lvl="0" marL="0" rtl="0" algn="l">
              <a:lnSpc>
                <a:spcPct val="100000"/>
              </a:lnSpc>
              <a:spcBef>
                <a:spcPts val="0"/>
              </a:spcBef>
              <a:spcAft>
                <a:spcPts val="0"/>
              </a:spcAft>
              <a:buSzPts val="1400"/>
              <a:buNone/>
            </a:pPr>
            <a:r>
              <a:rPr lang="en-US"/>
              <a:t>Patricia is the founder of the Compassion Fatigue Awareness Project© (www.compassionfatigue.org), Patricia Smith writes, speaks and facilities trainings nationwide in service of those who care for others. With a background in journalism, she has authored books and training materials including the award-winning To Weep for a Stranger: Compassion Fatigue in Caregiving. This talk was given at a TEDx event using the TED conference format but independently organized by a local community. </a:t>
            </a:r>
            <a:endParaRPr/>
          </a:p>
          <a:p>
            <a:pPr indent="0" lvl="0" marL="0" rtl="0" algn="l">
              <a:lnSpc>
                <a:spcPct val="100000"/>
              </a:lnSpc>
              <a:spcBef>
                <a:spcPts val="0"/>
              </a:spcBef>
              <a:spcAft>
                <a:spcPts val="0"/>
              </a:spcAft>
              <a:buSzPts val="1400"/>
              <a:buNone/>
            </a:pPr>
            <a:br>
              <a:rPr b="0" i="0" lang="en-US">
                <a:solidFill>
                  <a:srgbClr val="000000"/>
                </a:solidFill>
                <a:latin typeface="Roboto"/>
                <a:ea typeface="Roboto"/>
                <a:cs typeface="Roboto"/>
                <a:sym typeface="Roboto"/>
              </a:rPr>
            </a:b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79" name="Google Shape;179;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hyperlink" Target="http://www.healthycaregiving.com/pages/TheEightLaws.pdf" TargetMode="External"/><Relationship Id="rId5"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hyperlink" Target="http://www.healthycaregiving.com/pages/TheEightLaws.pdf" TargetMode="External"/><Relationship Id="rId5"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hyperlink" Target="https://www.mayoclinic.org/healthy-lifestyle/adult-health/in-depth/burnout/art-20046642" TargetMode="External"/><Relationship Id="rId5"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7.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4.png"/><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5.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526773" y="1894853"/>
            <a:ext cx="4891370" cy="3255818"/>
          </a:xfrm>
          <a:prstGeom prst="rect">
            <a:avLst/>
          </a:prstGeom>
          <a:noFill/>
          <a:ln>
            <a:noFill/>
          </a:ln>
        </p:spPr>
      </p:pic>
      <p:sp>
        <p:nvSpPr>
          <p:cNvPr id="91" name="Google Shape;91;p1"/>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 - Project EVERS </a:t>
            </a:r>
            <a:endParaRPr/>
          </a:p>
        </p:txBody>
      </p:sp>
      <p:cxnSp>
        <p:nvCxnSpPr>
          <p:cNvPr id="92" name="Google Shape;92;p1"/>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
        <p:nvSpPr>
          <p:cNvPr id="93" name="Google Shape;93;p1"/>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3583565" y="2469330"/>
            <a:ext cx="9148763" cy="276998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Self-Care Strategies</a:t>
            </a:r>
            <a:endParaRPr b="0" i="0" sz="4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1" lang="en-US" sz="4000" u="none" cap="none" strike="noStrike">
                <a:solidFill>
                  <a:srgbClr val="000000"/>
                </a:solidFill>
                <a:latin typeface="Arial"/>
                <a:ea typeface="Arial"/>
                <a:cs typeface="Arial"/>
                <a:sym typeface="Arial"/>
              </a:rPr>
              <a:t>Put Yourself First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1" lang="en-US" sz="4000" u="none" cap="none" strike="noStrike">
                <a:solidFill>
                  <a:srgbClr val="000000"/>
                </a:solidFill>
                <a:latin typeface="Arial"/>
                <a:ea typeface="Arial"/>
                <a:cs typeface="Arial"/>
                <a:sym typeface="Arial"/>
              </a:rPr>
              <a:t>(It’s okay!)</a:t>
            </a:r>
            <a:endParaRPr b="1" i="1" sz="4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Calibri"/>
              <a:ea typeface="Calibri"/>
              <a:cs typeface="Calibri"/>
              <a:sym typeface="Calibri"/>
            </a:endParaRPr>
          </a:p>
        </p:txBody>
      </p:sp>
      <p:sp>
        <p:nvSpPr>
          <p:cNvPr id="95" name="Google Shape;95;p1"/>
          <p:cNvSpPr txBox="1"/>
          <p:nvPr/>
        </p:nvSpPr>
        <p:spPr>
          <a:xfrm>
            <a:off x="1865242" y="5198328"/>
            <a:ext cx="8534400" cy="74153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rPr b="0" i="0" lang="en-US" sz="2800" u="none" cap="none" strike="noStrike">
                <a:solidFill>
                  <a:srgbClr val="A5A5A5"/>
                </a:solidFill>
                <a:latin typeface="Arial"/>
                <a:ea typeface="Arial"/>
                <a:cs typeface="Arial"/>
                <a:sym typeface="Arial"/>
              </a:rPr>
              <a:t>Presenter, title, organization</a:t>
            </a:r>
            <a:endParaRPr b="0" i="0" sz="2800" u="none" cap="none" strike="noStrike">
              <a:solidFill>
                <a:srgbClr val="A5A5A5"/>
              </a:solidFill>
              <a:latin typeface="Calibri"/>
              <a:ea typeface="Calibri"/>
              <a:cs typeface="Calibri"/>
              <a:sym typeface="Calibri"/>
            </a:endParaRPr>
          </a:p>
          <a:p>
            <a:pPr indent="-76200" lvl="0" marL="228600" marR="0" rtl="0" algn="l">
              <a:lnSpc>
                <a:spcPct val="90000"/>
              </a:lnSpc>
              <a:spcBef>
                <a:spcPts val="480"/>
              </a:spcBef>
              <a:spcAft>
                <a:spcPts val="0"/>
              </a:spcAft>
              <a:buClr>
                <a:schemeClr val="dk1"/>
              </a:buClr>
              <a:buSzPts val="24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0"/>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194" name="Google Shape;194;p10"/>
          <p:cNvSpPr/>
          <p:nvPr/>
        </p:nvSpPr>
        <p:spPr>
          <a:xfrm>
            <a:off x="526771" y="1584325"/>
            <a:ext cx="11057625" cy="7694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Continuum on Compassion Fatigue?</a:t>
            </a:r>
            <a:endParaRPr b="0" i="0" sz="4400" u="none" cap="none" strike="noStrike">
              <a:solidFill>
                <a:schemeClr val="dk1"/>
              </a:solidFill>
              <a:latin typeface="Calibri"/>
              <a:ea typeface="Calibri"/>
              <a:cs typeface="Calibri"/>
              <a:sym typeface="Calibri"/>
            </a:endParaRPr>
          </a:p>
        </p:txBody>
      </p:sp>
      <p:pic>
        <p:nvPicPr>
          <p:cNvPr id="195" name="Google Shape;195;p10"/>
          <p:cNvPicPr preferRelativeResize="0"/>
          <p:nvPr/>
        </p:nvPicPr>
        <p:blipFill rotWithShape="1">
          <a:blip r:embed="rId3">
            <a:alphaModFix/>
          </a:blip>
          <a:srcRect b="0" l="0" r="0" t="0"/>
          <a:stretch/>
        </p:blipFill>
        <p:spPr>
          <a:xfrm>
            <a:off x="2178191" y="2318368"/>
            <a:ext cx="7754784" cy="3714750"/>
          </a:xfrm>
          <a:prstGeom prst="rect">
            <a:avLst/>
          </a:prstGeom>
          <a:noFill/>
          <a:ln>
            <a:noFill/>
          </a:ln>
        </p:spPr>
      </p:pic>
      <p:sp>
        <p:nvSpPr>
          <p:cNvPr id="196" name="Google Shape;196;p10"/>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197" name="Google Shape;197;p10"/>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198" name="Google Shape;198;p10"/>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1"/>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205" name="Google Shape;205;p11"/>
          <p:cNvSpPr/>
          <p:nvPr/>
        </p:nvSpPr>
        <p:spPr>
          <a:xfrm>
            <a:off x="526772" y="1521221"/>
            <a:ext cx="11057625" cy="7694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sng" cap="none" strike="noStrike">
                <a:solidFill>
                  <a:srgbClr val="000000"/>
                </a:solidFill>
                <a:latin typeface="Arial"/>
                <a:ea typeface="Arial"/>
                <a:cs typeface="Arial"/>
                <a:sym typeface="Arial"/>
              </a:rPr>
              <a:t>Compassion Fatigue Signs for Educators</a:t>
            </a:r>
            <a:endParaRPr b="0" i="0" sz="4400" u="sng" cap="none" strike="noStrike">
              <a:solidFill>
                <a:schemeClr val="dk1"/>
              </a:solidFill>
              <a:latin typeface="Calibri"/>
              <a:ea typeface="Calibri"/>
              <a:cs typeface="Calibri"/>
              <a:sym typeface="Calibri"/>
            </a:endParaRPr>
          </a:p>
        </p:txBody>
      </p:sp>
      <p:sp>
        <p:nvSpPr>
          <p:cNvPr id="206" name="Google Shape;206;p11"/>
          <p:cNvSpPr/>
          <p:nvPr/>
        </p:nvSpPr>
        <p:spPr>
          <a:xfrm>
            <a:off x="648342" y="2287518"/>
            <a:ext cx="10595111" cy="3970318"/>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Increased irritability or impatience with students</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Difficulty planning classroom activities and lessons</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Decreased concentration</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Denying that traumatic stress impacts students or feeling numb and detached</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Intense feelings and intrusive thoughts, that do not lessen over time, about a student’s trauma</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Dreams about student trauma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207" name="Google Shape;207;p11"/>
          <p:cNvSpPr txBox="1"/>
          <p:nvPr/>
        </p:nvSpPr>
        <p:spPr>
          <a:xfrm>
            <a:off x="1022250" y="5915006"/>
            <a:ext cx="101475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Source: National Traumatic Child Stress Network: Child Trauma Toolkit for Educators, Oct 2008</a:t>
            </a:r>
            <a:endParaRPr b="0" i="0" sz="1400" u="none" cap="none" strike="noStrike">
              <a:solidFill>
                <a:schemeClr val="dk1"/>
              </a:solidFill>
              <a:latin typeface="Calibri"/>
              <a:ea typeface="Calibri"/>
              <a:cs typeface="Calibri"/>
              <a:sym typeface="Calibri"/>
            </a:endParaRPr>
          </a:p>
        </p:txBody>
      </p:sp>
      <p:sp>
        <p:nvSpPr>
          <p:cNvPr id="208" name="Google Shape;208;p11"/>
          <p:cNvSpPr txBox="1"/>
          <p:nvPr/>
        </p:nvSpPr>
        <p:spPr>
          <a:xfrm>
            <a:off x="526773" y="6324178"/>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209" name="Google Shape;209;p11"/>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210" name="Google Shape;210;p11"/>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217" name="Google Shape;217;p12"/>
          <p:cNvSpPr/>
          <p:nvPr/>
        </p:nvSpPr>
        <p:spPr>
          <a:xfrm>
            <a:off x="526772" y="1521221"/>
            <a:ext cx="11057625" cy="7694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Tips for Educators</a:t>
            </a:r>
            <a:endParaRPr b="0" i="0" sz="4400" u="none" cap="none" strike="noStrike">
              <a:solidFill>
                <a:schemeClr val="dk1"/>
              </a:solidFill>
              <a:latin typeface="Calibri"/>
              <a:ea typeface="Calibri"/>
              <a:cs typeface="Calibri"/>
              <a:sym typeface="Calibri"/>
            </a:endParaRPr>
          </a:p>
        </p:txBody>
      </p:sp>
      <p:sp>
        <p:nvSpPr>
          <p:cNvPr id="218" name="Google Shape;218;p12"/>
          <p:cNvSpPr/>
          <p:nvPr/>
        </p:nvSpPr>
        <p:spPr>
          <a:xfrm>
            <a:off x="648342" y="2290662"/>
            <a:ext cx="10595111" cy="4401205"/>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0"/>
              </a:spcBef>
              <a:spcAft>
                <a:spcPts val="0"/>
              </a:spcAft>
              <a:buClr>
                <a:schemeClr val="dk1"/>
              </a:buClr>
              <a:buSzPts val="3500"/>
              <a:buFont typeface="Arial"/>
              <a:buChar char="•"/>
            </a:pPr>
            <a:r>
              <a:rPr b="0" i="0" lang="en-US" sz="3500" u="none" cap="none" strike="noStrike">
                <a:solidFill>
                  <a:schemeClr val="dk1"/>
                </a:solidFill>
                <a:latin typeface="Arial"/>
                <a:ea typeface="Arial"/>
                <a:cs typeface="Arial"/>
                <a:sym typeface="Arial"/>
              </a:rPr>
              <a:t>Don’t go it alone!</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3500"/>
              <a:buFont typeface="Arial"/>
              <a:buChar char="•"/>
            </a:pPr>
            <a:r>
              <a:rPr b="0" i="0" lang="en-US" sz="3500" u="none" cap="none" strike="noStrike">
                <a:solidFill>
                  <a:schemeClr val="dk1"/>
                </a:solidFill>
                <a:latin typeface="Arial"/>
                <a:ea typeface="Arial"/>
                <a:cs typeface="Arial"/>
                <a:sym typeface="Arial"/>
              </a:rPr>
              <a:t>Recognize compassion fatigue as </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Arial"/>
                <a:ea typeface="Arial"/>
                <a:cs typeface="Arial"/>
                <a:sym typeface="Arial"/>
              </a:rPr>
              <a:t>an occupational hazard.</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3500"/>
              <a:buFont typeface="Arial"/>
              <a:buChar char="•"/>
            </a:pPr>
            <a:r>
              <a:rPr b="0" i="0" lang="en-US" sz="3500" u="none" cap="none" strike="noStrike">
                <a:solidFill>
                  <a:schemeClr val="dk1"/>
                </a:solidFill>
                <a:latin typeface="Arial"/>
                <a:ea typeface="Arial"/>
                <a:cs typeface="Arial"/>
                <a:sym typeface="Arial"/>
              </a:rPr>
              <a:t>Seek help with your own traumas.</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3500"/>
              <a:buFont typeface="Arial"/>
              <a:buChar char="•"/>
            </a:pPr>
            <a:r>
              <a:rPr b="0" i="0" lang="en-US" sz="3500" u="none" cap="none" strike="noStrike">
                <a:solidFill>
                  <a:schemeClr val="dk1"/>
                </a:solidFill>
                <a:latin typeface="Arial"/>
                <a:ea typeface="Arial"/>
                <a:cs typeface="Arial"/>
                <a:sym typeface="Arial"/>
              </a:rPr>
              <a:t>If you see signs, talk to a </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Arial"/>
                <a:ea typeface="Arial"/>
                <a:cs typeface="Arial"/>
                <a:sym typeface="Arial"/>
              </a:rPr>
              <a:t>professional.</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3500"/>
              <a:buFont typeface="Arial"/>
              <a:buChar char="•"/>
            </a:pPr>
            <a:r>
              <a:rPr b="0" i="0" lang="en-US" sz="3500" u="none" cap="none" strike="noStrike">
                <a:solidFill>
                  <a:schemeClr val="dk1"/>
                </a:solidFill>
                <a:latin typeface="Arial"/>
                <a:ea typeface="Arial"/>
                <a:cs typeface="Arial"/>
                <a:sym typeface="Arial"/>
              </a:rPr>
              <a:t>Attend to self-care.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219" name="Google Shape;219;p12"/>
          <p:cNvPicPr preferRelativeResize="0"/>
          <p:nvPr/>
        </p:nvPicPr>
        <p:blipFill rotWithShape="1">
          <a:blip r:embed="rId3">
            <a:alphaModFix/>
          </a:blip>
          <a:srcRect b="0" l="0" r="0" t="0"/>
          <a:stretch/>
        </p:blipFill>
        <p:spPr>
          <a:xfrm>
            <a:off x="8054442" y="2524350"/>
            <a:ext cx="3683659" cy="2946951"/>
          </a:xfrm>
          <a:prstGeom prst="rect">
            <a:avLst/>
          </a:prstGeom>
          <a:noFill/>
          <a:ln>
            <a:noFill/>
          </a:ln>
        </p:spPr>
      </p:pic>
      <p:sp>
        <p:nvSpPr>
          <p:cNvPr id="220" name="Google Shape;220;p12"/>
          <p:cNvSpPr txBox="1"/>
          <p:nvPr/>
        </p:nvSpPr>
        <p:spPr>
          <a:xfrm>
            <a:off x="526772" y="6272228"/>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221" name="Google Shape;221;p12"/>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222" name="Google Shape;222;p12"/>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3"/>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229" name="Google Shape;229;p13"/>
          <p:cNvSpPr/>
          <p:nvPr/>
        </p:nvSpPr>
        <p:spPr>
          <a:xfrm>
            <a:off x="526772" y="1521221"/>
            <a:ext cx="11057625" cy="7694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sng" cap="none" strike="noStrike">
                <a:solidFill>
                  <a:srgbClr val="000000"/>
                </a:solidFill>
                <a:latin typeface="Arial"/>
                <a:ea typeface="Arial"/>
                <a:cs typeface="Arial"/>
                <a:sym typeface="Arial"/>
              </a:rPr>
              <a:t>Behaviors to Avoid</a:t>
            </a:r>
            <a:endParaRPr b="0" i="0" sz="4400" u="sng" cap="none" strike="noStrike">
              <a:solidFill>
                <a:schemeClr val="dk1"/>
              </a:solidFill>
              <a:latin typeface="Calibri"/>
              <a:ea typeface="Calibri"/>
              <a:cs typeface="Calibri"/>
              <a:sym typeface="Calibri"/>
            </a:endParaRPr>
          </a:p>
        </p:txBody>
      </p:sp>
      <p:sp>
        <p:nvSpPr>
          <p:cNvPr id="230" name="Google Shape;230;p13"/>
          <p:cNvSpPr/>
          <p:nvPr/>
        </p:nvSpPr>
        <p:spPr>
          <a:xfrm>
            <a:off x="758028" y="2042055"/>
            <a:ext cx="10595111" cy="4508927"/>
          </a:xfrm>
          <a:prstGeom prst="rect">
            <a:avLst/>
          </a:prstGeom>
          <a:noFill/>
          <a:ln>
            <a:noFill/>
          </a:ln>
        </p:spPr>
        <p:txBody>
          <a:bodyPr anchorCtr="0" anchor="t" bIns="45700" lIns="91425" spcFirstLastPara="1" rIns="91425" wrap="square" tIns="45700">
            <a:noAutofit/>
          </a:bodyPr>
          <a:lstStyle/>
          <a:p>
            <a:pPr indent="-342898" lvl="0" marL="342898" marR="0" rtl="0" algn="l">
              <a:lnSpc>
                <a:spcPct val="100000"/>
              </a:lnSpc>
              <a:spcBef>
                <a:spcPts val="0"/>
              </a:spcBef>
              <a:spcAft>
                <a:spcPts val="0"/>
              </a:spcAft>
              <a:buClr>
                <a:schemeClr val="dk1"/>
              </a:buClr>
              <a:buSzPts val="3200"/>
              <a:buFont typeface="Arial"/>
              <a:buChar char="•"/>
            </a:pPr>
            <a:r>
              <a:rPr b="0" i="0" lang="en-US" sz="2800" u="none" cap="none" strike="noStrike">
                <a:solidFill>
                  <a:schemeClr val="dk1"/>
                </a:solidFill>
                <a:latin typeface="Arial"/>
                <a:ea typeface="Arial"/>
                <a:cs typeface="Arial"/>
                <a:sym typeface="Arial"/>
              </a:rPr>
              <a:t>Blaming others</a:t>
            </a:r>
            <a:endParaRPr b="0" i="0" sz="1400" u="none" cap="none" strike="noStrike">
              <a:solidFill>
                <a:srgbClr val="000000"/>
              </a:solidFill>
              <a:latin typeface="Arial"/>
              <a:ea typeface="Arial"/>
              <a:cs typeface="Arial"/>
              <a:sym typeface="Arial"/>
            </a:endParaRPr>
          </a:p>
          <a:p>
            <a:pPr indent="-342898" lvl="0" marL="342898" marR="0" rtl="0" algn="l">
              <a:lnSpc>
                <a:spcPct val="100000"/>
              </a:lnSpc>
              <a:spcBef>
                <a:spcPts val="640"/>
              </a:spcBef>
              <a:spcAft>
                <a:spcPts val="0"/>
              </a:spcAft>
              <a:buClr>
                <a:schemeClr val="dk1"/>
              </a:buClr>
              <a:buSzPts val="3200"/>
              <a:buFont typeface="Arial"/>
              <a:buChar char="•"/>
            </a:pPr>
            <a:r>
              <a:rPr b="0" i="0" lang="en-US" sz="2800" u="none" cap="none" strike="noStrike">
                <a:solidFill>
                  <a:schemeClr val="dk1"/>
                </a:solidFill>
                <a:latin typeface="Arial"/>
                <a:ea typeface="Arial"/>
                <a:cs typeface="Arial"/>
                <a:sym typeface="Arial"/>
              </a:rPr>
              <a:t>Ignoring the problem </a:t>
            </a:r>
            <a:endParaRPr b="0" i="0" sz="1400" u="none" cap="none" strike="noStrike">
              <a:solidFill>
                <a:srgbClr val="000000"/>
              </a:solidFill>
              <a:latin typeface="Arial"/>
              <a:ea typeface="Arial"/>
              <a:cs typeface="Arial"/>
              <a:sym typeface="Arial"/>
            </a:endParaRPr>
          </a:p>
          <a:p>
            <a:pPr indent="-342898" lvl="0" marL="342898" marR="0" rtl="0" algn="l">
              <a:lnSpc>
                <a:spcPct val="100000"/>
              </a:lnSpc>
              <a:spcBef>
                <a:spcPts val="640"/>
              </a:spcBef>
              <a:spcAft>
                <a:spcPts val="0"/>
              </a:spcAft>
              <a:buClr>
                <a:schemeClr val="dk1"/>
              </a:buClr>
              <a:buSzPts val="3200"/>
              <a:buFont typeface="Arial"/>
              <a:buChar char="•"/>
            </a:pPr>
            <a:r>
              <a:rPr b="0" i="0" lang="en-US" sz="2800" u="none" cap="none" strike="noStrike">
                <a:solidFill>
                  <a:schemeClr val="dk1"/>
                </a:solidFill>
                <a:latin typeface="Arial"/>
                <a:ea typeface="Arial"/>
                <a:cs typeface="Arial"/>
                <a:sym typeface="Arial"/>
              </a:rPr>
              <a:t>Constant complaining to coworkers, friends, and family</a:t>
            </a:r>
            <a:endParaRPr b="0" i="0" sz="1400" u="none" cap="none" strike="noStrike">
              <a:solidFill>
                <a:srgbClr val="000000"/>
              </a:solidFill>
              <a:latin typeface="Arial"/>
              <a:ea typeface="Arial"/>
              <a:cs typeface="Arial"/>
              <a:sym typeface="Arial"/>
            </a:endParaRPr>
          </a:p>
          <a:p>
            <a:pPr indent="-342898" lvl="0" marL="342898" marR="0" rtl="0" algn="l">
              <a:lnSpc>
                <a:spcPct val="100000"/>
              </a:lnSpc>
              <a:spcBef>
                <a:spcPts val="640"/>
              </a:spcBef>
              <a:spcAft>
                <a:spcPts val="0"/>
              </a:spcAft>
              <a:buClr>
                <a:schemeClr val="dk1"/>
              </a:buClr>
              <a:buSzPts val="3200"/>
              <a:buFont typeface="Arial"/>
              <a:buChar char="•"/>
            </a:pPr>
            <a:r>
              <a:rPr b="0" i="0" lang="en-US" sz="2800" u="none" cap="none" strike="noStrike">
                <a:solidFill>
                  <a:schemeClr val="dk1"/>
                </a:solidFill>
                <a:latin typeface="Arial"/>
                <a:ea typeface="Arial"/>
                <a:cs typeface="Arial"/>
                <a:sym typeface="Arial"/>
              </a:rPr>
              <a:t>Neglecting needs, interests, and desires</a:t>
            </a:r>
            <a:endParaRPr b="0" i="0" sz="1400" u="none" cap="none" strike="noStrike">
              <a:solidFill>
                <a:srgbClr val="000000"/>
              </a:solidFill>
              <a:latin typeface="Arial"/>
              <a:ea typeface="Arial"/>
              <a:cs typeface="Arial"/>
              <a:sym typeface="Arial"/>
            </a:endParaRPr>
          </a:p>
          <a:p>
            <a:pPr indent="-342898" lvl="0" marL="342898" marR="0" rtl="0" algn="l">
              <a:lnSpc>
                <a:spcPct val="100000"/>
              </a:lnSpc>
              <a:spcBef>
                <a:spcPts val="640"/>
              </a:spcBef>
              <a:spcAft>
                <a:spcPts val="0"/>
              </a:spcAft>
              <a:buClr>
                <a:schemeClr val="dk1"/>
              </a:buClr>
              <a:buSzPts val="3200"/>
              <a:buFont typeface="Arial"/>
              <a:buChar char="•"/>
            </a:pPr>
            <a:r>
              <a:rPr b="0" i="0" lang="en-US" sz="2800" u="none" cap="none" strike="noStrike">
                <a:solidFill>
                  <a:schemeClr val="dk1"/>
                </a:solidFill>
                <a:latin typeface="Arial"/>
                <a:ea typeface="Arial"/>
                <a:cs typeface="Arial"/>
                <a:sym typeface="Arial"/>
              </a:rPr>
              <a:t>Reducing leisure activities </a:t>
            </a:r>
            <a:endParaRPr b="0" i="0" sz="1400" u="none" cap="none" strike="noStrike">
              <a:solidFill>
                <a:srgbClr val="000000"/>
              </a:solidFill>
              <a:latin typeface="Arial"/>
              <a:ea typeface="Arial"/>
              <a:cs typeface="Arial"/>
              <a:sym typeface="Arial"/>
            </a:endParaRPr>
          </a:p>
          <a:p>
            <a:pPr indent="-342898" lvl="0" marL="342898" marR="0" rtl="0" algn="l">
              <a:lnSpc>
                <a:spcPct val="100000"/>
              </a:lnSpc>
              <a:spcBef>
                <a:spcPts val="640"/>
              </a:spcBef>
              <a:spcAft>
                <a:spcPts val="0"/>
              </a:spcAft>
              <a:buClr>
                <a:schemeClr val="dk1"/>
              </a:buClr>
              <a:buSzPts val="3200"/>
              <a:buFont typeface="Arial"/>
              <a:buChar char="•"/>
            </a:pPr>
            <a:r>
              <a:rPr b="0" i="0" lang="en-US" sz="2800" u="none" cap="none" strike="noStrike">
                <a:solidFill>
                  <a:schemeClr val="dk1"/>
                </a:solidFill>
                <a:latin typeface="Arial"/>
                <a:ea typeface="Arial"/>
                <a:cs typeface="Arial"/>
                <a:sym typeface="Arial"/>
              </a:rPr>
              <a:t>Self-medicating </a:t>
            </a:r>
            <a:endParaRPr b="0" i="0" sz="1400" u="none" cap="none" strike="noStrike">
              <a:solidFill>
                <a:srgbClr val="000000"/>
              </a:solidFill>
              <a:latin typeface="Arial"/>
              <a:ea typeface="Arial"/>
              <a:cs typeface="Arial"/>
              <a:sym typeface="Arial"/>
            </a:endParaRPr>
          </a:p>
          <a:p>
            <a:pPr indent="-342898" lvl="0" marL="342898" marR="0" rtl="0" algn="l">
              <a:lnSpc>
                <a:spcPct val="100000"/>
              </a:lnSpc>
              <a:spcBef>
                <a:spcPts val="640"/>
              </a:spcBef>
              <a:spcAft>
                <a:spcPts val="0"/>
              </a:spcAft>
              <a:buClr>
                <a:schemeClr val="dk1"/>
              </a:buClr>
              <a:buSzPts val="3200"/>
              <a:buFont typeface="Arial"/>
              <a:buChar char="•"/>
            </a:pPr>
            <a:r>
              <a:rPr b="0" i="0" lang="en-US" sz="2800" u="none" cap="none" strike="noStrike">
                <a:solidFill>
                  <a:schemeClr val="dk1"/>
                </a:solidFill>
                <a:latin typeface="Arial"/>
                <a:ea typeface="Arial"/>
                <a:cs typeface="Arial"/>
                <a:sym typeface="Arial"/>
              </a:rPr>
              <a:t>Making drastic and rash decisions</a:t>
            </a:r>
            <a:endParaRPr b="0" i="0" sz="1400" u="none" cap="none" strike="noStrike">
              <a:solidFill>
                <a:srgbClr val="000000"/>
              </a:solidFill>
              <a:latin typeface="Arial"/>
              <a:ea typeface="Arial"/>
              <a:cs typeface="Arial"/>
              <a:sym typeface="Arial"/>
            </a:endParaRPr>
          </a:p>
          <a:p>
            <a:pPr indent="-342898" lvl="0" marL="342898" marR="0" rtl="0" algn="l">
              <a:lnSpc>
                <a:spcPct val="100000"/>
              </a:lnSpc>
              <a:spcBef>
                <a:spcPts val="640"/>
              </a:spcBef>
              <a:spcAft>
                <a:spcPts val="0"/>
              </a:spcAft>
              <a:buClr>
                <a:schemeClr val="dk1"/>
              </a:buClr>
              <a:buSzPts val="3200"/>
              <a:buFont typeface="Arial"/>
              <a:buChar char="•"/>
            </a:pPr>
            <a:r>
              <a:rPr b="0" i="0" lang="en-US" sz="2800" u="none" cap="none" strike="noStrike">
                <a:solidFill>
                  <a:schemeClr val="dk1"/>
                </a:solidFill>
                <a:latin typeface="Arial"/>
                <a:ea typeface="Arial"/>
                <a:cs typeface="Arial"/>
                <a:sym typeface="Arial"/>
              </a:rPr>
              <a:t>“Toughing it out”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cxnSp>
        <p:nvCxnSpPr>
          <p:cNvPr id="231" name="Google Shape;231;p13"/>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232" name="Google Shape;232;p13"/>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233" name="Google Shape;233;p13"/>
          <p:cNvSpPr txBox="1"/>
          <p:nvPr/>
        </p:nvSpPr>
        <p:spPr>
          <a:xfrm>
            <a:off x="526773" y="6229687"/>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4"/>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240" name="Google Shape;240;p14"/>
          <p:cNvSpPr/>
          <p:nvPr/>
        </p:nvSpPr>
        <p:spPr>
          <a:xfrm>
            <a:off x="526772" y="1521221"/>
            <a:ext cx="11057625" cy="7694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Self-Compassion</a:t>
            </a:r>
            <a:endParaRPr b="0" i="0" sz="4400" u="none" cap="none" strike="noStrike">
              <a:solidFill>
                <a:schemeClr val="dk1"/>
              </a:solidFill>
              <a:latin typeface="Calibri"/>
              <a:ea typeface="Calibri"/>
              <a:cs typeface="Calibri"/>
              <a:sym typeface="Calibri"/>
            </a:endParaRPr>
          </a:p>
        </p:txBody>
      </p:sp>
      <p:sp>
        <p:nvSpPr>
          <p:cNvPr id="241" name="Google Shape;241;p14"/>
          <p:cNvSpPr/>
          <p:nvPr/>
        </p:nvSpPr>
        <p:spPr>
          <a:xfrm>
            <a:off x="838200" y="2161319"/>
            <a:ext cx="3342524" cy="230319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What it is not:</a:t>
            </a:r>
            <a:endParaRPr b="0" i="0" sz="2800" u="none" cap="none" strike="noStrike">
              <a:solidFill>
                <a:schemeClr val="dk1"/>
              </a:solidFill>
              <a:latin typeface="Arial"/>
              <a:ea typeface="Arial"/>
              <a:cs typeface="Arial"/>
              <a:sym typeface="Arial"/>
            </a:endParaRPr>
          </a:p>
          <a:p>
            <a:pPr indent="-457200" lvl="0" marL="457200" marR="0" rtl="0" algn="l">
              <a:lnSpc>
                <a:spcPct val="100000"/>
              </a:lnSpc>
              <a:spcBef>
                <a:spcPts val="1900"/>
              </a:spcBef>
              <a:spcAft>
                <a:spcPts val="0"/>
              </a:spcAft>
              <a:buClr>
                <a:srgbClr val="455673"/>
              </a:buClr>
              <a:buSzPts val="2900"/>
              <a:buFont typeface="Noto Sans Symbols"/>
              <a:buChar char="▪"/>
            </a:pPr>
            <a:r>
              <a:rPr b="1" i="0" lang="en-US" sz="2800" u="none" cap="none" strike="noStrike">
                <a:solidFill>
                  <a:schemeClr val="dk1"/>
                </a:solidFill>
                <a:latin typeface="Arial"/>
                <a:ea typeface="Arial"/>
                <a:cs typeface="Arial"/>
                <a:sym typeface="Arial"/>
              </a:rPr>
              <a:t>Self-pity</a:t>
            </a:r>
            <a:endParaRPr b="0" i="0" sz="2800" u="none" cap="none" strike="noStrike">
              <a:solidFill>
                <a:schemeClr val="dk1"/>
              </a:solidFill>
              <a:latin typeface="Arial"/>
              <a:ea typeface="Arial"/>
              <a:cs typeface="Arial"/>
              <a:sym typeface="Arial"/>
            </a:endParaRPr>
          </a:p>
          <a:p>
            <a:pPr indent="-457200" lvl="0" marL="457200" marR="0" rtl="0" algn="l">
              <a:lnSpc>
                <a:spcPct val="100000"/>
              </a:lnSpc>
              <a:spcBef>
                <a:spcPts val="1900"/>
              </a:spcBef>
              <a:spcAft>
                <a:spcPts val="0"/>
              </a:spcAft>
              <a:buClr>
                <a:srgbClr val="455673"/>
              </a:buClr>
              <a:buSzPts val="2900"/>
              <a:buFont typeface="Noto Sans Symbols"/>
              <a:buChar char="▪"/>
            </a:pPr>
            <a:r>
              <a:rPr b="1" i="0" lang="en-US" sz="2800" u="none" cap="none" strike="noStrike">
                <a:solidFill>
                  <a:schemeClr val="dk1"/>
                </a:solidFill>
                <a:latin typeface="Arial"/>
                <a:ea typeface="Arial"/>
                <a:cs typeface="Arial"/>
                <a:sym typeface="Arial"/>
              </a:rPr>
              <a:t>Self-indulgence</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242" name="Google Shape;242;p14"/>
          <p:cNvPicPr preferRelativeResize="0"/>
          <p:nvPr/>
        </p:nvPicPr>
        <p:blipFill rotWithShape="1">
          <a:blip r:embed="rId3">
            <a:alphaModFix/>
          </a:blip>
          <a:srcRect b="0" l="0" r="0" t="0"/>
          <a:stretch/>
        </p:blipFill>
        <p:spPr>
          <a:xfrm>
            <a:off x="1964462" y="3723366"/>
            <a:ext cx="5300756" cy="2960009"/>
          </a:xfrm>
          <a:prstGeom prst="rect">
            <a:avLst/>
          </a:prstGeom>
          <a:noFill/>
          <a:ln>
            <a:noFill/>
          </a:ln>
        </p:spPr>
      </p:pic>
      <p:sp>
        <p:nvSpPr>
          <p:cNvPr id="243" name="Google Shape;243;p14"/>
          <p:cNvSpPr/>
          <p:nvPr/>
        </p:nvSpPr>
        <p:spPr>
          <a:xfrm>
            <a:off x="7325502" y="2161319"/>
            <a:ext cx="4352324" cy="427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What it is:</a:t>
            </a:r>
            <a:endParaRPr b="0" i="0" sz="2800" u="none" cap="none" strike="noStrike">
              <a:solidFill>
                <a:schemeClr val="dk1"/>
              </a:solidFill>
              <a:latin typeface="Arial"/>
              <a:ea typeface="Arial"/>
              <a:cs typeface="Arial"/>
              <a:sym typeface="Arial"/>
            </a:endParaRPr>
          </a:p>
          <a:p>
            <a:pPr indent="-457200" lvl="0" marL="457200" marR="0" rtl="0" algn="l">
              <a:lnSpc>
                <a:spcPct val="100000"/>
              </a:lnSpc>
              <a:spcBef>
                <a:spcPts val="1900"/>
              </a:spcBef>
              <a:spcAft>
                <a:spcPts val="0"/>
              </a:spcAft>
              <a:buClr>
                <a:srgbClr val="578793"/>
              </a:buClr>
              <a:buSzPts val="2900"/>
              <a:buFont typeface="Noto Sans Symbols"/>
              <a:buChar char="▪"/>
            </a:pPr>
            <a:r>
              <a:rPr b="1" i="0" lang="en-US" sz="2800" u="none" cap="none" strike="noStrike">
                <a:solidFill>
                  <a:schemeClr val="dk1"/>
                </a:solidFill>
                <a:latin typeface="Arial"/>
                <a:ea typeface="Arial"/>
                <a:cs typeface="Arial"/>
                <a:sym typeface="Arial"/>
              </a:rPr>
              <a:t>Self-kindness vs. self-judgment</a:t>
            </a:r>
            <a:endParaRPr b="0" i="0" sz="2800" u="none" cap="none" strike="noStrike">
              <a:solidFill>
                <a:schemeClr val="dk1"/>
              </a:solidFill>
              <a:latin typeface="Arial"/>
              <a:ea typeface="Arial"/>
              <a:cs typeface="Arial"/>
              <a:sym typeface="Arial"/>
            </a:endParaRPr>
          </a:p>
          <a:p>
            <a:pPr indent="-457200" lvl="0" marL="457200" marR="0" rtl="0" algn="l">
              <a:lnSpc>
                <a:spcPct val="100000"/>
              </a:lnSpc>
              <a:spcBef>
                <a:spcPts val="1900"/>
              </a:spcBef>
              <a:spcAft>
                <a:spcPts val="0"/>
              </a:spcAft>
              <a:buClr>
                <a:srgbClr val="578793"/>
              </a:buClr>
              <a:buSzPts val="2900"/>
              <a:buFont typeface="Noto Sans Symbols"/>
              <a:buChar char="▪"/>
            </a:pPr>
            <a:r>
              <a:rPr b="1" i="0" lang="en-US" sz="2800" u="none" cap="none" strike="noStrike">
                <a:solidFill>
                  <a:schemeClr val="dk1"/>
                </a:solidFill>
                <a:latin typeface="Arial"/>
                <a:ea typeface="Arial"/>
                <a:cs typeface="Arial"/>
                <a:sym typeface="Arial"/>
              </a:rPr>
              <a:t>Common humanity vs. isolation</a:t>
            </a:r>
            <a:endParaRPr b="0" i="0" sz="2800" u="none" cap="none" strike="noStrike">
              <a:solidFill>
                <a:schemeClr val="dk1"/>
              </a:solidFill>
              <a:latin typeface="Arial"/>
              <a:ea typeface="Arial"/>
              <a:cs typeface="Arial"/>
              <a:sym typeface="Arial"/>
            </a:endParaRPr>
          </a:p>
          <a:p>
            <a:pPr indent="-457200" lvl="0" marL="457200" marR="0" rtl="0" algn="l">
              <a:lnSpc>
                <a:spcPct val="100000"/>
              </a:lnSpc>
              <a:spcBef>
                <a:spcPts val="1900"/>
              </a:spcBef>
              <a:spcAft>
                <a:spcPts val="0"/>
              </a:spcAft>
              <a:buClr>
                <a:srgbClr val="578793"/>
              </a:buClr>
              <a:buSzPts val="2900"/>
              <a:buFont typeface="Noto Sans Symbols"/>
              <a:buChar char="▪"/>
            </a:pPr>
            <a:r>
              <a:rPr b="1" i="0" lang="en-US" sz="2800" u="none" cap="none" strike="noStrike">
                <a:solidFill>
                  <a:schemeClr val="dk1"/>
                </a:solidFill>
                <a:latin typeface="Arial"/>
                <a:ea typeface="Arial"/>
                <a:cs typeface="Arial"/>
                <a:sym typeface="Arial"/>
              </a:rPr>
              <a:t>Mindfulness vs. over-identification</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244" name="Google Shape;244;p14"/>
          <p:cNvSpPr txBox="1"/>
          <p:nvPr/>
        </p:nvSpPr>
        <p:spPr>
          <a:xfrm>
            <a:off x="526773" y="6281366"/>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245" name="Google Shape;245;p14"/>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246" name="Google Shape;246;p14"/>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5"/>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grpSp>
        <p:nvGrpSpPr>
          <p:cNvPr id="253" name="Google Shape;253;p15"/>
          <p:cNvGrpSpPr/>
          <p:nvPr/>
        </p:nvGrpSpPr>
        <p:grpSpPr>
          <a:xfrm>
            <a:off x="935886" y="2053080"/>
            <a:ext cx="10393109" cy="3639943"/>
            <a:chOff x="289845" y="515863"/>
            <a:chExt cx="10393109" cy="3639943"/>
          </a:xfrm>
        </p:grpSpPr>
        <p:sp>
          <p:nvSpPr>
            <p:cNvPr id="254" name="Google Shape;254;p15"/>
            <p:cNvSpPr/>
            <p:nvPr/>
          </p:nvSpPr>
          <p:spPr>
            <a:xfrm>
              <a:off x="289845" y="596136"/>
              <a:ext cx="1375920" cy="1375920"/>
            </a:xfrm>
            <a:prstGeom prst="ellipse">
              <a:avLst/>
            </a:prstGeom>
            <a:solidFill>
              <a:srgbClr val="CFD7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5" name="Google Shape;255;p15"/>
            <p:cNvSpPr/>
            <p:nvPr/>
          </p:nvSpPr>
          <p:spPr>
            <a:xfrm>
              <a:off x="578788" y="885079"/>
              <a:ext cx="798033" cy="798033"/>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6" name="Google Shape;256;p15"/>
            <p:cNvSpPr/>
            <p:nvPr/>
          </p:nvSpPr>
          <p:spPr>
            <a:xfrm>
              <a:off x="1960605" y="596136"/>
              <a:ext cx="3243239" cy="13759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7" name="Google Shape;257;p15"/>
            <p:cNvSpPr txBox="1"/>
            <p:nvPr/>
          </p:nvSpPr>
          <p:spPr>
            <a:xfrm>
              <a:off x="1954708" y="515863"/>
              <a:ext cx="3243239" cy="137592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At work – Providing Professional Development on self-care/mindfulness</a:t>
              </a:r>
              <a:endParaRPr b="0" i="0" sz="1800" u="none" cap="none" strike="noStrike">
                <a:solidFill>
                  <a:schemeClr val="dk1"/>
                </a:solidFill>
                <a:latin typeface="Calibri"/>
                <a:ea typeface="Calibri"/>
                <a:cs typeface="Calibri"/>
                <a:sym typeface="Calibri"/>
              </a:endParaRPr>
            </a:p>
          </p:txBody>
        </p:sp>
        <p:sp>
          <p:nvSpPr>
            <p:cNvPr id="258" name="Google Shape;258;p15"/>
            <p:cNvSpPr/>
            <p:nvPr/>
          </p:nvSpPr>
          <p:spPr>
            <a:xfrm>
              <a:off x="5768955" y="596136"/>
              <a:ext cx="1375920" cy="1375920"/>
            </a:xfrm>
            <a:prstGeom prst="ellipse">
              <a:avLst/>
            </a:prstGeom>
            <a:solidFill>
              <a:srgbClr val="CFD7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9" name="Google Shape;259;p15"/>
            <p:cNvSpPr/>
            <p:nvPr/>
          </p:nvSpPr>
          <p:spPr>
            <a:xfrm>
              <a:off x="6057898" y="885079"/>
              <a:ext cx="798033" cy="798033"/>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0" name="Google Shape;260;p15"/>
            <p:cNvSpPr/>
            <p:nvPr/>
          </p:nvSpPr>
          <p:spPr>
            <a:xfrm>
              <a:off x="7439715" y="596136"/>
              <a:ext cx="3243239" cy="13759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1" name="Google Shape;261;p15"/>
            <p:cNvSpPr txBox="1"/>
            <p:nvPr/>
          </p:nvSpPr>
          <p:spPr>
            <a:xfrm>
              <a:off x="7439715" y="596136"/>
              <a:ext cx="3243239" cy="137592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At home – Practice mindfulness strategies, do fun things, remember you are worthy of care too</a:t>
              </a:r>
              <a:endParaRPr b="0" i="0" sz="1800" u="none" cap="none" strike="noStrike">
                <a:solidFill>
                  <a:schemeClr val="dk1"/>
                </a:solidFill>
                <a:latin typeface="Calibri"/>
                <a:ea typeface="Calibri"/>
                <a:cs typeface="Calibri"/>
                <a:sym typeface="Calibri"/>
              </a:endParaRPr>
            </a:p>
          </p:txBody>
        </p:sp>
        <p:sp>
          <p:nvSpPr>
            <p:cNvPr id="262" name="Google Shape;262;p15"/>
            <p:cNvSpPr/>
            <p:nvPr/>
          </p:nvSpPr>
          <p:spPr>
            <a:xfrm>
              <a:off x="289845" y="2779886"/>
              <a:ext cx="1375920" cy="1375920"/>
            </a:xfrm>
            <a:prstGeom prst="ellipse">
              <a:avLst/>
            </a:prstGeom>
            <a:solidFill>
              <a:srgbClr val="CFD7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3" name="Google Shape;263;p15"/>
            <p:cNvSpPr/>
            <p:nvPr/>
          </p:nvSpPr>
          <p:spPr>
            <a:xfrm>
              <a:off x="578788" y="3068829"/>
              <a:ext cx="798033" cy="798033"/>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4" name="Google Shape;264;p15"/>
            <p:cNvSpPr/>
            <p:nvPr/>
          </p:nvSpPr>
          <p:spPr>
            <a:xfrm>
              <a:off x="1960605" y="2779886"/>
              <a:ext cx="3243239" cy="13759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5" name="Google Shape;265;p15"/>
            <p:cNvSpPr txBox="1"/>
            <p:nvPr/>
          </p:nvSpPr>
          <p:spPr>
            <a:xfrm>
              <a:off x="1960605" y="2779886"/>
              <a:ext cx="3243239" cy="137592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Self-preservation mindset – Identify what you wish to do versus what you can actually do and provide a safe environment</a:t>
              </a:r>
              <a:endParaRPr b="0" i="0" sz="1800" u="none" cap="none" strike="noStrike">
                <a:solidFill>
                  <a:schemeClr val="dk1"/>
                </a:solidFill>
                <a:latin typeface="Calibri"/>
                <a:ea typeface="Calibri"/>
                <a:cs typeface="Calibri"/>
                <a:sym typeface="Calibri"/>
              </a:endParaRPr>
            </a:p>
          </p:txBody>
        </p:sp>
        <p:sp>
          <p:nvSpPr>
            <p:cNvPr id="266" name="Google Shape;266;p15"/>
            <p:cNvSpPr/>
            <p:nvPr/>
          </p:nvSpPr>
          <p:spPr>
            <a:xfrm>
              <a:off x="5768955" y="2779886"/>
              <a:ext cx="1375920" cy="1375920"/>
            </a:xfrm>
            <a:prstGeom prst="ellipse">
              <a:avLst/>
            </a:prstGeom>
            <a:solidFill>
              <a:srgbClr val="CFD7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7" name="Google Shape;267;p15"/>
            <p:cNvSpPr/>
            <p:nvPr/>
          </p:nvSpPr>
          <p:spPr>
            <a:xfrm>
              <a:off x="6057898" y="3068829"/>
              <a:ext cx="798033" cy="798033"/>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8" name="Google Shape;268;p15"/>
            <p:cNvSpPr/>
            <p:nvPr/>
          </p:nvSpPr>
          <p:spPr>
            <a:xfrm>
              <a:off x="7439715" y="2779886"/>
              <a:ext cx="3243239" cy="13759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9" name="Google Shape;269;p15"/>
            <p:cNvSpPr txBox="1"/>
            <p:nvPr/>
          </p:nvSpPr>
          <p:spPr>
            <a:xfrm>
              <a:off x="7439715" y="2779886"/>
              <a:ext cx="3243239" cy="137592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Strong peer network – Work culture</a:t>
              </a:r>
              <a:endParaRPr b="0" i="0" sz="1800" u="none" cap="none" strike="noStrike">
                <a:solidFill>
                  <a:schemeClr val="dk1"/>
                </a:solidFill>
                <a:latin typeface="Calibri"/>
                <a:ea typeface="Calibri"/>
                <a:cs typeface="Calibri"/>
                <a:sym typeface="Calibri"/>
              </a:endParaRPr>
            </a:p>
          </p:txBody>
        </p:sp>
      </p:grpSp>
      <p:sp>
        <p:nvSpPr>
          <p:cNvPr id="270" name="Google Shape;270;p15"/>
          <p:cNvSpPr txBox="1"/>
          <p:nvPr/>
        </p:nvSpPr>
        <p:spPr>
          <a:xfrm>
            <a:off x="526773" y="6281366"/>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271" name="Google Shape;271;p15"/>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272" name="Google Shape;272;p15"/>
          <p:cNvPicPr preferRelativeResize="0"/>
          <p:nvPr/>
        </p:nvPicPr>
        <p:blipFill rotWithShape="1">
          <a:blip r:embed="rId7">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6"/>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279" name="Google Shape;279;p16"/>
          <p:cNvSpPr/>
          <p:nvPr/>
        </p:nvSpPr>
        <p:spPr>
          <a:xfrm>
            <a:off x="526772" y="1521221"/>
            <a:ext cx="11057625" cy="7694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sng" cap="none" strike="noStrike">
                <a:solidFill>
                  <a:srgbClr val="000000"/>
                </a:solidFill>
                <a:latin typeface="Arial"/>
                <a:ea typeface="Arial"/>
                <a:cs typeface="Arial"/>
                <a:sym typeface="Arial"/>
              </a:rPr>
              <a:t>Evidence-Informed Practices for Educators</a:t>
            </a:r>
            <a:endParaRPr b="0" i="0" sz="4400" u="sng" cap="none" strike="noStrike">
              <a:solidFill>
                <a:schemeClr val="dk1"/>
              </a:solidFill>
              <a:latin typeface="Calibri"/>
              <a:ea typeface="Calibri"/>
              <a:cs typeface="Calibri"/>
              <a:sym typeface="Calibri"/>
            </a:endParaRPr>
          </a:p>
        </p:txBody>
      </p:sp>
      <p:sp>
        <p:nvSpPr>
          <p:cNvPr id="280" name="Google Shape;280;p16"/>
          <p:cNvSpPr/>
          <p:nvPr/>
        </p:nvSpPr>
        <p:spPr>
          <a:xfrm>
            <a:off x="838200" y="2290662"/>
            <a:ext cx="10595111" cy="39703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Self-Preservation Mindset </a:t>
            </a:r>
            <a:r>
              <a:rPr b="0" i="0" lang="en-US" sz="3600" u="none" cap="none" strike="noStrike">
                <a:solidFill>
                  <a:schemeClr val="dk1"/>
                </a:solidFill>
                <a:latin typeface="Arial"/>
                <a:ea typeface="Arial"/>
                <a:cs typeface="Arial"/>
                <a:sym typeface="Arial"/>
              </a:rPr>
              <a:t>- identify what you wish you </a:t>
            </a:r>
            <a:r>
              <a:rPr b="0" i="1" lang="en-US" sz="3600" u="none" cap="none" strike="noStrike">
                <a:solidFill>
                  <a:schemeClr val="dk1"/>
                </a:solidFill>
                <a:latin typeface="Arial"/>
                <a:ea typeface="Arial"/>
                <a:cs typeface="Arial"/>
                <a:sym typeface="Arial"/>
              </a:rPr>
              <a:t>could do</a:t>
            </a:r>
            <a:r>
              <a:rPr b="0" i="0" lang="en-US" sz="3600" u="none" cap="none" strike="noStrike">
                <a:solidFill>
                  <a:schemeClr val="dk1"/>
                </a:solidFill>
                <a:latin typeface="Arial"/>
                <a:ea typeface="Arial"/>
                <a:cs typeface="Arial"/>
                <a:sym typeface="Arial"/>
              </a:rPr>
              <a:t> versus what you can </a:t>
            </a:r>
            <a:r>
              <a:rPr b="0" i="1" lang="en-US" sz="3600" u="none" cap="none" strike="noStrike">
                <a:solidFill>
                  <a:schemeClr val="dk1"/>
                </a:solidFill>
                <a:latin typeface="Arial"/>
                <a:ea typeface="Arial"/>
                <a:cs typeface="Arial"/>
                <a:sym typeface="Arial"/>
              </a:rPr>
              <a:t>actually do</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Restorative Justice</a:t>
            </a:r>
            <a:r>
              <a:rPr b="0" i="0" lang="en-US" sz="3600" u="none" cap="none" strike="noStrike">
                <a:solidFill>
                  <a:schemeClr val="dk1"/>
                </a:solidFill>
                <a:latin typeface="Arial"/>
                <a:ea typeface="Arial"/>
                <a:cs typeface="Arial"/>
                <a:sym typeface="Arial"/>
              </a:rPr>
              <a:t> - building relationships, rather than punishing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Growth Mindset </a:t>
            </a:r>
            <a:r>
              <a:rPr b="0" i="0" lang="en-US" sz="3600" u="none" cap="none" strike="noStrike">
                <a:solidFill>
                  <a:schemeClr val="dk1"/>
                </a:solidFill>
                <a:latin typeface="Arial"/>
                <a:ea typeface="Arial"/>
                <a:cs typeface="Arial"/>
                <a:sym typeface="Arial"/>
              </a:rPr>
              <a:t>- belief that most basic abilities can be developed through dedication and hard work—brains and talent are just the starting point</a:t>
            </a:r>
            <a:endParaRPr b="0" i="0" sz="1400" u="none" cap="none" strike="noStrike">
              <a:solidFill>
                <a:srgbClr val="000000"/>
              </a:solidFill>
              <a:latin typeface="Arial"/>
              <a:ea typeface="Arial"/>
              <a:cs typeface="Arial"/>
              <a:sym typeface="Arial"/>
            </a:endParaRPr>
          </a:p>
        </p:txBody>
      </p:sp>
      <p:sp>
        <p:nvSpPr>
          <p:cNvPr id="281" name="Google Shape;281;p16"/>
          <p:cNvSpPr txBox="1"/>
          <p:nvPr/>
        </p:nvSpPr>
        <p:spPr>
          <a:xfrm>
            <a:off x="526772" y="6375112"/>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282" name="Google Shape;282;p16"/>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283" name="Google Shape;283;p16"/>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7"/>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290" name="Google Shape;290;p17"/>
          <p:cNvSpPr/>
          <p:nvPr/>
        </p:nvSpPr>
        <p:spPr>
          <a:xfrm>
            <a:off x="526772" y="1521221"/>
            <a:ext cx="11057625" cy="7694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sng" cap="none" strike="noStrike">
                <a:solidFill>
                  <a:srgbClr val="000000"/>
                </a:solidFill>
                <a:latin typeface="Arial"/>
                <a:ea typeface="Arial"/>
                <a:cs typeface="Arial"/>
                <a:sym typeface="Arial"/>
              </a:rPr>
              <a:t>Evidence-Informed Practices for Educators</a:t>
            </a:r>
            <a:endParaRPr b="0" i="0" sz="4400" u="sng" cap="none" strike="noStrike">
              <a:solidFill>
                <a:schemeClr val="dk1"/>
              </a:solidFill>
              <a:latin typeface="Calibri"/>
              <a:ea typeface="Calibri"/>
              <a:cs typeface="Calibri"/>
              <a:sym typeface="Calibri"/>
            </a:endParaRPr>
          </a:p>
        </p:txBody>
      </p:sp>
      <p:sp>
        <p:nvSpPr>
          <p:cNvPr id="291" name="Google Shape;291;p17"/>
          <p:cNvSpPr/>
          <p:nvPr/>
        </p:nvSpPr>
        <p:spPr>
          <a:xfrm>
            <a:off x="834885" y="2372915"/>
            <a:ext cx="10595111" cy="4401205"/>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Mindfulness</a:t>
            </a:r>
            <a:r>
              <a:rPr b="0" i="0" lang="en-US" sz="3600" u="none" cap="none" strike="noStrike">
                <a:solidFill>
                  <a:schemeClr val="dk1"/>
                </a:solidFill>
                <a:latin typeface="Arial"/>
                <a:ea typeface="Arial"/>
                <a:cs typeface="Arial"/>
                <a:sym typeface="Arial"/>
              </a:rPr>
              <a:t> - Feeling more grounded in our bodies and in the present moment. Take a 30- second vacation! </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Vicarious Resilience</a:t>
            </a:r>
            <a:r>
              <a:rPr b="0" i="0" lang="en-US" sz="3600" u="none" cap="none" strike="noStrike">
                <a:solidFill>
                  <a:schemeClr val="dk1"/>
                </a:solidFill>
                <a:latin typeface="Arial"/>
                <a:ea typeface="Arial"/>
                <a:cs typeface="Arial"/>
                <a:sym typeface="Arial"/>
              </a:rPr>
              <a:t> - Strengths-focused concept that does not ignore or supplant compassion fatigue or burnout, but instead offers a counterbalance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292" name="Google Shape;292;p17"/>
          <p:cNvSpPr txBox="1"/>
          <p:nvPr/>
        </p:nvSpPr>
        <p:spPr>
          <a:xfrm>
            <a:off x="526770" y="639312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293" name="Google Shape;293;p17"/>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294" name="Google Shape;294;p17"/>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8"/>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301" name="Google Shape;301;p18"/>
          <p:cNvSpPr/>
          <p:nvPr/>
        </p:nvSpPr>
        <p:spPr>
          <a:xfrm>
            <a:off x="-942723" y="2065083"/>
            <a:ext cx="6125978" cy="34778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Activity: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Professional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Quality of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Life Scale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(PROQOL)</a:t>
            </a:r>
            <a:endParaRPr b="0" i="0" sz="4400" u="none" cap="none" strike="noStrike">
              <a:solidFill>
                <a:schemeClr val="dk1"/>
              </a:solidFill>
              <a:latin typeface="Calibri"/>
              <a:ea typeface="Calibri"/>
              <a:cs typeface="Calibri"/>
              <a:sym typeface="Calibri"/>
            </a:endParaRPr>
          </a:p>
        </p:txBody>
      </p:sp>
      <p:pic>
        <p:nvPicPr>
          <p:cNvPr id="302" name="Google Shape;302;p18"/>
          <p:cNvPicPr preferRelativeResize="0"/>
          <p:nvPr/>
        </p:nvPicPr>
        <p:blipFill rotWithShape="1">
          <a:blip r:embed="rId3">
            <a:alphaModFix/>
          </a:blip>
          <a:srcRect b="0" l="0" r="0" t="0"/>
          <a:stretch/>
        </p:blipFill>
        <p:spPr>
          <a:xfrm>
            <a:off x="3647209" y="195634"/>
            <a:ext cx="5232253" cy="5990505"/>
          </a:xfrm>
          <a:prstGeom prst="rect">
            <a:avLst/>
          </a:prstGeom>
          <a:noFill/>
          <a:ln>
            <a:noFill/>
          </a:ln>
        </p:spPr>
      </p:pic>
      <p:sp>
        <p:nvSpPr>
          <p:cNvPr id="303" name="Google Shape;303;p18"/>
          <p:cNvSpPr txBox="1"/>
          <p:nvPr/>
        </p:nvSpPr>
        <p:spPr>
          <a:xfrm>
            <a:off x="526773" y="6317229"/>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pic>
        <p:nvPicPr>
          <p:cNvPr id="304" name="Google Shape;304;p18"/>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19"/>
          <p:cNvPicPr preferRelativeResize="0"/>
          <p:nvPr/>
        </p:nvPicPr>
        <p:blipFill rotWithShape="1">
          <a:blip r:embed="rId3">
            <a:alphaModFix/>
          </a:blip>
          <a:srcRect b="0" l="0" r="0" t="0"/>
          <a:stretch/>
        </p:blipFill>
        <p:spPr>
          <a:xfrm>
            <a:off x="4838241" y="195634"/>
            <a:ext cx="5521816" cy="5947839"/>
          </a:xfrm>
          <a:prstGeom prst="rect">
            <a:avLst/>
          </a:prstGeom>
          <a:noFill/>
          <a:ln>
            <a:noFill/>
          </a:ln>
        </p:spPr>
      </p:pic>
      <p:sp>
        <p:nvSpPr>
          <p:cNvPr id="311" name="Google Shape;311;p19"/>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312" name="Google Shape;312;p19"/>
          <p:cNvSpPr/>
          <p:nvPr/>
        </p:nvSpPr>
        <p:spPr>
          <a:xfrm>
            <a:off x="-433568" y="1769169"/>
            <a:ext cx="6125978" cy="280076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Activity: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The Helper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Pocket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Card</a:t>
            </a:r>
            <a:endParaRPr b="0" i="0" sz="4400" u="none" cap="none" strike="noStrike">
              <a:solidFill>
                <a:schemeClr val="dk1"/>
              </a:solidFill>
              <a:latin typeface="Calibri"/>
              <a:ea typeface="Calibri"/>
              <a:cs typeface="Calibri"/>
              <a:sym typeface="Calibri"/>
            </a:endParaRPr>
          </a:p>
        </p:txBody>
      </p:sp>
      <p:sp>
        <p:nvSpPr>
          <p:cNvPr id="313" name="Google Shape;313;p19"/>
          <p:cNvSpPr txBox="1"/>
          <p:nvPr/>
        </p:nvSpPr>
        <p:spPr>
          <a:xfrm>
            <a:off x="526773" y="6281366"/>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pic>
        <p:nvPicPr>
          <p:cNvPr id="314" name="Google Shape;314;p19"/>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A close up of text on a white background&#10;&#10;Description automatically generated" id="101" name="Google Shape;101;p2"/>
          <p:cNvPicPr preferRelativeResize="0"/>
          <p:nvPr/>
        </p:nvPicPr>
        <p:blipFill rotWithShape="1">
          <a:blip r:embed="rId3">
            <a:alphaModFix/>
          </a:blip>
          <a:srcRect b="0" l="0" r="0" t="0"/>
          <a:stretch/>
        </p:blipFill>
        <p:spPr>
          <a:xfrm>
            <a:off x="7400302" y="2275083"/>
            <a:ext cx="3993254" cy="4217792"/>
          </a:xfrm>
          <a:prstGeom prst="rect">
            <a:avLst/>
          </a:prstGeom>
          <a:noFill/>
          <a:ln>
            <a:noFill/>
          </a:ln>
        </p:spPr>
      </p:pic>
      <p:sp>
        <p:nvSpPr>
          <p:cNvPr id="102" name="Google Shape;102;p2"/>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103" name="Google Shape;103;p2"/>
          <p:cNvSpPr/>
          <p:nvPr/>
        </p:nvSpPr>
        <p:spPr>
          <a:xfrm>
            <a:off x="989285" y="1521221"/>
            <a:ext cx="10595112"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0000"/>
                </a:solidFill>
                <a:latin typeface="Arial"/>
                <a:ea typeface="Arial"/>
                <a:cs typeface="Arial"/>
                <a:sym typeface="Arial"/>
              </a:rPr>
              <a:t>Today you will learn:</a:t>
            </a:r>
            <a:endParaRPr b="0" i="0" sz="5400" u="none" cap="none" strike="noStrike">
              <a:solidFill>
                <a:schemeClr val="dk1"/>
              </a:solidFill>
              <a:latin typeface="Calibri"/>
              <a:ea typeface="Calibri"/>
              <a:cs typeface="Calibri"/>
              <a:sym typeface="Calibri"/>
            </a:endParaRPr>
          </a:p>
        </p:txBody>
      </p:sp>
      <p:sp>
        <p:nvSpPr>
          <p:cNvPr id="104" name="Google Shape;104;p2"/>
          <p:cNvSpPr/>
          <p:nvPr/>
        </p:nvSpPr>
        <p:spPr>
          <a:xfrm>
            <a:off x="658733" y="2426457"/>
            <a:ext cx="10595111" cy="4278094"/>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About self-care and compassion fatigue, and how it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applies to you</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How to recognize and understand the signs of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compassion fatigue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How to maintain a work/life balance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To understand the stresses that helping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professions face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To discover the continuum of compassion fatigue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About self-care strategies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To make a self-care plan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5" name="Google Shape;105;p2"/>
          <p:cNvSpPr txBox="1"/>
          <p:nvPr/>
        </p:nvSpPr>
        <p:spPr>
          <a:xfrm>
            <a:off x="526773" y="6323550"/>
            <a:ext cx="11211300" cy="3693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106" name="Google Shape;106;p2"/>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107" name="Google Shape;107;p2"/>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0"/>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321" name="Google Shape;321;p20"/>
          <p:cNvSpPr/>
          <p:nvPr/>
        </p:nvSpPr>
        <p:spPr>
          <a:xfrm>
            <a:off x="906523" y="1351508"/>
            <a:ext cx="3874001" cy="415498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Activity: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Caring for Yourself in the Face of Difficult Work</a:t>
            </a:r>
            <a:endParaRPr b="0" i="0" sz="4400" u="none" cap="none" strike="noStrike">
              <a:solidFill>
                <a:schemeClr val="dk1"/>
              </a:solidFill>
              <a:latin typeface="Calibri"/>
              <a:ea typeface="Calibri"/>
              <a:cs typeface="Calibri"/>
              <a:sym typeface="Calibri"/>
            </a:endParaRPr>
          </a:p>
        </p:txBody>
      </p:sp>
      <p:pic>
        <p:nvPicPr>
          <p:cNvPr id="322" name="Google Shape;322;p20"/>
          <p:cNvPicPr preferRelativeResize="0"/>
          <p:nvPr/>
        </p:nvPicPr>
        <p:blipFill rotWithShape="1">
          <a:blip r:embed="rId3">
            <a:alphaModFix/>
          </a:blip>
          <a:srcRect b="0" l="0" r="0" t="0"/>
          <a:stretch/>
        </p:blipFill>
        <p:spPr>
          <a:xfrm>
            <a:off x="5290629" y="1747188"/>
            <a:ext cx="5803914" cy="4498686"/>
          </a:xfrm>
          <a:prstGeom prst="rect">
            <a:avLst/>
          </a:prstGeom>
          <a:noFill/>
          <a:ln>
            <a:noFill/>
          </a:ln>
        </p:spPr>
      </p:pic>
      <p:sp>
        <p:nvSpPr>
          <p:cNvPr id="323" name="Google Shape;323;p20"/>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324" name="Google Shape;324;p20"/>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325" name="Google Shape;325;p20"/>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1"/>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332" name="Google Shape;332;p21"/>
          <p:cNvSpPr/>
          <p:nvPr/>
        </p:nvSpPr>
        <p:spPr>
          <a:xfrm>
            <a:off x="1172639" y="2028616"/>
            <a:ext cx="3874001" cy="280076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Activity: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Switching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On and Off</a:t>
            </a:r>
            <a:endParaRPr b="0" i="0" sz="4400" u="none" cap="none" strike="noStrike">
              <a:solidFill>
                <a:schemeClr val="dk1"/>
              </a:solidFill>
              <a:latin typeface="Calibri"/>
              <a:ea typeface="Calibri"/>
              <a:cs typeface="Calibri"/>
              <a:sym typeface="Calibri"/>
            </a:endParaRPr>
          </a:p>
        </p:txBody>
      </p:sp>
      <p:pic>
        <p:nvPicPr>
          <p:cNvPr id="333" name="Google Shape;333;p21"/>
          <p:cNvPicPr preferRelativeResize="0"/>
          <p:nvPr/>
        </p:nvPicPr>
        <p:blipFill rotWithShape="1">
          <a:blip r:embed="rId3">
            <a:alphaModFix/>
          </a:blip>
          <a:srcRect b="0" l="0" r="0" t="0"/>
          <a:stretch/>
        </p:blipFill>
        <p:spPr>
          <a:xfrm>
            <a:off x="5441373" y="1705698"/>
            <a:ext cx="4429990" cy="4429990"/>
          </a:xfrm>
          <a:prstGeom prst="rect">
            <a:avLst/>
          </a:prstGeom>
          <a:noFill/>
          <a:ln>
            <a:noFill/>
          </a:ln>
        </p:spPr>
      </p:pic>
      <p:sp>
        <p:nvSpPr>
          <p:cNvPr id="334" name="Google Shape;334;p21"/>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335" name="Google Shape;335;p21"/>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336" name="Google Shape;336;p21"/>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2"/>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343" name="Google Shape;343;p22"/>
          <p:cNvSpPr/>
          <p:nvPr/>
        </p:nvSpPr>
        <p:spPr>
          <a:xfrm>
            <a:off x="-942723" y="2320294"/>
            <a:ext cx="6125978" cy="280076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Activity: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Self-Care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Assessment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Worksheet</a:t>
            </a:r>
            <a:endParaRPr b="0" i="0" sz="4400" u="none" cap="none" strike="noStrike">
              <a:solidFill>
                <a:schemeClr val="dk1"/>
              </a:solidFill>
              <a:latin typeface="Calibri"/>
              <a:ea typeface="Calibri"/>
              <a:cs typeface="Calibri"/>
              <a:sym typeface="Calibri"/>
            </a:endParaRPr>
          </a:p>
        </p:txBody>
      </p:sp>
      <p:pic>
        <p:nvPicPr>
          <p:cNvPr id="344" name="Google Shape;344;p22"/>
          <p:cNvPicPr preferRelativeResize="0"/>
          <p:nvPr/>
        </p:nvPicPr>
        <p:blipFill rotWithShape="1">
          <a:blip r:embed="rId3">
            <a:alphaModFix/>
          </a:blip>
          <a:srcRect b="0" l="0" r="0" t="0"/>
          <a:stretch/>
        </p:blipFill>
        <p:spPr>
          <a:xfrm>
            <a:off x="4032785" y="174625"/>
            <a:ext cx="4800130" cy="6064773"/>
          </a:xfrm>
          <a:prstGeom prst="rect">
            <a:avLst/>
          </a:prstGeom>
          <a:noFill/>
          <a:ln>
            <a:noFill/>
          </a:ln>
        </p:spPr>
      </p:pic>
      <p:sp>
        <p:nvSpPr>
          <p:cNvPr id="345" name="Google Shape;345;p22"/>
          <p:cNvSpPr txBox="1"/>
          <p:nvPr/>
        </p:nvSpPr>
        <p:spPr>
          <a:xfrm>
            <a:off x="526773" y="6269759"/>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pic>
        <p:nvPicPr>
          <p:cNvPr id="346" name="Google Shape;346;p22"/>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3"/>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353" name="Google Shape;353;p23"/>
          <p:cNvSpPr/>
          <p:nvPr/>
        </p:nvSpPr>
        <p:spPr>
          <a:xfrm>
            <a:off x="-942723" y="2320294"/>
            <a:ext cx="6125978" cy="280076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Activity: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Self-Care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Plan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Worksheet</a:t>
            </a:r>
            <a:endParaRPr b="0" i="0" sz="4400" u="none" cap="none" strike="noStrike">
              <a:solidFill>
                <a:schemeClr val="dk1"/>
              </a:solidFill>
              <a:latin typeface="Calibri"/>
              <a:ea typeface="Calibri"/>
              <a:cs typeface="Calibri"/>
              <a:sym typeface="Calibri"/>
            </a:endParaRPr>
          </a:p>
        </p:txBody>
      </p:sp>
      <p:pic>
        <p:nvPicPr>
          <p:cNvPr id="354" name="Google Shape;354;p23"/>
          <p:cNvPicPr preferRelativeResize="0"/>
          <p:nvPr/>
        </p:nvPicPr>
        <p:blipFill rotWithShape="1">
          <a:blip r:embed="rId3">
            <a:alphaModFix/>
          </a:blip>
          <a:srcRect b="0" l="0" r="0" t="0"/>
          <a:stretch/>
        </p:blipFill>
        <p:spPr>
          <a:xfrm>
            <a:off x="3684996" y="237601"/>
            <a:ext cx="5081932" cy="5804979"/>
          </a:xfrm>
          <a:prstGeom prst="rect">
            <a:avLst/>
          </a:prstGeom>
          <a:noFill/>
          <a:ln>
            <a:noFill/>
          </a:ln>
        </p:spPr>
      </p:pic>
      <p:sp>
        <p:nvSpPr>
          <p:cNvPr id="355" name="Google Shape;355;p23"/>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pic>
        <p:nvPicPr>
          <p:cNvPr id="356" name="Google Shape;356;p23"/>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4"/>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363" name="Google Shape;363;p24"/>
          <p:cNvSpPr/>
          <p:nvPr/>
        </p:nvSpPr>
        <p:spPr>
          <a:xfrm>
            <a:off x="526773" y="1633167"/>
            <a:ext cx="11211339" cy="7694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What Are Your Self-Care Habits?</a:t>
            </a:r>
            <a:endParaRPr b="0" i="0" sz="1400" u="none" cap="none" strike="noStrike">
              <a:solidFill>
                <a:srgbClr val="000000"/>
              </a:solidFill>
              <a:latin typeface="Arial"/>
              <a:ea typeface="Arial"/>
              <a:cs typeface="Arial"/>
              <a:sym typeface="Arial"/>
            </a:endParaRPr>
          </a:p>
        </p:txBody>
      </p:sp>
      <p:pic>
        <p:nvPicPr>
          <p:cNvPr id="364" name="Google Shape;364;p24"/>
          <p:cNvPicPr preferRelativeResize="0"/>
          <p:nvPr/>
        </p:nvPicPr>
        <p:blipFill rotWithShape="1">
          <a:blip r:embed="rId3">
            <a:alphaModFix/>
          </a:blip>
          <a:srcRect b="0" l="0" r="0" t="0"/>
          <a:stretch/>
        </p:blipFill>
        <p:spPr>
          <a:xfrm>
            <a:off x="2227337" y="2402608"/>
            <a:ext cx="7810210" cy="3895279"/>
          </a:xfrm>
          <a:prstGeom prst="rect">
            <a:avLst/>
          </a:prstGeom>
          <a:noFill/>
          <a:ln>
            <a:noFill/>
          </a:ln>
        </p:spPr>
      </p:pic>
      <p:sp>
        <p:nvSpPr>
          <p:cNvPr id="365" name="Google Shape;365;p24"/>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366" name="Google Shape;366;p24"/>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367" name="Google Shape;367;p24"/>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5"/>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374" name="Google Shape;374;p25"/>
          <p:cNvSpPr/>
          <p:nvPr/>
        </p:nvSpPr>
        <p:spPr>
          <a:xfrm>
            <a:off x="723531" y="2849563"/>
            <a:ext cx="2612353" cy="212365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Activity: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Self-Care Bingo!</a:t>
            </a:r>
            <a:endParaRPr b="0" i="0" sz="1400" u="none" cap="none" strike="noStrike">
              <a:solidFill>
                <a:srgbClr val="000000"/>
              </a:solidFill>
              <a:latin typeface="Arial"/>
              <a:ea typeface="Arial"/>
              <a:cs typeface="Arial"/>
              <a:sym typeface="Arial"/>
            </a:endParaRPr>
          </a:p>
        </p:txBody>
      </p:sp>
      <p:pic>
        <p:nvPicPr>
          <p:cNvPr id="375" name="Google Shape;375;p25"/>
          <p:cNvPicPr preferRelativeResize="0"/>
          <p:nvPr/>
        </p:nvPicPr>
        <p:blipFill rotWithShape="1">
          <a:blip r:embed="rId3">
            <a:alphaModFix/>
          </a:blip>
          <a:srcRect b="0" l="0" r="0" t="0"/>
          <a:stretch/>
        </p:blipFill>
        <p:spPr>
          <a:xfrm>
            <a:off x="3950499" y="1555700"/>
            <a:ext cx="5360770" cy="5099759"/>
          </a:xfrm>
          <a:prstGeom prst="rect">
            <a:avLst/>
          </a:prstGeom>
          <a:noFill/>
          <a:ln>
            <a:noFill/>
          </a:ln>
        </p:spPr>
      </p:pic>
      <p:cxnSp>
        <p:nvCxnSpPr>
          <p:cNvPr id="376" name="Google Shape;376;p25"/>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377" name="Google Shape;377;p25"/>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p26"/>
          <p:cNvPicPr preferRelativeResize="0"/>
          <p:nvPr/>
        </p:nvPicPr>
        <p:blipFill rotWithShape="1">
          <a:blip r:embed="rId3">
            <a:alphaModFix/>
          </a:blip>
          <a:srcRect b="0" l="0" r="0" t="0"/>
          <a:stretch/>
        </p:blipFill>
        <p:spPr>
          <a:xfrm>
            <a:off x="8467364" y="4380739"/>
            <a:ext cx="1807851" cy="1807851"/>
          </a:xfrm>
          <a:prstGeom prst="rect">
            <a:avLst/>
          </a:prstGeom>
          <a:noFill/>
          <a:ln>
            <a:noFill/>
          </a:ln>
        </p:spPr>
      </p:pic>
      <p:sp>
        <p:nvSpPr>
          <p:cNvPr id="384" name="Google Shape;384;p26"/>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385" name="Google Shape;385;p26"/>
          <p:cNvSpPr/>
          <p:nvPr/>
        </p:nvSpPr>
        <p:spPr>
          <a:xfrm>
            <a:off x="758688" y="1458411"/>
            <a:ext cx="10595112"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sng" cap="none" strike="noStrike">
                <a:solidFill>
                  <a:srgbClr val="000000"/>
                </a:solidFill>
                <a:latin typeface="Arial"/>
                <a:ea typeface="Arial"/>
                <a:cs typeface="Arial"/>
                <a:sym typeface="Arial"/>
              </a:rPr>
              <a:t>The 8 Laws Governing Self-Care</a:t>
            </a:r>
            <a:endParaRPr b="0" i="0" sz="4000" u="sng" cap="none" strike="noStrike">
              <a:solidFill>
                <a:schemeClr val="dk1"/>
              </a:solidFill>
              <a:latin typeface="Calibri"/>
              <a:ea typeface="Calibri"/>
              <a:cs typeface="Calibri"/>
              <a:sym typeface="Calibri"/>
            </a:endParaRPr>
          </a:p>
        </p:txBody>
      </p:sp>
      <p:sp>
        <p:nvSpPr>
          <p:cNvPr id="386" name="Google Shape;386;p26"/>
          <p:cNvSpPr txBox="1"/>
          <p:nvPr/>
        </p:nvSpPr>
        <p:spPr>
          <a:xfrm>
            <a:off x="758688" y="2301320"/>
            <a:ext cx="5244343" cy="478076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700"/>
              <a:buFont typeface="Arial"/>
              <a:buNone/>
            </a:pPr>
            <a:r>
              <a:rPr b="0" i="0" lang="en-US" sz="2000" u="none" cap="none" strike="noStrike">
                <a:solidFill>
                  <a:schemeClr val="dk1"/>
                </a:solidFill>
                <a:latin typeface="Calibri"/>
                <a:ea typeface="Calibri"/>
                <a:cs typeface="Calibri"/>
                <a:sym typeface="Calibri"/>
              </a:rPr>
              <a:t>#</a:t>
            </a:r>
            <a:r>
              <a:rPr b="0" i="0" lang="en-US" sz="2200" u="none" cap="none" strike="noStrike">
                <a:solidFill>
                  <a:schemeClr val="dk1"/>
                </a:solidFill>
                <a:latin typeface="Calibri"/>
                <a:ea typeface="Calibri"/>
                <a:cs typeface="Calibri"/>
                <a:sym typeface="Calibri"/>
              </a:rPr>
              <a:t>1 By validating ourselves, we promote acceptance.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40"/>
              </a:spcBef>
              <a:spcAft>
                <a:spcPts val="0"/>
              </a:spcAft>
              <a:buClr>
                <a:schemeClr val="dk1"/>
              </a:buClr>
              <a:buSzPts val="1700"/>
              <a:buFont typeface="Arial"/>
              <a:buNone/>
            </a:pPr>
            <a:r>
              <a:rPr b="0" i="0" lang="en-US" sz="2200" u="none" cap="none" strike="noStrike">
                <a:solidFill>
                  <a:schemeClr val="dk1"/>
                </a:solidFill>
                <a:latin typeface="Calibri"/>
                <a:ea typeface="Calibri"/>
                <a:cs typeface="Calibri"/>
                <a:sym typeface="Calibri"/>
              </a:rPr>
              <a:t>#2 By validating others, we elevate ourselves.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40"/>
              </a:spcBef>
              <a:spcAft>
                <a:spcPts val="0"/>
              </a:spcAft>
              <a:buClr>
                <a:schemeClr val="dk1"/>
              </a:buClr>
              <a:buSzPts val="1700"/>
              <a:buFont typeface="Arial"/>
              <a:buNone/>
            </a:pPr>
            <a:r>
              <a:rPr b="0" i="0" lang="en-US" sz="2200" u="none" cap="none" strike="noStrike">
                <a:solidFill>
                  <a:schemeClr val="dk1"/>
                </a:solidFill>
                <a:latin typeface="Calibri"/>
                <a:ea typeface="Calibri"/>
                <a:cs typeface="Calibri"/>
                <a:sym typeface="Calibri"/>
              </a:rPr>
              <a:t>#3 By meeting our own mental, physical, and emotional needs, we give care from a place of abundance, not scarcity.</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40"/>
              </a:spcBef>
              <a:spcAft>
                <a:spcPts val="0"/>
              </a:spcAft>
              <a:buClr>
                <a:schemeClr val="dk1"/>
              </a:buClr>
              <a:buSzPts val="1700"/>
              <a:buFont typeface="Arial"/>
              <a:buNone/>
            </a:pPr>
            <a:r>
              <a:rPr b="0" i="0" lang="en-US" sz="2200" u="none" cap="none" strike="noStrike">
                <a:solidFill>
                  <a:schemeClr val="dk1"/>
                </a:solidFill>
                <a:latin typeface="Calibri"/>
                <a:ea typeface="Calibri"/>
                <a:cs typeface="Calibri"/>
                <a:sym typeface="Calibri"/>
              </a:rPr>
              <a:t>#4 By practicing self-goodwill, we manifest it throughout our lives.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40"/>
              </a:spcBef>
              <a:spcAft>
                <a:spcPts val="0"/>
              </a:spcAft>
              <a:buClr>
                <a:schemeClr val="dk1"/>
              </a:buClr>
              <a:buSzPts val="1700"/>
              <a:buFont typeface="Arial"/>
              <a:buNone/>
            </a:pPr>
            <a:r>
              <a:rPr b="0" i="0" lang="en-US" sz="2200" u="none" cap="none" strike="noStrike">
                <a:solidFill>
                  <a:schemeClr val="dk1"/>
                </a:solidFill>
                <a:latin typeface="Calibri"/>
                <a:ea typeface="Calibri"/>
                <a:cs typeface="Calibri"/>
                <a:sym typeface="Calibri"/>
              </a:rPr>
              <a:t>#5 By honoring past traumas and hurts, we allow ourselves freedom from the pain that controls us.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4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sp>
        <p:nvSpPr>
          <p:cNvPr id="387" name="Google Shape;387;p26"/>
          <p:cNvSpPr txBox="1"/>
          <p:nvPr/>
        </p:nvSpPr>
        <p:spPr>
          <a:xfrm flipH="1">
            <a:off x="6096000" y="2301320"/>
            <a:ext cx="5244343" cy="25391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700"/>
              <a:buFont typeface="Calibri"/>
              <a:buNone/>
            </a:pPr>
            <a:r>
              <a:rPr b="0" i="0" lang="en-US" sz="2200" u="none" cap="none" strike="noStrike">
                <a:solidFill>
                  <a:schemeClr val="dk1"/>
                </a:solidFill>
                <a:latin typeface="Calibri"/>
                <a:ea typeface="Calibri"/>
                <a:cs typeface="Calibri"/>
                <a:sym typeface="Calibri"/>
              </a:rPr>
              <a:t>#6 By “doing the work,” we reclaim the personal power that is rightfully ours.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40"/>
              </a:spcBef>
              <a:spcAft>
                <a:spcPts val="0"/>
              </a:spcAft>
              <a:buClr>
                <a:schemeClr val="dk1"/>
              </a:buClr>
              <a:buSzPts val="1700"/>
              <a:buFont typeface="Calibri"/>
              <a:buNone/>
            </a:pPr>
            <a:r>
              <a:rPr b="0" i="0" lang="en-US" sz="2200" u="none" cap="none" strike="noStrike">
                <a:solidFill>
                  <a:schemeClr val="dk1"/>
                </a:solidFill>
                <a:latin typeface="Calibri"/>
                <a:ea typeface="Calibri"/>
                <a:cs typeface="Calibri"/>
                <a:sym typeface="Calibri"/>
              </a:rPr>
              <a:t>#7 By naming and taking ownership of the core issues that limit our growth, we create authenticity.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40"/>
              </a:spcBef>
              <a:spcAft>
                <a:spcPts val="0"/>
              </a:spcAft>
              <a:buClr>
                <a:schemeClr val="dk1"/>
              </a:buClr>
              <a:buSzPts val="1700"/>
              <a:buFont typeface="Calibri"/>
              <a:buNone/>
            </a:pPr>
            <a:r>
              <a:rPr b="0" i="0" lang="en-US" sz="2200" u="none" cap="none" strike="noStrike">
                <a:solidFill>
                  <a:schemeClr val="dk1"/>
                </a:solidFill>
                <a:latin typeface="Calibri"/>
                <a:ea typeface="Calibri"/>
                <a:cs typeface="Calibri"/>
                <a:sym typeface="Calibri"/>
              </a:rPr>
              <a:t>#8 By managing our self-care, we welcome happiness into our lives.</a:t>
            </a:r>
            <a:endParaRPr b="0" i="0" sz="1400" u="none" cap="none" strike="noStrike">
              <a:solidFill>
                <a:srgbClr val="000000"/>
              </a:solidFill>
              <a:latin typeface="Arial"/>
              <a:ea typeface="Arial"/>
              <a:cs typeface="Arial"/>
              <a:sym typeface="Arial"/>
            </a:endParaRPr>
          </a:p>
        </p:txBody>
      </p:sp>
      <p:sp>
        <p:nvSpPr>
          <p:cNvPr id="388" name="Google Shape;388;p26"/>
          <p:cNvSpPr/>
          <p:nvPr/>
        </p:nvSpPr>
        <p:spPr>
          <a:xfrm>
            <a:off x="3721224" y="5946750"/>
            <a:ext cx="4231500" cy="261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0" i="0" lang="en-US" sz="1100" u="sng" cap="none" strike="noStrike">
                <a:solidFill>
                  <a:schemeClr val="dk1"/>
                </a:solidFill>
                <a:latin typeface="Arial"/>
                <a:ea typeface="Arial"/>
                <a:cs typeface="Arial"/>
                <a:sym typeface="Arial"/>
                <a:hlinkClick r:id="rId4">
                  <a:extLst>
                    <a:ext uri="{A12FA001-AC4F-418D-AE19-62706E023703}">
                      <ahyp:hlinkClr val="tx"/>
                    </a:ext>
                  </a:extLst>
                </a:hlinkClick>
              </a:rPr>
              <a:t>http://www.healthycaregiving.com/pages/TheEightLaws.pdf</a:t>
            </a:r>
            <a:endParaRPr b="0" i="0" sz="1100" u="none" cap="none" strike="noStrike">
              <a:solidFill>
                <a:schemeClr val="dk1"/>
              </a:solidFill>
              <a:latin typeface="Arial"/>
              <a:ea typeface="Arial"/>
              <a:cs typeface="Arial"/>
              <a:sym typeface="Arial"/>
            </a:endParaRPr>
          </a:p>
        </p:txBody>
      </p:sp>
      <p:sp>
        <p:nvSpPr>
          <p:cNvPr id="389" name="Google Shape;389;p26"/>
          <p:cNvSpPr txBox="1"/>
          <p:nvPr/>
        </p:nvSpPr>
        <p:spPr>
          <a:xfrm>
            <a:off x="526772" y="6302375"/>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390" name="Google Shape;390;p26"/>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391" name="Google Shape;391;p26"/>
          <p:cNvPicPr preferRelativeResize="0"/>
          <p:nvPr/>
        </p:nvPicPr>
        <p:blipFill rotWithShape="1">
          <a:blip r:embed="rId5">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7"/>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398" name="Google Shape;398;p27"/>
          <p:cNvSpPr/>
          <p:nvPr/>
        </p:nvSpPr>
        <p:spPr>
          <a:xfrm>
            <a:off x="758688" y="1458411"/>
            <a:ext cx="10595112"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sng" cap="none" strike="noStrike">
                <a:solidFill>
                  <a:srgbClr val="000000"/>
                </a:solidFill>
                <a:latin typeface="Arial"/>
                <a:ea typeface="Arial"/>
                <a:cs typeface="Arial"/>
                <a:sym typeface="Arial"/>
              </a:rPr>
              <a:t>The 8 Laws Governing Healthy Change</a:t>
            </a:r>
            <a:endParaRPr b="0" i="0" sz="4000" u="sng" cap="none" strike="noStrike">
              <a:solidFill>
                <a:schemeClr val="dk1"/>
              </a:solidFill>
              <a:latin typeface="Calibri"/>
              <a:ea typeface="Calibri"/>
              <a:cs typeface="Calibri"/>
              <a:sym typeface="Calibri"/>
            </a:endParaRPr>
          </a:p>
        </p:txBody>
      </p:sp>
      <p:sp>
        <p:nvSpPr>
          <p:cNvPr id="399" name="Google Shape;399;p27"/>
          <p:cNvSpPr txBox="1"/>
          <p:nvPr/>
        </p:nvSpPr>
        <p:spPr>
          <a:xfrm>
            <a:off x="6188969" y="2207111"/>
            <a:ext cx="5244343" cy="478076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700"/>
              <a:buFont typeface="Arial"/>
              <a:buNone/>
            </a:pPr>
            <a:r>
              <a:rPr b="0" i="0" lang="en-US" sz="2000" u="none" cap="none" strike="noStrike">
                <a:solidFill>
                  <a:schemeClr val="dk1"/>
                </a:solidFill>
                <a:latin typeface="Calibri"/>
                <a:ea typeface="Calibri"/>
                <a:cs typeface="Calibri"/>
                <a:sym typeface="Calibri"/>
              </a:rPr>
              <a:t>#</a:t>
            </a:r>
            <a:r>
              <a:rPr b="0" i="0" lang="en-US" sz="2200" u="none" cap="none" strike="noStrike">
                <a:solidFill>
                  <a:schemeClr val="dk1"/>
                </a:solidFill>
                <a:latin typeface="Calibri"/>
                <a:ea typeface="Calibri"/>
                <a:cs typeface="Calibri"/>
                <a:sym typeface="Calibri"/>
              </a:rPr>
              <a:t>5 Recognize when you need help. Ask for it.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40"/>
              </a:spcBef>
              <a:spcAft>
                <a:spcPts val="0"/>
              </a:spcAft>
              <a:buClr>
                <a:schemeClr val="dk1"/>
              </a:buClr>
              <a:buSzPts val="17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90000"/>
              </a:lnSpc>
              <a:spcBef>
                <a:spcPts val="340"/>
              </a:spcBef>
              <a:spcAft>
                <a:spcPts val="0"/>
              </a:spcAft>
              <a:buClr>
                <a:schemeClr val="dk1"/>
              </a:buClr>
              <a:buSzPts val="1700"/>
              <a:buFont typeface="Arial"/>
              <a:buNone/>
            </a:pPr>
            <a:r>
              <a:rPr b="0" i="0" lang="en-US" sz="2200" u="none" cap="none" strike="noStrike">
                <a:solidFill>
                  <a:schemeClr val="dk1"/>
                </a:solidFill>
                <a:latin typeface="Calibri"/>
                <a:ea typeface="Calibri"/>
                <a:cs typeface="Calibri"/>
                <a:sym typeface="Calibri"/>
              </a:rPr>
              <a:t>#6 Give yourself credit when credit is due.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40"/>
              </a:spcBef>
              <a:spcAft>
                <a:spcPts val="0"/>
              </a:spcAft>
              <a:buClr>
                <a:schemeClr val="dk1"/>
              </a:buClr>
              <a:buSzPts val="17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90000"/>
              </a:lnSpc>
              <a:spcBef>
                <a:spcPts val="340"/>
              </a:spcBef>
              <a:spcAft>
                <a:spcPts val="0"/>
              </a:spcAft>
              <a:buClr>
                <a:schemeClr val="dk1"/>
              </a:buClr>
              <a:buSzPts val="1700"/>
              <a:buFont typeface="Arial"/>
              <a:buNone/>
            </a:pPr>
            <a:r>
              <a:rPr b="0" i="0" lang="en-US" sz="2200" u="none" cap="none" strike="noStrike">
                <a:solidFill>
                  <a:schemeClr val="dk1"/>
                </a:solidFill>
                <a:latin typeface="Calibri"/>
                <a:ea typeface="Calibri"/>
                <a:cs typeface="Calibri"/>
                <a:sym typeface="Calibri"/>
              </a:rPr>
              <a:t>#7 Give others credit when credit is due.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40"/>
              </a:spcBef>
              <a:spcAft>
                <a:spcPts val="0"/>
              </a:spcAft>
              <a:buClr>
                <a:schemeClr val="dk1"/>
              </a:buClr>
              <a:buSzPts val="17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90000"/>
              </a:lnSpc>
              <a:spcBef>
                <a:spcPts val="340"/>
              </a:spcBef>
              <a:spcAft>
                <a:spcPts val="0"/>
              </a:spcAft>
              <a:buClr>
                <a:schemeClr val="dk1"/>
              </a:buClr>
              <a:buSzPts val="1700"/>
              <a:buFont typeface="Arial"/>
              <a:buNone/>
            </a:pPr>
            <a:r>
              <a:rPr b="0" i="0" lang="en-US" sz="2200" u="none" cap="none" strike="noStrike">
                <a:solidFill>
                  <a:schemeClr val="dk1"/>
                </a:solidFill>
                <a:latin typeface="Calibri"/>
                <a:ea typeface="Calibri"/>
                <a:cs typeface="Calibri"/>
                <a:sym typeface="Calibri"/>
              </a:rPr>
              <a:t>#8 Breathe deeply as often as possible.</a:t>
            </a:r>
            <a:endParaRPr b="0" i="0" sz="1700" u="none" cap="none" strike="noStrike">
              <a:solidFill>
                <a:schemeClr val="dk1"/>
              </a:solidFill>
              <a:latin typeface="Calibri"/>
              <a:ea typeface="Calibri"/>
              <a:cs typeface="Calibri"/>
              <a:sym typeface="Calibri"/>
            </a:endParaRPr>
          </a:p>
        </p:txBody>
      </p:sp>
      <p:pic>
        <p:nvPicPr>
          <p:cNvPr id="400" name="Google Shape;400;p27"/>
          <p:cNvPicPr preferRelativeResize="0"/>
          <p:nvPr/>
        </p:nvPicPr>
        <p:blipFill rotWithShape="1">
          <a:blip r:embed="rId3">
            <a:alphaModFix/>
          </a:blip>
          <a:srcRect b="0" l="0" r="0" t="0"/>
          <a:stretch/>
        </p:blipFill>
        <p:spPr>
          <a:xfrm>
            <a:off x="9931400" y="4893510"/>
            <a:ext cx="1422400" cy="1422400"/>
          </a:xfrm>
          <a:prstGeom prst="rect">
            <a:avLst/>
          </a:prstGeom>
          <a:noFill/>
          <a:ln>
            <a:noFill/>
          </a:ln>
        </p:spPr>
      </p:pic>
      <p:sp>
        <p:nvSpPr>
          <p:cNvPr id="401" name="Google Shape;401;p27"/>
          <p:cNvSpPr txBox="1"/>
          <p:nvPr/>
        </p:nvSpPr>
        <p:spPr>
          <a:xfrm>
            <a:off x="909375" y="2248286"/>
            <a:ext cx="5259123" cy="39476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700"/>
              <a:buFont typeface="Arial"/>
              <a:buNone/>
            </a:pPr>
            <a:r>
              <a:rPr b="0" i="0" lang="en-US" sz="2400" u="none" cap="none" strike="noStrike">
                <a:solidFill>
                  <a:schemeClr val="dk1"/>
                </a:solidFill>
                <a:latin typeface="Calibri"/>
                <a:ea typeface="Calibri"/>
                <a:cs typeface="Calibri"/>
                <a:sym typeface="Calibri"/>
              </a:rPr>
              <a:t>#1 Take frequent breaks from what you are doing.</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40"/>
              </a:spcBef>
              <a:spcAft>
                <a:spcPts val="0"/>
              </a:spcAft>
              <a:buClr>
                <a:schemeClr val="dk1"/>
              </a:buClr>
              <a:buSzPts val="17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340"/>
              </a:spcBef>
              <a:spcAft>
                <a:spcPts val="0"/>
              </a:spcAft>
              <a:buClr>
                <a:schemeClr val="dk1"/>
              </a:buClr>
              <a:buSzPts val="1700"/>
              <a:buFont typeface="Arial"/>
              <a:buNone/>
            </a:pPr>
            <a:r>
              <a:rPr b="0" i="0" lang="en-US" sz="2400" u="none" cap="none" strike="noStrike">
                <a:solidFill>
                  <a:schemeClr val="dk1"/>
                </a:solidFill>
                <a:latin typeface="Calibri"/>
                <a:ea typeface="Calibri"/>
                <a:cs typeface="Calibri"/>
                <a:sym typeface="Calibri"/>
              </a:rPr>
              <a:t>#2 Learn the word “no”.  Use it whenever necessary.</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40"/>
              </a:spcBef>
              <a:spcAft>
                <a:spcPts val="0"/>
              </a:spcAft>
              <a:buClr>
                <a:schemeClr val="dk1"/>
              </a:buClr>
              <a:buSzPts val="17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340"/>
              </a:spcBef>
              <a:spcAft>
                <a:spcPts val="0"/>
              </a:spcAft>
              <a:buClr>
                <a:schemeClr val="dk1"/>
              </a:buClr>
              <a:buSzPts val="1700"/>
              <a:buFont typeface="Arial"/>
              <a:buNone/>
            </a:pPr>
            <a:r>
              <a:rPr b="0" i="0" lang="en-US" sz="2400" u="none" cap="none" strike="noStrike">
                <a:solidFill>
                  <a:schemeClr val="dk1"/>
                </a:solidFill>
                <a:latin typeface="Calibri"/>
                <a:ea typeface="Calibri"/>
                <a:cs typeface="Calibri"/>
                <a:sym typeface="Calibri"/>
              </a:rPr>
              <a:t>#3 Share the load with others.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40"/>
              </a:spcBef>
              <a:spcAft>
                <a:spcPts val="0"/>
              </a:spcAft>
              <a:buClr>
                <a:schemeClr val="dk1"/>
              </a:buClr>
              <a:buSzPts val="17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340"/>
              </a:spcBef>
              <a:spcAft>
                <a:spcPts val="0"/>
              </a:spcAft>
              <a:buClr>
                <a:schemeClr val="dk1"/>
              </a:buClr>
              <a:buSzPts val="1700"/>
              <a:buFont typeface="Arial"/>
              <a:buNone/>
            </a:pPr>
            <a:r>
              <a:rPr b="0" i="0" lang="en-US" sz="2400" u="none" cap="none" strike="noStrike">
                <a:solidFill>
                  <a:schemeClr val="dk1"/>
                </a:solidFill>
                <a:latin typeface="Calibri"/>
                <a:ea typeface="Calibri"/>
                <a:cs typeface="Calibri"/>
                <a:sym typeface="Calibri"/>
              </a:rPr>
              <a:t>#4 There is humor in every situation. Find it and laugh.</a:t>
            </a:r>
            <a:endParaRPr b="0" i="0" sz="1400" u="none" cap="none" strike="noStrike">
              <a:solidFill>
                <a:srgbClr val="000000"/>
              </a:solidFill>
              <a:latin typeface="Arial"/>
              <a:ea typeface="Arial"/>
              <a:cs typeface="Arial"/>
              <a:sym typeface="Arial"/>
            </a:endParaRPr>
          </a:p>
        </p:txBody>
      </p:sp>
      <p:sp>
        <p:nvSpPr>
          <p:cNvPr id="402" name="Google Shape;402;p27"/>
          <p:cNvSpPr/>
          <p:nvPr/>
        </p:nvSpPr>
        <p:spPr>
          <a:xfrm>
            <a:off x="3618449" y="5941275"/>
            <a:ext cx="4160100" cy="261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0" i="0" lang="en-US" sz="1100" u="sng" cap="none" strike="noStrike">
                <a:solidFill>
                  <a:schemeClr val="dk1"/>
                </a:solidFill>
                <a:latin typeface="Arial"/>
                <a:ea typeface="Arial"/>
                <a:cs typeface="Arial"/>
                <a:sym typeface="Arial"/>
                <a:hlinkClick r:id="rId4">
                  <a:extLst>
                    <a:ext uri="{A12FA001-AC4F-418D-AE19-62706E023703}">
                      <ahyp:hlinkClr val="tx"/>
                    </a:ext>
                  </a:extLst>
                </a:hlinkClick>
              </a:rPr>
              <a:t>http://www.healthycaregiving.com/pages/TheEightLaws.pdf</a:t>
            </a:r>
            <a:endParaRPr b="0" i="0" sz="1100" u="none" cap="none" strike="noStrike">
              <a:solidFill>
                <a:schemeClr val="dk1"/>
              </a:solidFill>
              <a:latin typeface="Arial"/>
              <a:ea typeface="Arial"/>
              <a:cs typeface="Arial"/>
              <a:sym typeface="Arial"/>
            </a:endParaRPr>
          </a:p>
        </p:txBody>
      </p:sp>
      <p:sp>
        <p:nvSpPr>
          <p:cNvPr id="403" name="Google Shape;403;p27"/>
          <p:cNvSpPr txBox="1"/>
          <p:nvPr/>
        </p:nvSpPr>
        <p:spPr>
          <a:xfrm>
            <a:off x="526772" y="6356724"/>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404" name="Google Shape;404;p27"/>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405" name="Google Shape;405;p27"/>
          <p:cNvPicPr preferRelativeResize="0"/>
          <p:nvPr/>
        </p:nvPicPr>
        <p:blipFill rotWithShape="1">
          <a:blip r:embed="rId5">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8"/>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412" name="Google Shape;412;p28"/>
          <p:cNvSpPr/>
          <p:nvPr/>
        </p:nvSpPr>
        <p:spPr>
          <a:xfrm>
            <a:off x="758688" y="1458411"/>
            <a:ext cx="10595112"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sng" cap="none" strike="noStrike">
                <a:solidFill>
                  <a:srgbClr val="000000"/>
                </a:solidFill>
                <a:latin typeface="Arial"/>
                <a:ea typeface="Arial"/>
                <a:cs typeface="Arial"/>
                <a:sym typeface="Arial"/>
              </a:rPr>
              <a:t>Job Burnout</a:t>
            </a:r>
            <a:endParaRPr b="0" i="0" sz="4000" u="sng" cap="none" strike="noStrike">
              <a:solidFill>
                <a:schemeClr val="dk1"/>
              </a:solidFill>
              <a:latin typeface="Calibri"/>
              <a:ea typeface="Calibri"/>
              <a:cs typeface="Calibri"/>
              <a:sym typeface="Calibri"/>
            </a:endParaRPr>
          </a:p>
        </p:txBody>
      </p:sp>
      <p:pic>
        <p:nvPicPr>
          <p:cNvPr id="413" name="Google Shape;413;p28"/>
          <p:cNvPicPr preferRelativeResize="0"/>
          <p:nvPr/>
        </p:nvPicPr>
        <p:blipFill rotWithShape="1">
          <a:blip r:embed="rId3">
            <a:alphaModFix/>
          </a:blip>
          <a:srcRect b="0" l="0" r="0" t="0"/>
          <a:stretch/>
        </p:blipFill>
        <p:spPr>
          <a:xfrm>
            <a:off x="5969000" y="2276599"/>
            <a:ext cx="5384800" cy="3405885"/>
          </a:xfrm>
          <a:prstGeom prst="rect">
            <a:avLst/>
          </a:prstGeom>
          <a:solidFill>
            <a:srgbClr val="FFFFFF"/>
          </a:solidFill>
          <a:ln>
            <a:noFill/>
          </a:ln>
        </p:spPr>
      </p:pic>
      <p:sp>
        <p:nvSpPr>
          <p:cNvPr id="414" name="Google Shape;414;p28"/>
          <p:cNvSpPr/>
          <p:nvPr/>
        </p:nvSpPr>
        <p:spPr>
          <a:xfrm>
            <a:off x="758688" y="2425271"/>
            <a:ext cx="5082176" cy="310854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Job burnout is a special type of work-related stress – a state of physical or emotional exhaustion that also involves a sense of reduced accomplishment and loss of personal identity.</a:t>
            </a:r>
            <a:endParaRPr b="0" i="0" sz="1400" u="none" cap="none" strike="noStrike">
              <a:solidFill>
                <a:srgbClr val="000000"/>
              </a:solidFill>
              <a:latin typeface="Arial"/>
              <a:ea typeface="Arial"/>
              <a:cs typeface="Arial"/>
              <a:sym typeface="Arial"/>
            </a:endParaRPr>
          </a:p>
        </p:txBody>
      </p:sp>
      <p:sp>
        <p:nvSpPr>
          <p:cNvPr id="415" name="Google Shape;415;p28"/>
          <p:cNvSpPr/>
          <p:nvPr/>
        </p:nvSpPr>
        <p:spPr>
          <a:xfrm>
            <a:off x="3008244" y="5909534"/>
            <a:ext cx="6096000"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https://www.mayoclinic.org/healthy-lifestyle/adult-health/in-depth/burnout/art-20046642</a:t>
            </a:r>
            <a:endParaRPr b="0" i="0" sz="1200" u="none" cap="none" strike="noStrike">
              <a:solidFill>
                <a:schemeClr val="dk1"/>
              </a:solidFill>
              <a:latin typeface="Calibri"/>
              <a:ea typeface="Calibri"/>
              <a:cs typeface="Calibri"/>
              <a:sym typeface="Calibri"/>
            </a:endParaRPr>
          </a:p>
        </p:txBody>
      </p:sp>
      <p:sp>
        <p:nvSpPr>
          <p:cNvPr id="416" name="Google Shape;416;p28"/>
          <p:cNvSpPr txBox="1"/>
          <p:nvPr/>
        </p:nvSpPr>
        <p:spPr>
          <a:xfrm>
            <a:off x="526771" y="6302375"/>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417" name="Google Shape;417;p28"/>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418" name="Google Shape;418;p28"/>
          <p:cNvPicPr preferRelativeResize="0"/>
          <p:nvPr/>
        </p:nvPicPr>
        <p:blipFill rotWithShape="1">
          <a:blip r:embed="rId5">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9"/>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pic>
        <p:nvPicPr>
          <p:cNvPr id="425" name="Google Shape;425;p29"/>
          <p:cNvPicPr preferRelativeResize="0"/>
          <p:nvPr/>
        </p:nvPicPr>
        <p:blipFill rotWithShape="1">
          <a:blip r:embed="rId3">
            <a:alphaModFix/>
          </a:blip>
          <a:srcRect b="0" l="0" r="0" t="0"/>
          <a:stretch/>
        </p:blipFill>
        <p:spPr>
          <a:xfrm>
            <a:off x="3124501" y="1647904"/>
            <a:ext cx="5942997" cy="4423935"/>
          </a:xfrm>
          <a:prstGeom prst="rect">
            <a:avLst/>
          </a:prstGeom>
          <a:noFill/>
          <a:ln>
            <a:noFill/>
          </a:ln>
        </p:spPr>
      </p:pic>
      <p:cxnSp>
        <p:nvCxnSpPr>
          <p:cNvPr id="426" name="Google Shape;426;p29"/>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427" name="Google Shape;427;p29"/>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
        <p:nvSpPr>
          <p:cNvPr id="428" name="Google Shape;428;p29"/>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114" name="Google Shape;114;p3"/>
          <p:cNvSpPr/>
          <p:nvPr/>
        </p:nvSpPr>
        <p:spPr>
          <a:xfrm>
            <a:off x="989285" y="1521221"/>
            <a:ext cx="10595112"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0000"/>
                </a:solidFill>
                <a:latin typeface="Arial"/>
                <a:ea typeface="Arial"/>
                <a:cs typeface="Arial"/>
                <a:sym typeface="Arial"/>
              </a:rPr>
              <a:t>What is Self-Care?</a:t>
            </a:r>
            <a:endParaRPr b="0" i="0" sz="5400" u="none" cap="none" strike="noStrike">
              <a:solidFill>
                <a:schemeClr val="dk1"/>
              </a:solidFill>
              <a:latin typeface="Calibri"/>
              <a:ea typeface="Calibri"/>
              <a:cs typeface="Calibri"/>
              <a:sym typeface="Calibri"/>
            </a:endParaRPr>
          </a:p>
        </p:txBody>
      </p:sp>
      <p:sp>
        <p:nvSpPr>
          <p:cNvPr id="115" name="Google Shape;115;p3"/>
          <p:cNvSpPr/>
          <p:nvPr/>
        </p:nvSpPr>
        <p:spPr>
          <a:xfrm>
            <a:off x="798444" y="2495462"/>
            <a:ext cx="10595111" cy="3681777"/>
          </a:xfrm>
          <a:prstGeom prst="rect">
            <a:avLst/>
          </a:prstGeom>
          <a:noFill/>
          <a:ln>
            <a:noFill/>
          </a:ln>
        </p:spPr>
        <p:txBody>
          <a:bodyPr anchorCtr="0" anchor="t" bIns="45700" lIns="91425" spcFirstLastPara="1" rIns="91425" wrap="square" tIns="45700">
            <a:noAutofit/>
          </a:bodyPr>
          <a:lstStyle/>
          <a:p>
            <a:pPr indent="-158750" lvl="0" marL="0" marR="0" rtl="0" algn="l">
              <a:lnSpc>
                <a:spcPct val="115000"/>
              </a:lnSpc>
              <a:spcBef>
                <a:spcPts val="0"/>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Self-care is the practice of taking action to preserve or improve one’s own health and taking an active role in protecting your own well-being and happiness when facing stressful or difficult situations. </a:t>
            </a:r>
            <a:endParaRPr b="0" i="0" sz="1400" u="none" cap="none" strike="noStrike">
              <a:solidFill>
                <a:srgbClr val="000000"/>
              </a:solidFill>
              <a:latin typeface="Arial"/>
              <a:ea typeface="Arial"/>
              <a:cs typeface="Arial"/>
              <a:sym typeface="Arial"/>
            </a:endParaRPr>
          </a:p>
          <a:p>
            <a:pPr indent="-158750" lvl="0" marL="0" marR="0" rtl="0" algn="l">
              <a:lnSpc>
                <a:spcPct val="115000"/>
              </a:lnSpc>
              <a:spcBef>
                <a:spcPts val="0"/>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It is defined as a balanced spectrum of feelings and attitudes associated with positivity, feeling grateful and upbeat, and being able to express appreciation and liking.  </a:t>
            </a:r>
            <a:endParaRPr b="0" i="0" sz="1400" u="none" cap="none" strike="noStrike">
              <a:solidFill>
                <a:srgbClr val="000000"/>
              </a:solidFill>
              <a:latin typeface="Arial"/>
              <a:ea typeface="Arial"/>
              <a:cs typeface="Arial"/>
              <a:sym typeface="Arial"/>
            </a:endParaRPr>
          </a:p>
          <a:p>
            <a:pPr indent="-158750" lvl="0" marL="0" marR="0" rtl="0" algn="l">
              <a:lnSpc>
                <a:spcPct val="115000"/>
              </a:lnSpc>
              <a:spcBef>
                <a:spcPts val="0"/>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Organizational self-care is equally important.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6" name="Google Shape;116;p3"/>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117" name="Google Shape;117;p3"/>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118" name="Google Shape;118;p3"/>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0"/>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pic>
        <p:nvPicPr>
          <p:cNvPr id="435" name="Google Shape;435;p30"/>
          <p:cNvPicPr preferRelativeResize="0"/>
          <p:nvPr/>
        </p:nvPicPr>
        <p:blipFill rotWithShape="1">
          <a:blip r:embed="rId3">
            <a:alphaModFix/>
          </a:blip>
          <a:srcRect b="0" l="0" r="0" t="0"/>
          <a:stretch/>
        </p:blipFill>
        <p:spPr>
          <a:xfrm>
            <a:off x="1565078" y="2700853"/>
            <a:ext cx="2449800" cy="2449800"/>
          </a:xfrm>
          <a:prstGeom prst="rect">
            <a:avLst/>
          </a:prstGeom>
          <a:noFill/>
          <a:ln>
            <a:noFill/>
          </a:ln>
        </p:spPr>
      </p:pic>
      <p:sp>
        <p:nvSpPr>
          <p:cNvPr id="436" name="Google Shape;436;p30"/>
          <p:cNvSpPr/>
          <p:nvPr/>
        </p:nvSpPr>
        <p:spPr>
          <a:xfrm>
            <a:off x="4481524" y="3015202"/>
            <a:ext cx="6390854"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Please use the link to fill out an evaluation. Thank you!</a:t>
            </a:r>
            <a:endParaRPr b="0" i="0" sz="1400" u="none" cap="none" strike="noStrike">
              <a:solidFill>
                <a:srgbClr val="000000"/>
              </a:solidFill>
              <a:latin typeface="Arial"/>
              <a:ea typeface="Arial"/>
              <a:cs typeface="Arial"/>
              <a:sym typeface="Arial"/>
            </a:endParaRPr>
          </a:p>
        </p:txBody>
      </p:sp>
      <p:sp>
        <p:nvSpPr>
          <p:cNvPr id="437" name="Google Shape;437;p30"/>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438" name="Google Shape;438;p30"/>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439" name="Google Shape;439;p30"/>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1"/>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 Self-Care</a:t>
            </a:r>
            <a:endParaRPr/>
          </a:p>
        </p:txBody>
      </p:sp>
      <p:sp>
        <p:nvSpPr>
          <p:cNvPr id="446" name="Google Shape;446;p31"/>
          <p:cNvSpPr txBox="1"/>
          <p:nvPr/>
        </p:nvSpPr>
        <p:spPr>
          <a:xfrm>
            <a:off x="526773" y="2801375"/>
            <a:ext cx="5408150" cy="1210255"/>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2400"/>
              <a:buFont typeface="Arial"/>
              <a:buNone/>
            </a:pPr>
            <a:r>
              <a:rPr b="0" i="0" lang="en-US" sz="2800" u="none" cap="none" strike="noStrike">
                <a:solidFill>
                  <a:srgbClr val="A5A5A5"/>
                </a:solidFill>
                <a:latin typeface="Arial"/>
                <a:ea typeface="Arial"/>
                <a:cs typeface="Arial"/>
                <a:sym typeface="Arial"/>
              </a:rPr>
              <a:t>Presenter name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2400"/>
              <a:buFont typeface="Arial"/>
              <a:buNone/>
            </a:pPr>
            <a:r>
              <a:rPr b="0" i="0" lang="en-US" sz="2800" u="none" cap="none" strike="noStrike">
                <a:solidFill>
                  <a:srgbClr val="A5A5A5"/>
                </a:solidFill>
                <a:latin typeface="Arial"/>
                <a:ea typeface="Arial"/>
                <a:cs typeface="Arial"/>
                <a:sym typeface="Arial"/>
              </a:rPr>
              <a:t>Email</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2400"/>
              <a:buFont typeface="Arial"/>
              <a:buNone/>
            </a:pPr>
            <a:r>
              <a:rPr b="0" i="0" lang="en-US" sz="2800" u="none" cap="none" strike="noStrike">
                <a:solidFill>
                  <a:srgbClr val="A5A5A5"/>
                </a:solidFill>
                <a:latin typeface="Arial"/>
                <a:ea typeface="Arial"/>
                <a:cs typeface="Arial"/>
                <a:sym typeface="Arial"/>
              </a:rPr>
              <a:t>Phone </a:t>
            </a:r>
            <a:endParaRPr b="0" i="0" sz="2800" u="none" cap="none" strike="noStrike">
              <a:solidFill>
                <a:schemeClr val="dk1"/>
              </a:solidFill>
              <a:latin typeface="Calibri"/>
              <a:ea typeface="Calibri"/>
              <a:cs typeface="Calibri"/>
              <a:sym typeface="Calibri"/>
            </a:endParaRPr>
          </a:p>
        </p:txBody>
      </p:sp>
      <p:pic>
        <p:nvPicPr>
          <p:cNvPr descr="Image result for breathing" id="447" name="Google Shape;447;p31"/>
          <p:cNvPicPr preferRelativeResize="0"/>
          <p:nvPr/>
        </p:nvPicPr>
        <p:blipFill rotWithShape="1">
          <a:blip r:embed="rId3">
            <a:alphaModFix/>
          </a:blip>
          <a:srcRect b="0" l="0" r="0" t="0"/>
          <a:stretch/>
        </p:blipFill>
        <p:spPr>
          <a:xfrm>
            <a:off x="5663045" y="1838187"/>
            <a:ext cx="5841105" cy="3637322"/>
          </a:xfrm>
          <a:prstGeom prst="rect">
            <a:avLst/>
          </a:prstGeom>
          <a:noFill/>
          <a:ln>
            <a:noFill/>
          </a:ln>
        </p:spPr>
      </p:pic>
      <p:sp>
        <p:nvSpPr>
          <p:cNvPr id="448" name="Google Shape;448;p31"/>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449" name="Google Shape;449;p31"/>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450" name="Google Shape;450;p31"/>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125" name="Google Shape;125;p4"/>
          <p:cNvSpPr/>
          <p:nvPr/>
        </p:nvSpPr>
        <p:spPr>
          <a:xfrm>
            <a:off x="990600" y="1436826"/>
            <a:ext cx="10595112"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Arial"/>
                <a:ea typeface="Arial"/>
                <a:cs typeface="Arial"/>
                <a:sym typeface="Arial"/>
              </a:rPr>
              <a:t>Vocabulary</a:t>
            </a:r>
            <a:r>
              <a:rPr b="0" i="0" lang="en-US" sz="5400" u="none" cap="none" strike="noStrike">
                <a:solidFill>
                  <a:srgbClr val="000000"/>
                </a:solidFill>
                <a:latin typeface="Arial"/>
                <a:ea typeface="Arial"/>
                <a:cs typeface="Arial"/>
                <a:sym typeface="Arial"/>
              </a:rPr>
              <a:t> </a:t>
            </a:r>
            <a:endParaRPr b="0" i="0" sz="5400" u="none" cap="none" strike="noStrike">
              <a:solidFill>
                <a:schemeClr val="dk1"/>
              </a:solidFill>
              <a:latin typeface="Calibri"/>
              <a:ea typeface="Calibri"/>
              <a:cs typeface="Calibri"/>
              <a:sym typeface="Calibri"/>
            </a:endParaRPr>
          </a:p>
        </p:txBody>
      </p:sp>
      <p:sp>
        <p:nvSpPr>
          <p:cNvPr id="126" name="Google Shape;126;p4"/>
          <p:cNvSpPr/>
          <p:nvPr/>
        </p:nvSpPr>
        <p:spPr>
          <a:xfrm>
            <a:off x="798444" y="2170311"/>
            <a:ext cx="10595111" cy="4386329"/>
          </a:xfrm>
          <a:prstGeom prst="rect">
            <a:avLst/>
          </a:prstGeom>
          <a:noFill/>
          <a:ln>
            <a:noFill/>
          </a:ln>
        </p:spPr>
        <p:txBody>
          <a:bodyPr anchorCtr="0" anchor="t" bIns="45700" lIns="91425" spcFirstLastPara="1" rIns="91425" wrap="square" tIns="45700">
            <a:noAutofit/>
          </a:bodyPr>
          <a:lstStyle/>
          <a:p>
            <a:pPr indent="-342898" lvl="0" marL="342898" marR="0" rtl="0" algn="l">
              <a:lnSpc>
                <a:spcPct val="80000"/>
              </a:lnSpc>
              <a:spcBef>
                <a:spcPts val="0"/>
              </a:spcBef>
              <a:spcAft>
                <a:spcPts val="0"/>
              </a:spcAft>
              <a:buClr>
                <a:schemeClr val="dk1"/>
              </a:buClr>
              <a:buSzPts val="2960"/>
              <a:buFont typeface="Calibri"/>
              <a:buChar char="•"/>
            </a:pPr>
            <a:r>
              <a:rPr b="1" i="0" lang="en-US" sz="2400" u="none" cap="none" strike="noStrike">
                <a:solidFill>
                  <a:schemeClr val="dk1"/>
                </a:solidFill>
                <a:latin typeface="Calibri"/>
                <a:ea typeface="Calibri"/>
                <a:cs typeface="Calibri"/>
                <a:sym typeface="Calibri"/>
              </a:rPr>
              <a:t>Work-Related Traumatic Stress</a:t>
            </a:r>
            <a:endParaRPr b="0" i="0" sz="1400" u="none" cap="none" strike="noStrike">
              <a:solidFill>
                <a:srgbClr val="000000"/>
              </a:solidFill>
              <a:latin typeface="Arial"/>
              <a:ea typeface="Arial"/>
              <a:cs typeface="Arial"/>
              <a:sym typeface="Arial"/>
            </a:endParaRPr>
          </a:p>
          <a:p>
            <a:pPr indent="-285748" lvl="1" marL="742947" marR="0" rtl="0" algn="l">
              <a:lnSpc>
                <a:spcPct val="80000"/>
              </a:lnSpc>
              <a:spcBef>
                <a:spcPts val="518"/>
              </a:spcBef>
              <a:spcAft>
                <a:spcPts val="0"/>
              </a:spcAft>
              <a:buClr>
                <a:schemeClr val="dk1"/>
              </a:buClr>
              <a:buSzPts val="2590"/>
              <a:buFont typeface="Calibri"/>
              <a:buChar char="–"/>
            </a:pPr>
            <a:r>
              <a:rPr b="0" i="0" lang="en-US" sz="2400" u="none" cap="none" strike="noStrike">
                <a:solidFill>
                  <a:schemeClr val="dk1"/>
                </a:solidFill>
                <a:latin typeface="Calibri"/>
                <a:ea typeface="Calibri"/>
                <a:cs typeface="Calibri"/>
                <a:sym typeface="Calibri"/>
              </a:rPr>
              <a:t>Primary traumatic stress; direct target of event</a:t>
            </a:r>
            <a:endParaRPr b="0" i="0" sz="1400" u="none" cap="none" strike="noStrike">
              <a:solidFill>
                <a:srgbClr val="000000"/>
              </a:solidFill>
              <a:latin typeface="Arial"/>
              <a:ea typeface="Arial"/>
              <a:cs typeface="Arial"/>
              <a:sym typeface="Arial"/>
            </a:endParaRPr>
          </a:p>
          <a:p>
            <a:pPr indent="-285748" lvl="1" marL="742947" marR="0" rtl="0" algn="l">
              <a:lnSpc>
                <a:spcPct val="80000"/>
              </a:lnSpc>
              <a:spcBef>
                <a:spcPts val="518"/>
              </a:spcBef>
              <a:spcAft>
                <a:spcPts val="0"/>
              </a:spcAft>
              <a:buClr>
                <a:schemeClr val="dk1"/>
              </a:buClr>
              <a:buSzPts val="2590"/>
              <a:buFont typeface="Calibri"/>
              <a:buChar char="–"/>
            </a:pPr>
            <a:r>
              <a:rPr b="0" i="0" lang="en-US" sz="2400" u="none" cap="none" strike="noStrike">
                <a:solidFill>
                  <a:schemeClr val="dk1"/>
                </a:solidFill>
                <a:latin typeface="Calibri"/>
                <a:ea typeface="Calibri"/>
                <a:cs typeface="Calibri"/>
                <a:sym typeface="Calibri"/>
              </a:rPr>
              <a:t>Secondary traumatic exposure to event due to a relationship with the primary person</a:t>
            </a:r>
            <a:endParaRPr b="0" i="0" sz="1400" u="none" cap="none" strike="noStrike">
              <a:solidFill>
                <a:srgbClr val="000000"/>
              </a:solidFill>
              <a:latin typeface="Arial"/>
              <a:ea typeface="Arial"/>
              <a:cs typeface="Arial"/>
              <a:sym typeface="Arial"/>
            </a:endParaRPr>
          </a:p>
          <a:p>
            <a:pPr indent="-342898" lvl="0" marL="342898" marR="0" rtl="0" algn="l">
              <a:lnSpc>
                <a:spcPct val="80000"/>
              </a:lnSpc>
              <a:spcBef>
                <a:spcPts val="592"/>
              </a:spcBef>
              <a:spcAft>
                <a:spcPts val="0"/>
              </a:spcAft>
              <a:buClr>
                <a:schemeClr val="dk1"/>
              </a:buClr>
              <a:buSzPts val="2960"/>
              <a:buFont typeface="Calibri"/>
              <a:buChar char="•"/>
            </a:pPr>
            <a:r>
              <a:rPr b="1" i="0" lang="en-US" sz="2400" u="none" cap="none" strike="noStrike">
                <a:solidFill>
                  <a:schemeClr val="dk1"/>
                </a:solidFill>
                <a:latin typeface="Calibri"/>
                <a:ea typeface="Calibri"/>
                <a:cs typeface="Calibri"/>
                <a:sym typeface="Calibri"/>
              </a:rPr>
              <a:t>Compassion Satisfaction</a:t>
            </a:r>
            <a:endParaRPr b="0" i="0" sz="1400" u="none" cap="none" strike="noStrike">
              <a:solidFill>
                <a:srgbClr val="000000"/>
              </a:solidFill>
              <a:latin typeface="Arial"/>
              <a:ea typeface="Arial"/>
              <a:cs typeface="Arial"/>
              <a:sym typeface="Arial"/>
            </a:endParaRPr>
          </a:p>
          <a:p>
            <a:pPr indent="-285748" lvl="1" marL="742947" marR="0" rtl="0" algn="l">
              <a:lnSpc>
                <a:spcPct val="80000"/>
              </a:lnSpc>
              <a:spcBef>
                <a:spcPts val="518"/>
              </a:spcBef>
              <a:spcAft>
                <a:spcPts val="0"/>
              </a:spcAft>
              <a:buClr>
                <a:schemeClr val="dk1"/>
              </a:buClr>
              <a:buSzPts val="2590"/>
              <a:buFont typeface="Calibri"/>
              <a:buChar char="–"/>
            </a:pPr>
            <a:r>
              <a:rPr b="0" i="0" lang="en-US" sz="2400" u="none" cap="none" strike="noStrike">
                <a:solidFill>
                  <a:schemeClr val="dk1"/>
                </a:solidFill>
                <a:latin typeface="Calibri"/>
                <a:ea typeface="Calibri"/>
                <a:cs typeface="Calibri"/>
                <a:sym typeface="Calibri"/>
              </a:rPr>
              <a:t>Positive feelings of working with others; development of personal strengths as a result</a:t>
            </a:r>
            <a:endParaRPr b="0" i="0" sz="1400" u="none" cap="none" strike="noStrike">
              <a:solidFill>
                <a:srgbClr val="000000"/>
              </a:solidFill>
              <a:latin typeface="Arial"/>
              <a:ea typeface="Arial"/>
              <a:cs typeface="Arial"/>
              <a:sym typeface="Arial"/>
            </a:endParaRPr>
          </a:p>
          <a:p>
            <a:pPr indent="-342898" lvl="0" marL="342898" marR="0" rtl="0" algn="l">
              <a:lnSpc>
                <a:spcPct val="80000"/>
              </a:lnSpc>
              <a:spcBef>
                <a:spcPts val="592"/>
              </a:spcBef>
              <a:spcAft>
                <a:spcPts val="0"/>
              </a:spcAft>
              <a:buClr>
                <a:schemeClr val="dk1"/>
              </a:buClr>
              <a:buSzPts val="2960"/>
              <a:buFont typeface="Calibri"/>
              <a:buChar char="•"/>
            </a:pPr>
            <a:r>
              <a:rPr b="1" i="0" lang="en-US" sz="2400" u="none" cap="none" strike="noStrike">
                <a:solidFill>
                  <a:schemeClr val="dk1"/>
                </a:solidFill>
                <a:latin typeface="Calibri"/>
                <a:ea typeface="Calibri"/>
                <a:cs typeface="Calibri"/>
                <a:sym typeface="Calibri"/>
              </a:rPr>
              <a:t>Compassion Fatigue</a:t>
            </a:r>
            <a:endParaRPr b="0" i="0" sz="1400" u="none" cap="none" strike="noStrike">
              <a:solidFill>
                <a:srgbClr val="000000"/>
              </a:solidFill>
              <a:latin typeface="Arial"/>
              <a:ea typeface="Arial"/>
              <a:cs typeface="Arial"/>
              <a:sym typeface="Arial"/>
            </a:endParaRPr>
          </a:p>
          <a:p>
            <a:pPr indent="-285748" lvl="1" marL="742947" marR="0" rtl="0" algn="l">
              <a:lnSpc>
                <a:spcPct val="80000"/>
              </a:lnSpc>
              <a:spcBef>
                <a:spcPts val="518"/>
              </a:spcBef>
              <a:spcAft>
                <a:spcPts val="0"/>
              </a:spcAft>
              <a:buClr>
                <a:schemeClr val="dk1"/>
              </a:buClr>
              <a:buSzPts val="2590"/>
              <a:buFont typeface="Calibri"/>
              <a:buChar char="–"/>
            </a:pPr>
            <a:r>
              <a:rPr b="0" i="0" lang="en-US" sz="2400" u="none" cap="none" strike="noStrike">
                <a:solidFill>
                  <a:schemeClr val="dk1"/>
                </a:solidFill>
                <a:latin typeface="Calibri"/>
                <a:ea typeface="Calibri"/>
                <a:cs typeface="Calibri"/>
                <a:sym typeface="Calibri"/>
              </a:rPr>
              <a:t>The weariness that can come from caring (Johnson, 1997)</a:t>
            </a:r>
            <a:endParaRPr b="0" i="0" sz="1400" u="none" cap="none" strike="noStrike">
              <a:solidFill>
                <a:srgbClr val="000000"/>
              </a:solidFill>
              <a:latin typeface="Arial"/>
              <a:ea typeface="Arial"/>
              <a:cs typeface="Arial"/>
              <a:sym typeface="Arial"/>
            </a:endParaRPr>
          </a:p>
          <a:p>
            <a:pPr indent="-342898" lvl="0" marL="342898" marR="0" rtl="0" algn="l">
              <a:lnSpc>
                <a:spcPct val="80000"/>
              </a:lnSpc>
              <a:spcBef>
                <a:spcPts val="592"/>
              </a:spcBef>
              <a:spcAft>
                <a:spcPts val="0"/>
              </a:spcAft>
              <a:buClr>
                <a:schemeClr val="dk1"/>
              </a:buClr>
              <a:buSzPts val="2960"/>
              <a:buFont typeface="Calibri"/>
              <a:buChar char="•"/>
            </a:pPr>
            <a:r>
              <a:rPr b="1" i="0" lang="en-US" sz="2400" u="none" cap="none" strike="noStrike">
                <a:solidFill>
                  <a:schemeClr val="dk1"/>
                </a:solidFill>
                <a:latin typeface="Calibri"/>
                <a:ea typeface="Calibri"/>
                <a:cs typeface="Calibri"/>
                <a:sym typeface="Calibri"/>
              </a:rPr>
              <a:t>Burnout</a:t>
            </a:r>
            <a:endParaRPr b="0" i="0" sz="1400" u="none" cap="none" strike="noStrike">
              <a:solidFill>
                <a:srgbClr val="000000"/>
              </a:solidFill>
              <a:latin typeface="Arial"/>
              <a:ea typeface="Arial"/>
              <a:cs typeface="Arial"/>
              <a:sym typeface="Arial"/>
            </a:endParaRPr>
          </a:p>
          <a:p>
            <a:pPr indent="-285748" lvl="1" marL="742947" marR="0" rtl="0" algn="l">
              <a:lnSpc>
                <a:spcPct val="80000"/>
              </a:lnSpc>
              <a:spcBef>
                <a:spcPts val="518"/>
              </a:spcBef>
              <a:spcAft>
                <a:spcPts val="0"/>
              </a:spcAft>
              <a:buClr>
                <a:schemeClr val="dk1"/>
              </a:buClr>
              <a:buSzPts val="2590"/>
              <a:buFont typeface="Calibri"/>
              <a:buChar char="–"/>
            </a:pPr>
            <a:r>
              <a:rPr b="0" i="0" lang="en-US" sz="2400" u="none" cap="none" strike="noStrike">
                <a:solidFill>
                  <a:schemeClr val="dk1"/>
                </a:solidFill>
                <a:latin typeface="Calibri"/>
                <a:ea typeface="Calibri"/>
                <a:cs typeface="Calibri"/>
                <a:sym typeface="Calibri"/>
              </a:rPr>
              <a:t>Physical and emotional exhaustion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cxnSp>
        <p:nvCxnSpPr>
          <p:cNvPr id="127" name="Google Shape;127;p4"/>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128" name="Google Shape;128;p4"/>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129" name="Google Shape;129;p4"/>
          <p:cNvSpPr txBox="1"/>
          <p:nvPr/>
        </p:nvSpPr>
        <p:spPr>
          <a:xfrm>
            <a:off x="526773" y="610651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136" name="Google Shape;136;p5"/>
          <p:cNvSpPr/>
          <p:nvPr/>
        </p:nvSpPr>
        <p:spPr>
          <a:xfrm>
            <a:off x="989285" y="1521221"/>
            <a:ext cx="10595112"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0000"/>
                </a:solidFill>
                <a:latin typeface="Arial"/>
                <a:ea typeface="Arial"/>
                <a:cs typeface="Arial"/>
                <a:sym typeface="Arial"/>
              </a:rPr>
              <a:t>Compassion Fatigue</a:t>
            </a:r>
            <a:endParaRPr b="0" i="0" sz="5400" u="none" cap="none" strike="noStrike">
              <a:solidFill>
                <a:schemeClr val="dk1"/>
              </a:solidFill>
              <a:latin typeface="Calibri"/>
              <a:ea typeface="Calibri"/>
              <a:cs typeface="Calibri"/>
              <a:sym typeface="Calibri"/>
            </a:endParaRPr>
          </a:p>
        </p:txBody>
      </p:sp>
      <p:pic>
        <p:nvPicPr>
          <p:cNvPr id="137" name="Google Shape;137;p5"/>
          <p:cNvPicPr preferRelativeResize="0"/>
          <p:nvPr/>
        </p:nvPicPr>
        <p:blipFill rotWithShape="1">
          <a:blip r:embed="rId3">
            <a:alphaModFix/>
          </a:blip>
          <a:srcRect b="0" l="0" r="0" t="0"/>
          <a:stretch/>
        </p:blipFill>
        <p:spPr>
          <a:xfrm>
            <a:off x="3667413" y="2387948"/>
            <a:ext cx="4857173" cy="3840202"/>
          </a:xfrm>
          <a:prstGeom prst="rect">
            <a:avLst/>
          </a:prstGeom>
          <a:noFill/>
          <a:ln>
            <a:noFill/>
          </a:ln>
        </p:spPr>
      </p:pic>
      <p:sp>
        <p:nvSpPr>
          <p:cNvPr id="138" name="Google Shape;138;p5"/>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139" name="Google Shape;139;p5"/>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140" name="Google Shape;140;p5"/>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type="title"/>
          </p:nvPr>
        </p:nvSpPr>
        <p:spPr>
          <a:xfrm>
            <a:off x="453901" y="2708975"/>
            <a:ext cx="34425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         Compassion Fatigue: What is it and do you have it?</a:t>
            </a:r>
            <a:endParaRPr>
              <a:latin typeface="Arial"/>
              <a:ea typeface="Arial"/>
              <a:cs typeface="Arial"/>
              <a:sym typeface="Arial"/>
            </a:endParaRPr>
          </a:p>
        </p:txBody>
      </p:sp>
      <p:sp>
        <p:nvSpPr>
          <p:cNvPr id="147" name="Google Shape;147;p6"/>
          <p:cNvSpPr txBox="1"/>
          <p:nvPr>
            <p:ph idx="1" type="body"/>
          </p:nvPr>
        </p:nvSpPr>
        <p:spPr>
          <a:xfrm>
            <a:off x="155700" y="1466525"/>
            <a:ext cx="11582400" cy="475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60"/>
              </a:spcBef>
              <a:spcAft>
                <a:spcPts val="0"/>
              </a:spcAft>
              <a:buClr>
                <a:schemeClr val="dk1"/>
              </a:buClr>
              <a:buSzPts val="2800"/>
              <a:buNone/>
            </a:pPr>
            <a:r>
              <a:t/>
            </a:r>
            <a:endParaRPr/>
          </a:p>
          <a:p>
            <a:pPr indent="0" lvl="0" marL="0" rtl="0" algn="l">
              <a:lnSpc>
                <a:spcPct val="90000"/>
              </a:lnSpc>
              <a:spcBef>
                <a:spcPts val="360"/>
              </a:spcBef>
              <a:spcAft>
                <a:spcPts val="0"/>
              </a:spcAft>
              <a:buClr>
                <a:schemeClr val="dk1"/>
              </a:buClr>
              <a:buSzPts val="2800"/>
              <a:buNone/>
            </a:pPr>
            <a:r>
              <a:t/>
            </a:r>
            <a:endParaRPr/>
          </a:p>
        </p:txBody>
      </p:sp>
      <p:sp>
        <p:nvSpPr>
          <p:cNvPr id="148" name="Google Shape;148;p6"/>
          <p:cNvSpPr txBox="1"/>
          <p:nvPr>
            <p:ph idx="12" type="sldNum"/>
          </p:nvPr>
        </p:nvSpPr>
        <p:spPr>
          <a:xfrm>
            <a:off x="8737600" y="6356352"/>
            <a:ext cx="2844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49" name="Google Shape;149;p6"/>
          <p:cNvPicPr preferRelativeResize="0"/>
          <p:nvPr/>
        </p:nvPicPr>
        <p:blipFill rotWithShape="1">
          <a:blip r:embed="rId3">
            <a:alphaModFix/>
          </a:blip>
          <a:srcRect b="0" l="0" r="0" t="0"/>
          <a:stretch/>
        </p:blipFill>
        <p:spPr>
          <a:xfrm>
            <a:off x="3896428" y="1419116"/>
            <a:ext cx="7841672" cy="4933084"/>
          </a:xfrm>
          <a:prstGeom prst="rect">
            <a:avLst/>
          </a:prstGeom>
          <a:noFill/>
          <a:ln>
            <a:noFill/>
          </a:ln>
        </p:spPr>
      </p:pic>
      <p:sp>
        <p:nvSpPr>
          <p:cNvPr id="150" name="Google Shape;150;p6"/>
          <p:cNvSpPr txBox="1"/>
          <p:nvPr/>
        </p:nvSpPr>
        <p:spPr>
          <a:xfrm>
            <a:off x="682488" y="274500"/>
            <a:ext cx="10899900" cy="1325700"/>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Self-Care</a:t>
            </a:r>
            <a:endParaRPr b="0" i="0" sz="6000" u="none" cap="none" strike="noStrike">
              <a:solidFill>
                <a:schemeClr val="dk1"/>
              </a:solidFill>
              <a:latin typeface="Calibri"/>
              <a:ea typeface="Calibri"/>
              <a:cs typeface="Calibri"/>
              <a:sym typeface="Calibri"/>
            </a:endParaRPr>
          </a:p>
        </p:txBody>
      </p:sp>
      <p:sp>
        <p:nvSpPr>
          <p:cNvPr id="151" name="Google Shape;151;p6"/>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pic>
        <p:nvPicPr>
          <p:cNvPr id="152" name="Google Shape;152;p6"/>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7"/>
          <p:cNvPicPr preferRelativeResize="0"/>
          <p:nvPr/>
        </p:nvPicPr>
        <p:blipFill rotWithShape="1">
          <a:blip r:embed="rId3">
            <a:alphaModFix/>
          </a:blip>
          <a:srcRect b="0" l="0" r="0" t="0"/>
          <a:stretch/>
        </p:blipFill>
        <p:spPr>
          <a:xfrm>
            <a:off x="7761648" y="3355413"/>
            <a:ext cx="3782009" cy="2901639"/>
          </a:xfrm>
          <a:prstGeom prst="rect">
            <a:avLst/>
          </a:prstGeom>
          <a:noFill/>
          <a:ln>
            <a:noFill/>
          </a:ln>
        </p:spPr>
      </p:pic>
      <p:sp>
        <p:nvSpPr>
          <p:cNvPr id="159" name="Google Shape;159;p7"/>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160" name="Google Shape;160;p7"/>
          <p:cNvSpPr/>
          <p:nvPr/>
        </p:nvSpPr>
        <p:spPr>
          <a:xfrm>
            <a:off x="526772" y="1521221"/>
            <a:ext cx="11057625" cy="7694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Signs of Compassion Fatigue</a:t>
            </a:r>
            <a:endParaRPr b="0" i="0" sz="4400" u="none" cap="none" strike="noStrike">
              <a:solidFill>
                <a:schemeClr val="dk1"/>
              </a:solidFill>
              <a:latin typeface="Calibri"/>
              <a:ea typeface="Calibri"/>
              <a:cs typeface="Calibri"/>
              <a:sym typeface="Calibri"/>
            </a:endParaRPr>
          </a:p>
        </p:txBody>
      </p:sp>
      <p:sp>
        <p:nvSpPr>
          <p:cNvPr id="161" name="Google Shape;161;p7"/>
          <p:cNvSpPr/>
          <p:nvPr/>
        </p:nvSpPr>
        <p:spPr>
          <a:xfrm>
            <a:off x="648342" y="2287518"/>
            <a:ext cx="10595111" cy="4001095"/>
          </a:xfrm>
          <a:prstGeom prst="rect">
            <a:avLst/>
          </a:prstGeom>
          <a:noFill/>
          <a:ln>
            <a:noFill/>
          </a:ln>
        </p:spPr>
        <p:txBody>
          <a:bodyPr anchorCtr="0" anchor="t" bIns="45700" lIns="91425" spcFirstLastPara="1" rIns="91425" wrap="square" tIns="45700">
            <a:noAutofit/>
          </a:bodyPr>
          <a:lstStyle/>
          <a:p>
            <a:pPr indent="-342898" lvl="0" marL="342898" marR="0" rtl="0" algn="l">
              <a:lnSpc>
                <a:spcPct val="100000"/>
              </a:lnSpc>
              <a:spcBef>
                <a:spcPts val="0"/>
              </a:spcBef>
              <a:spcAft>
                <a:spcPts val="0"/>
              </a:spcAft>
              <a:buClr>
                <a:schemeClr val="dk1"/>
              </a:buClr>
              <a:buSzPts val="3200"/>
              <a:buFont typeface="Arial"/>
              <a:buChar char="•"/>
            </a:pPr>
            <a:r>
              <a:rPr b="0" i="0" lang="en-US" sz="2800" u="none" cap="none" strike="noStrike">
                <a:solidFill>
                  <a:schemeClr val="dk1"/>
                </a:solidFill>
                <a:latin typeface="Arial"/>
                <a:ea typeface="Arial"/>
                <a:cs typeface="Arial"/>
                <a:sym typeface="Arial"/>
              </a:rPr>
              <a:t>Exhaustion</a:t>
            </a:r>
            <a:endParaRPr b="0" i="0" sz="1400" u="none" cap="none" strike="noStrike">
              <a:solidFill>
                <a:srgbClr val="000000"/>
              </a:solidFill>
              <a:latin typeface="Arial"/>
              <a:ea typeface="Arial"/>
              <a:cs typeface="Arial"/>
              <a:sym typeface="Arial"/>
            </a:endParaRPr>
          </a:p>
          <a:p>
            <a:pPr indent="-342898" lvl="0" marL="342898" marR="0" rtl="0" algn="l">
              <a:lnSpc>
                <a:spcPct val="100000"/>
              </a:lnSpc>
              <a:spcBef>
                <a:spcPts val="640"/>
              </a:spcBef>
              <a:spcAft>
                <a:spcPts val="0"/>
              </a:spcAft>
              <a:buClr>
                <a:schemeClr val="dk1"/>
              </a:buClr>
              <a:buSzPts val="3200"/>
              <a:buFont typeface="Arial"/>
              <a:buChar char="•"/>
            </a:pPr>
            <a:r>
              <a:rPr b="0" i="0" lang="en-US" sz="2800" u="none" cap="none" strike="noStrike">
                <a:solidFill>
                  <a:schemeClr val="dk1"/>
                </a:solidFill>
                <a:latin typeface="Arial"/>
                <a:ea typeface="Arial"/>
                <a:cs typeface="Arial"/>
                <a:sym typeface="Arial"/>
              </a:rPr>
              <a:t>Reduced ability to feel sympathy or empathy</a:t>
            </a:r>
            <a:endParaRPr b="0" i="0" sz="1400" u="none" cap="none" strike="noStrike">
              <a:solidFill>
                <a:srgbClr val="000000"/>
              </a:solidFill>
              <a:latin typeface="Arial"/>
              <a:ea typeface="Arial"/>
              <a:cs typeface="Arial"/>
              <a:sym typeface="Arial"/>
            </a:endParaRPr>
          </a:p>
          <a:p>
            <a:pPr indent="-342898" lvl="0" marL="342898" marR="0" rtl="0" algn="l">
              <a:lnSpc>
                <a:spcPct val="100000"/>
              </a:lnSpc>
              <a:spcBef>
                <a:spcPts val="640"/>
              </a:spcBef>
              <a:spcAft>
                <a:spcPts val="0"/>
              </a:spcAft>
              <a:buClr>
                <a:schemeClr val="dk1"/>
              </a:buClr>
              <a:buSzPts val="3200"/>
              <a:buFont typeface="Arial"/>
              <a:buChar char="•"/>
            </a:pPr>
            <a:r>
              <a:rPr b="0" i="0" lang="en-US" sz="2800" u="none" cap="none" strike="noStrike">
                <a:solidFill>
                  <a:schemeClr val="dk1"/>
                </a:solidFill>
                <a:latin typeface="Arial"/>
                <a:ea typeface="Arial"/>
                <a:cs typeface="Arial"/>
                <a:sym typeface="Arial"/>
              </a:rPr>
              <a:t>Anger or irritability</a:t>
            </a:r>
            <a:endParaRPr b="0" i="0" sz="1400" u="none" cap="none" strike="noStrike">
              <a:solidFill>
                <a:srgbClr val="000000"/>
              </a:solidFill>
              <a:latin typeface="Arial"/>
              <a:ea typeface="Arial"/>
              <a:cs typeface="Arial"/>
              <a:sym typeface="Arial"/>
            </a:endParaRPr>
          </a:p>
          <a:p>
            <a:pPr indent="-342898" lvl="0" marL="342898" marR="0" rtl="0" algn="l">
              <a:lnSpc>
                <a:spcPct val="100000"/>
              </a:lnSpc>
              <a:spcBef>
                <a:spcPts val="640"/>
              </a:spcBef>
              <a:spcAft>
                <a:spcPts val="0"/>
              </a:spcAft>
              <a:buClr>
                <a:schemeClr val="dk1"/>
              </a:buClr>
              <a:buSzPts val="3200"/>
              <a:buFont typeface="Arial"/>
              <a:buChar char="•"/>
            </a:pPr>
            <a:r>
              <a:rPr b="0" i="0" lang="en-US" sz="2800" u="none" cap="none" strike="noStrike">
                <a:solidFill>
                  <a:schemeClr val="dk1"/>
                </a:solidFill>
                <a:latin typeface="Arial"/>
                <a:ea typeface="Arial"/>
                <a:cs typeface="Arial"/>
                <a:sym typeface="Arial"/>
              </a:rPr>
              <a:t>Increased use of drugs and alcohol</a:t>
            </a:r>
            <a:endParaRPr b="0" i="0" sz="1400" u="none" cap="none" strike="noStrike">
              <a:solidFill>
                <a:srgbClr val="000000"/>
              </a:solidFill>
              <a:latin typeface="Arial"/>
              <a:ea typeface="Arial"/>
              <a:cs typeface="Arial"/>
              <a:sym typeface="Arial"/>
            </a:endParaRPr>
          </a:p>
          <a:p>
            <a:pPr indent="-342898" lvl="0" marL="342898" marR="0" rtl="0" algn="l">
              <a:lnSpc>
                <a:spcPct val="100000"/>
              </a:lnSpc>
              <a:spcBef>
                <a:spcPts val="640"/>
              </a:spcBef>
              <a:spcAft>
                <a:spcPts val="0"/>
              </a:spcAft>
              <a:buClr>
                <a:schemeClr val="dk1"/>
              </a:buClr>
              <a:buSzPts val="3200"/>
              <a:buFont typeface="Arial"/>
              <a:buChar char="•"/>
            </a:pPr>
            <a:r>
              <a:rPr b="0" i="0" lang="en-US" sz="2800" u="none" cap="none" strike="noStrike">
                <a:solidFill>
                  <a:schemeClr val="dk1"/>
                </a:solidFill>
                <a:latin typeface="Arial"/>
                <a:ea typeface="Arial"/>
                <a:cs typeface="Arial"/>
                <a:sym typeface="Arial"/>
              </a:rPr>
              <a:t>Dread of working with certain clients</a:t>
            </a:r>
            <a:endParaRPr b="0" i="0" sz="1400" u="none" cap="none" strike="noStrike">
              <a:solidFill>
                <a:srgbClr val="000000"/>
              </a:solidFill>
              <a:latin typeface="Arial"/>
              <a:ea typeface="Arial"/>
              <a:cs typeface="Arial"/>
              <a:sym typeface="Arial"/>
            </a:endParaRPr>
          </a:p>
          <a:p>
            <a:pPr indent="-342898" lvl="0" marL="342898" marR="0" rtl="0" algn="l">
              <a:lnSpc>
                <a:spcPct val="100000"/>
              </a:lnSpc>
              <a:spcBef>
                <a:spcPts val="640"/>
              </a:spcBef>
              <a:spcAft>
                <a:spcPts val="0"/>
              </a:spcAft>
              <a:buClr>
                <a:schemeClr val="dk1"/>
              </a:buClr>
              <a:buSzPts val="3200"/>
              <a:buFont typeface="Arial"/>
              <a:buChar char="•"/>
            </a:pPr>
            <a:r>
              <a:rPr b="0" i="0" lang="en-US" sz="2800" u="none" cap="none" strike="noStrike">
                <a:solidFill>
                  <a:schemeClr val="dk1"/>
                </a:solidFill>
                <a:latin typeface="Arial"/>
                <a:ea typeface="Arial"/>
                <a:cs typeface="Arial"/>
                <a:sym typeface="Arial"/>
              </a:rPr>
              <a:t>Diminished sense of enjoyment of career</a:t>
            </a:r>
            <a:endParaRPr b="0" i="0" sz="1400" u="none" cap="none" strike="noStrike">
              <a:solidFill>
                <a:srgbClr val="000000"/>
              </a:solidFill>
              <a:latin typeface="Arial"/>
              <a:ea typeface="Arial"/>
              <a:cs typeface="Arial"/>
              <a:sym typeface="Arial"/>
            </a:endParaRPr>
          </a:p>
          <a:p>
            <a:pPr indent="-342898" lvl="0" marL="342898" marR="0" rtl="0" algn="l">
              <a:lnSpc>
                <a:spcPct val="100000"/>
              </a:lnSpc>
              <a:spcBef>
                <a:spcPts val="640"/>
              </a:spcBef>
              <a:spcAft>
                <a:spcPts val="0"/>
              </a:spcAft>
              <a:buClr>
                <a:schemeClr val="dk1"/>
              </a:buClr>
              <a:buSzPts val="3200"/>
              <a:buFont typeface="Arial"/>
              <a:buChar char="•"/>
            </a:pPr>
            <a:r>
              <a:rPr b="0" i="0" lang="en-US" sz="2800" u="none" cap="none" strike="noStrike">
                <a:solidFill>
                  <a:schemeClr val="dk1"/>
                </a:solidFill>
                <a:latin typeface="Arial"/>
                <a:ea typeface="Arial"/>
                <a:cs typeface="Arial"/>
                <a:sym typeface="Arial"/>
              </a:rPr>
              <a:t>Disruption to world view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cxnSp>
        <p:nvCxnSpPr>
          <p:cNvPr id="162" name="Google Shape;162;p7"/>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163" name="Google Shape;163;p7"/>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
        <p:nvSpPr>
          <p:cNvPr id="164" name="Google Shape;164;p7"/>
          <p:cNvSpPr txBox="1"/>
          <p:nvPr/>
        </p:nvSpPr>
        <p:spPr>
          <a:xfrm>
            <a:off x="679173" y="6409450"/>
            <a:ext cx="11211300" cy="3693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Self-Care</a:t>
            </a:r>
            <a:endParaRPr/>
          </a:p>
        </p:txBody>
      </p:sp>
      <p:sp>
        <p:nvSpPr>
          <p:cNvPr id="171" name="Google Shape;171;p8"/>
          <p:cNvSpPr/>
          <p:nvPr/>
        </p:nvSpPr>
        <p:spPr>
          <a:xfrm>
            <a:off x="526772" y="1521221"/>
            <a:ext cx="11057625" cy="7694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Who is Vulnerable to Compassion Fatigue?</a:t>
            </a:r>
            <a:endParaRPr b="0" i="0" sz="4400" u="none" cap="none" strike="noStrike">
              <a:solidFill>
                <a:schemeClr val="dk1"/>
              </a:solidFill>
              <a:latin typeface="Calibri"/>
              <a:ea typeface="Calibri"/>
              <a:cs typeface="Calibri"/>
              <a:sym typeface="Calibri"/>
            </a:endParaRPr>
          </a:p>
        </p:txBody>
      </p:sp>
      <p:sp>
        <p:nvSpPr>
          <p:cNvPr id="172" name="Google Shape;172;p8"/>
          <p:cNvSpPr/>
          <p:nvPr/>
        </p:nvSpPr>
        <p:spPr>
          <a:xfrm>
            <a:off x="648342" y="2264435"/>
            <a:ext cx="10595111" cy="4593565"/>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Helpers who: </a:t>
            </a:r>
            <a:endParaRPr b="0" i="0" sz="1400" u="none" cap="none" strike="noStrike">
              <a:solidFill>
                <a:srgbClr val="000000"/>
              </a:solidFill>
              <a:latin typeface="Arial"/>
              <a:ea typeface="Arial"/>
              <a:cs typeface="Arial"/>
              <a:sym typeface="Arial"/>
            </a:endParaRPr>
          </a:p>
          <a:p>
            <a:pPr indent="-406400" lvl="1" marL="9144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Are empathetic</a:t>
            </a:r>
            <a:endParaRPr b="0" i="0" sz="1400" u="none" cap="none" strike="noStrike">
              <a:solidFill>
                <a:srgbClr val="000000"/>
              </a:solidFill>
              <a:latin typeface="Arial"/>
              <a:ea typeface="Arial"/>
              <a:cs typeface="Arial"/>
              <a:sym typeface="Arial"/>
            </a:endParaRPr>
          </a:p>
          <a:p>
            <a:pPr indent="-406400" lvl="1" marL="9144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Have experienced some painful or traumatic event(s) in their own lives which are unresolved and, in turn, activated by similar reports of pain/trauma in others</a:t>
            </a:r>
            <a:endParaRPr b="0" i="0" sz="1400" u="none" cap="none" strike="noStrike">
              <a:solidFill>
                <a:srgbClr val="000000"/>
              </a:solidFill>
              <a:latin typeface="Arial"/>
              <a:ea typeface="Arial"/>
              <a:cs typeface="Arial"/>
              <a:sym typeface="Arial"/>
            </a:endParaRPr>
          </a:p>
          <a:p>
            <a:pPr indent="-406400" lvl="1" marL="9144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Work directly with the painful/traumatic experiences of children</a:t>
            </a:r>
            <a:endParaRPr b="0" i="0" sz="1400" u="none" cap="none" strike="noStrike">
              <a:solidFill>
                <a:srgbClr val="000000"/>
              </a:solidFill>
              <a:latin typeface="Arial"/>
              <a:ea typeface="Arial"/>
              <a:cs typeface="Arial"/>
              <a:sym typeface="Arial"/>
            </a:endParaRPr>
          </a:p>
          <a:p>
            <a:pPr indent="-406400" lvl="1" marL="9144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Take care of others and often neglect or are unaware of their own feelings and needs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73" name="Google Shape;173;p8"/>
          <p:cNvSpPr txBox="1"/>
          <p:nvPr/>
        </p:nvSpPr>
        <p:spPr>
          <a:xfrm>
            <a:off x="526773" y="6397337"/>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174" name="Google Shape;174;p8"/>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175" name="Google Shape;175;p8"/>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9"/>
          <p:cNvSpPr txBox="1"/>
          <p:nvPr>
            <p:ph type="title"/>
          </p:nvPr>
        </p:nvSpPr>
        <p:spPr>
          <a:xfrm>
            <a:off x="461125" y="2857500"/>
            <a:ext cx="34875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br>
              <a:rPr lang="en-US">
                <a:latin typeface="Arial"/>
                <a:ea typeface="Arial"/>
                <a:cs typeface="Arial"/>
                <a:sym typeface="Arial"/>
              </a:rPr>
            </a:br>
            <a:r>
              <a:rPr lang="en-US">
                <a:latin typeface="Arial"/>
                <a:ea typeface="Arial"/>
                <a:cs typeface="Arial"/>
                <a:sym typeface="Arial"/>
              </a:rPr>
              <a:t>How to Manage Compassion Fatigue in Caregiving </a:t>
            </a:r>
            <a:br>
              <a:rPr lang="en-US">
                <a:latin typeface="Arial"/>
                <a:ea typeface="Arial"/>
                <a:cs typeface="Arial"/>
                <a:sym typeface="Arial"/>
              </a:rPr>
            </a:br>
            <a:endParaRPr>
              <a:latin typeface="Arial"/>
              <a:ea typeface="Arial"/>
              <a:cs typeface="Arial"/>
              <a:sym typeface="Arial"/>
            </a:endParaRPr>
          </a:p>
        </p:txBody>
      </p:sp>
      <p:sp>
        <p:nvSpPr>
          <p:cNvPr id="182" name="Google Shape;182;p9"/>
          <p:cNvSpPr txBox="1"/>
          <p:nvPr>
            <p:ph idx="12" type="sldNum"/>
          </p:nvPr>
        </p:nvSpPr>
        <p:spPr>
          <a:xfrm>
            <a:off x="8737600" y="6356352"/>
            <a:ext cx="2844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83" name="Google Shape;183;p9"/>
          <p:cNvPicPr preferRelativeResize="0"/>
          <p:nvPr/>
        </p:nvPicPr>
        <p:blipFill rotWithShape="1">
          <a:blip r:embed="rId3">
            <a:alphaModFix/>
          </a:blip>
          <a:srcRect b="0" l="0" r="0" t="0"/>
          <a:stretch/>
        </p:blipFill>
        <p:spPr>
          <a:xfrm>
            <a:off x="4177153" y="1381993"/>
            <a:ext cx="7566439" cy="4337709"/>
          </a:xfrm>
          <a:prstGeom prst="rect">
            <a:avLst/>
          </a:prstGeom>
          <a:noFill/>
          <a:ln>
            <a:noFill/>
          </a:ln>
        </p:spPr>
      </p:pic>
      <p:sp>
        <p:nvSpPr>
          <p:cNvPr id="184" name="Google Shape;184;p9"/>
          <p:cNvSpPr txBox="1"/>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Self-Care</a:t>
            </a:r>
            <a:endParaRPr b="0" i="0" sz="6000" u="none" cap="none" strike="noStrike">
              <a:solidFill>
                <a:schemeClr val="dk1"/>
              </a:solidFill>
              <a:latin typeface="Calibri"/>
              <a:ea typeface="Calibri"/>
              <a:cs typeface="Calibri"/>
              <a:sym typeface="Calibri"/>
            </a:endParaRPr>
          </a:p>
        </p:txBody>
      </p:sp>
      <p:sp>
        <p:nvSpPr>
          <p:cNvPr id="185" name="Google Shape;185;p9"/>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cxnSp>
        <p:nvCxnSpPr>
          <p:cNvPr id="186" name="Google Shape;186;p9"/>
          <p:cNvCxnSpPr/>
          <p:nvPr/>
        </p:nvCxnSpPr>
        <p:spPr>
          <a:xfrm>
            <a:off x="526773" y="138892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187" name="Google Shape;187;p9"/>
          <p:cNvPicPr preferRelativeResize="0"/>
          <p:nvPr/>
        </p:nvPicPr>
        <p:blipFill rotWithShape="1">
          <a:blip r:embed="rId4">
            <a:alphaModFix/>
          </a:blip>
          <a:srcRect b="0" l="0" r="0" t="0"/>
          <a:stretch/>
        </p:blipFill>
        <p:spPr>
          <a:xfrm>
            <a:off x="742417" y="120673"/>
            <a:ext cx="1005919" cy="1219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