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gzO+t3lGJGLiWuGQhG2ieKm+p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pnhFmdz-i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An understanding of Adverse Childhood Experiences (ACEs) is vital to anyone seeking an understanding of the effects of trauma in students’ lives and how to offer trauma-informed care.</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This module focuses on common responses that occur in reaction to ACEs when an individual’s coping abilities are overwhelmed as they experience an adverse event or series of events.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ACEs appear in many forms and can affect brain development, behavior, and learning. These effects convey life-long implications for health.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Childhood trauma is not something one just “gets over” as one ages.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The repeated stress of abuse, neglect, and family members struggling with mental health or substance abuse issues has real, tangible effects on the development of the brain.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rPr>
              <a:t>These effects unfold across a lifetime, exposing those who have experienced high levels of trauma to the risk of chronic physical health issues, depression, and other mental health struggles.</a:t>
            </a:r>
            <a:endParaRPr/>
          </a:p>
          <a:p>
            <a:pPr marL="0" lvl="0" indent="0" algn="l" rtl="0">
              <a:spcBef>
                <a:spcPts val="0"/>
              </a:spcBef>
              <a:spcAft>
                <a:spcPts val="0"/>
              </a:spcAft>
              <a:buNone/>
            </a:pPr>
            <a:endParaRPr sz="120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a:solidFill>
                  <a:schemeClr val="dk1"/>
                </a:solidFill>
              </a:rPr>
              <a:t>The ACEs Pyramid represents the life course model of the ACEs Study: ACEs can lead to impaired neurodevelopment, which in turn leads to social-emotional and cognitive adaptations that can then lead to the risk factors for major causes of disease, disability, social problems, and early death. </a:t>
            </a:r>
            <a:endParaRPr/>
          </a:p>
          <a:p>
            <a:pPr marL="0" marR="0" lvl="0" indent="0" algn="l" rtl="0">
              <a:lnSpc>
                <a:spcPct val="100000"/>
              </a:lnSpc>
              <a:spcBef>
                <a:spcPts val="0"/>
              </a:spcBef>
              <a:spcAft>
                <a:spcPts val="0"/>
              </a:spcAft>
              <a:buClr>
                <a:schemeClr val="dk1"/>
              </a:buClr>
              <a:buSzPts val="1200"/>
              <a:buFont typeface="Arial"/>
              <a:buNone/>
            </a:pPr>
            <a:r>
              <a:rPr lang="en-US" sz="1200" i="0">
                <a:solidFill>
                  <a:schemeClr val="dk1"/>
                </a:solidFill>
              </a:rPr>
              <a:t>T</a:t>
            </a:r>
            <a:r>
              <a:rPr lang="en-US" sz="1200"/>
              <a:t>he arrow shows how Adverse Childhood Experiences can lead to those risk factors to the health and social consequences higher up the pyramid. </a:t>
            </a:r>
            <a:endParaRPr/>
          </a:p>
          <a:p>
            <a:pPr marL="0" lvl="0" indent="0" algn="l" rtl="0">
              <a:spcBef>
                <a:spcPts val="0"/>
              </a:spcBef>
              <a:spcAft>
                <a:spcPts val="0"/>
              </a:spcAft>
              <a:buNone/>
            </a:pPr>
            <a:endParaRPr sz="1200"/>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t>As you can see by the graphic, life expectancy is severely affected by ACEs. </a:t>
            </a:r>
            <a:endParaRPr sz="1200"/>
          </a:p>
        </p:txBody>
      </p:sp>
      <p:sp>
        <p:nvSpPr>
          <p:cNvPr id="190" name="Google Shape;19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rial"/>
                <a:ea typeface="Arial"/>
                <a:cs typeface="Arial"/>
                <a:sym typeface="Arial"/>
              </a:rPr>
              <a:t>ACEs are pervasive.</a:t>
            </a:r>
            <a:endParaRPr/>
          </a:p>
          <a:p>
            <a:pPr marL="0" lvl="0" indent="0" algn="l" rtl="0">
              <a:spcBef>
                <a:spcPts val="0"/>
              </a:spcBef>
              <a:spcAft>
                <a:spcPts val="0"/>
              </a:spcAft>
              <a:buNone/>
            </a:pPr>
            <a:r>
              <a:rPr lang="en-US" sz="1200">
                <a:latin typeface="Arial"/>
                <a:ea typeface="Arial"/>
                <a:cs typeface="Arial"/>
                <a:sym typeface="Arial"/>
              </a:rPr>
              <a:t>According to the ACEs study, two of three children were exposed to violence and one in five adults report a score of 3 or more. </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p:txBody>
      </p:sp>
      <p:sp>
        <p:nvSpPr>
          <p:cNvPr id="200" name="Google Shape;20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Over 45% of US children and two-thirds of adults have been exposed to at least one Adverse Childhood Experience—such as physical or emotional neglect or abuse, living with someone with a drug, alcohol or serious mental health problem, the death of a parent and being exposed to violence or discrimination in the home or community. </a:t>
            </a:r>
            <a:endParaRPr/>
          </a:p>
          <a:p>
            <a:pPr marL="0" lvl="0" indent="0" algn="l" rtl="0">
              <a:spcBef>
                <a:spcPts val="0"/>
              </a:spcBef>
              <a:spcAft>
                <a:spcPts val="0"/>
              </a:spcAft>
              <a:buNone/>
            </a:pPr>
            <a:r>
              <a:rPr lang="en-US" sz="1200"/>
              <a:t>More than one in five children have a score of 2+ ACEs.</a:t>
            </a:r>
            <a:endParaRPr/>
          </a:p>
          <a:p>
            <a:pPr marL="0" lvl="0" indent="0" algn="l" rtl="0">
              <a:spcBef>
                <a:spcPts val="0"/>
              </a:spcBef>
              <a:spcAft>
                <a:spcPts val="0"/>
              </a:spcAft>
              <a:buNone/>
            </a:pPr>
            <a:r>
              <a:rPr lang="en-US" sz="1200"/>
              <a:t>Breakthrough neurobiological sciences explain the link between ACEs exposure levels to markedly higher rates of chronic physical illnesses, mental, emotional, and behavioral health problems, and lowered quality of life and life expectancy.</a:t>
            </a:r>
            <a:endParaRPr/>
          </a:p>
          <a:p>
            <a:pPr marL="0" lvl="0" indent="0" algn="l" rtl="0">
              <a:spcBef>
                <a:spcPts val="0"/>
              </a:spcBef>
              <a:spcAft>
                <a:spcPts val="0"/>
              </a:spcAft>
              <a:buNone/>
            </a:pPr>
            <a:r>
              <a:rPr lang="en-US" sz="1200"/>
              <a:t>Hope lies in the realization that methods to prevent and heal the legacy and effects of trauma from ACEs are available.</a:t>
            </a:r>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210" name="Google Shape;21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ACEs can be prevented if we provide support to parents/communities that have some of the risks mentioned earlier. </a:t>
            </a:r>
            <a:endParaRPr/>
          </a:p>
          <a:p>
            <a:pPr marL="0" lvl="0" indent="0" algn="l" rtl="0">
              <a:spcBef>
                <a:spcPts val="0"/>
              </a:spcBef>
              <a:spcAft>
                <a:spcPts val="0"/>
              </a:spcAft>
              <a:buNone/>
            </a:pPr>
            <a:r>
              <a:rPr lang="en-US" sz="1200">
                <a:latin typeface="Calibri"/>
                <a:ea typeface="Calibri"/>
                <a:cs typeface="Calibri"/>
                <a:sym typeface="Calibri"/>
              </a:rPr>
              <a:t>Some ways we can help are: </a:t>
            </a:r>
            <a:endParaRPr/>
          </a:p>
          <a:p>
            <a:pPr marL="171450" lvl="0" indent="-171450" algn="l" rtl="0">
              <a:spcBef>
                <a:spcPts val="0"/>
              </a:spcBef>
              <a:spcAft>
                <a:spcPts val="0"/>
              </a:spcAft>
              <a:buClr>
                <a:schemeClr val="dk1"/>
              </a:buClr>
              <a:buSzPts val="1200"/>
              <a:buFont typeface="Arial"/>
              <a:buChar char="•"/>
            </a:pPr>
            <a:r>
              <a:rPr lang="en-US" sz="1200">
                <a:latin typeface="Calibri"/>
                <a:ea typeface="Calibri"/>
                <a:cs typeface="Calibri"/>
                <a:sym typeface="Calibri"/>
              </a:rPr>
              <a:t>Providing economic opportunities</a:t>
            </a:r>
            <a:endParaRPr/>
          </a:p>
          <a:p>
            <a:pPr marL="171450" lvl="0" indent="-171450" algn="l" rtl="0">
              <a:spcBef>
                <a:spcPts val="0"/>
              </a:spcBef>
              <a:spcAft>
                <a:spcPts val="0"/>
              </a:spcAft>
              <a:buClr>
                <a:schemeClr val="dk1"/>
              </a:buClr>
              <a:buSzPts val="1200"/>
              <a:buFont typeface="Arial"/>
              <a:buChar char="•"/>
            </a:pPr>
            <a:r>
              <a:rPr lang="en-US" sz="1200">
                <a:latin typeface="Calibri"/>
                <a:ea typeface="Calibri"/>
                <a:cs typeface="Calibri"/>
                <a:sym typeface="Calibri"/>
              </a:rPr>
              <a:t>Parenting help</a:t>
            </a:r>
            <a:endParaRPr/>
          </a:p>
          <a:p>
            <a:pPr marL="171450" lvl="0" indent="-171450" algn="l" rtl="0">
              <a:spcBef>
                <a:spcPts val="0"/>
              </a:spcBef>
              <a:spcAft>
                <a:spcPts val="0"/>
              </a:spcAft>
              <a:buClr>
                <a:schemeClr val="dk1"/>
              </a:buClr>
              <a:buSzPts val="1200"/>
              <a:buFont typeface="Arial"/>
              <a:buChar char="•"/>
            </a:pPr>
            <a:r>
              <a:rPr lang="en-US" sz="1200">
                <a:latin typeface="Calibri"/>
                <a:ea typeface="Calibri"/>
                <a:cs typeface="Calibri"/>
                <a:sym typeface="Calibri"/>
              </a:rPr>
              <a:t>Access to early childhood programs</a:t>
            </a:r>
            <a:endParaRPr/>
          </a:p>
          <a:p>
            <a:pPr marL="171450" lvl="0" indent="-171450" algn="l" rtl="0">
              <a:spcBef>
                <a:spcPts val="0"/>
              </a:spcBef>
              <a:spcAft>
                <a:spcPts val="0"/>
              </a:spcAft>
              <a:buClr>
                <a:schemeClr val="dk1"/>
              </a:buClr>
              <a:buSzPts val="1200"/>
              <a:buFont typeface="Arial"/>
              <a:buChar char="•"/>
            </a:pPr>
            <a:r>
              <a:rPr lang="en-US" sz="1200">
                <a:latin typeface="Calibri"/>
                <a:ea typeface="Calibri"/>
                <a:cs typeface="Calibri"/>
                <a:sym typeface="Calibri"/>
              </a:rPr>
              <a:t>Access to physical and mental health resources</a:t>
            </a:r>
            <a:endParaRPr/>
          </a:p>
          <a:p>
            <a:pPr marL="0" lvl="0" indent="0" algn="l" rtl="0">
              <a:spcBef>
                <a:spcPts val="0"/>
              </a:spcBef>
              <a:spcAft>
                <a:spcPts val="0"/>
              </a:spcAft>
              <a:buClr>
                <a:schemeClr val="dk1"/>
              </a:buClr>
              <a:buSzPts val="1200"/>
              <a:buFont typeface="Arial"/>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21" name="Google Shape;2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There are a number of ways that parents, caregivers, teachers, and other service providers may be able to help students who have experienced traumatic stress, therefore mitigating the ill effects of those experiences.</a:t>
            </a:r>
            <a:endParaRPr/>
          </a:p>
          <a:p>
            <a:pPr marL="0" lvl="0" indent="0" algn="l" rtl="0">
              <a:spcBef>
                <a:spcPts val="0"/>
              </a:spcBef>
              <a:spcAft>
                <a:spcPts val="0"/>
              </a:spcAft>
              <a:buNone/>
            </a:pPr>
            <a:r>
              <a:rPr lang="en-US" sz="1200"/>
              <a:t>As mentioned earlier, supportive relationships make a difference. That means you.</a:t>
            </a:r>
            <a:endParaRPr/>
          </a:p>
          <a:p>
            <a:pPr marL="0" lvl="0" indent="0" algn="l" rtl="0">
              <a:spcBef>
                <a:spcPts val="0"/>
              </a:spcBef>
              <a:spcAft>
                <a:spcPts val="0"/>
              </a:spcAft>
              <a:buNone/>
            </a:pPr>
            <a:r>
              <a:rPr lang="en-US" sz="1200"/>
              <a:t>Resilience skills can be taught to our students as the next video shows.</a:t>
            </a:r>
            <a:endParaRPr sz="1200"/>
          </a:p>
          <a:p>
            <a:pPr marL="0" lvl="0" indent="0" algn="l" rtl="0">
              <a:spcBef>
                <a:spcPts val="0"/>
              </a:spcBef>
              <a:spcAft>
                <a:spcPts val="0"/>
              </a:spcAft>
              <a:buNone/>
            </a:pPr>
            <a:endParaRPr sz="1200"/>
          </a:p>
        </p:txBody>
      </p:sp>
      <p:sp>
        <p:nvSpPr>
          <p:cNvPr id="231" name="Google Shape;2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Watch video: </a:t>
            </a:r>
            <a:r>
              <a:rPr lang="en-US" sz="1200" u="sng">
                <a:solidFill>
                  <a:schemeClr val="hlink"/>
                </a:solidFill>
                <a:hlinkClick r:id="rId3"/>
              </a:rPr>
              <a:t>https://www.youtube.com/watch?v=-pnhFmdz-ig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You can see the students in the video have been taught ways to move past adversity through resilience strategies. </a:t>
            </a:r>
            <a:endParaRPr/>
          </a:p>
        </p:txBody>
      </p:sp>
      <p:sp>
        <p:nvSpPr>
          <p:cNvPr id="241" name="Google Shape;24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your participants to complete the simple evaluation.</a:t>
            </a:r>
            <a:endParaRPr/>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Thank you so much for your time and attention.</a:t>
            </a:r>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Please feel free to reach out with questions/comments.</a:t>
            </a:r>
            <a:endParaRPr/>
          </a:p>
        </p:txBody>
      </p:sp>
      <p:sp>
        <p:nvSpPr>
          <p:cNvPr id="263" name="Google Shape;2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will:</a:t>
            </a:r>
            <a:endParaRPr/>
          </a:p>
          <a:p>
            <a:pPr marL="342900" lvl="0" indent="-76200" algn="l" rtl="0">
              <a:lnSpc>
                <a:spcPct val="115000"/>
              </a:lnSpc>
              <a:spcBef>
                <a:spcPts val="0"/>
              </a:spcBef>
              <a:spcAft>
                <a:spcPts val="0"/>
              </a:spcAft>
              <a:buClr>
                <a:srgbClr val="000000"/>
              </a:buClr>
              <a:buSzPts val="1200"/>
              <a:buFont typeface="Calibri"/>
              <a:buChar char="∙"/>
            </a:pPr>
            <a:r>
              <a:rPr lang="en-US" sz="1200">
                <a:solidFill>
                  <a:srgbClr val="000000"/>
                </a:solidFill>
              </a:rPr>
              <a:t>Understand the importance of ACEs in the lives of students and families</a:t>
            </a:r>
            <a:endParaRPr sz="1100"/>
          </a:p>
          <a:p>
            <a:pPr marL="342900" lvl="0" indent="-76200" algn="l" rtl="0">
              <a:lnSpc>
                <a:spcPct val="115000"/>
              </a:lnSpc>
              <a:spcBef>
                <a:spcPts val="0"/>
              </a:spcBef>
              <a:spcAft>
                <a:spcPts val="0"/>
              </a:spcAft>
              <a:buClr>
                <a:srgbClr val="000000"/>
              </a:buClr>
              <a:buSzPts val="1200"/>
              <a:buFont typeface="Calibri"/>
              <a:buChar char="∙"/>
            </a:pPr>
            <a:r>
              <a:rPr lang="en-US" sz="1200">
                <a:solidFill>
                  <a:srgbClr val="000000"/>
                </a:solidFill>
              </a:rPr>
              <a:t>Learn to use the </a:t>
            </a:r>
            <a:r>
              <a:rPr lang="en-US" sz="1200" i="1">
                <a:solidFill>
                  <a:srgbClr val="000000"/>
                </a:solidFill>
              </a:rPr>
              <a:t>ACEs Questionnaire</a:t>
            </a:r>
            <a:r>
              <a:rPr lang="en-US" sz="1200">
                <a:solidFill>
                  <a:srgbClr val="000000"/>
                </a:solidFill>
              </a:rPr>
              <a:t> to determine personal ACEs scores.</a:t>
            </a:r>
            <a:endParaRPr sz="1100"/>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Today we will:</a:t>
            </a:r>
            <a:endParaRPr sz="1200"/>
          </a:p>
          <a:p>
            <a:pPr marL="342900" lvl="0" indent="-76200" algn="l" rtl="0">
              <a:lnSpc>
                <a:spcPct val="115000"/>
              </a:lnSpc>
              <a:spcBef>
                <a:spcPts val="0"/>
              </a:spcBef>
              <a:spcAft>
                <a:spcPts val="0"/>
              </a:spcAft>
              <a:buClr>
                <a:srgbClr val="000000"/>
              </a:buClr>
              <a:buSzPts val="1200"/>
              <a:buFont typeface="Calibri"/>
              <a:buChar char="∙"/>
            </a:pPr>
            <a:r>
              <a:rPr lang="en-US" sz="1200">
                <a:solidFill>
                  <a:srgbClr val="000000"/>
                </a:solidFill>
              </a:rPr>
              <a:t>Determine the appropriate resources to connect with when helping others determine their ACEs score and any resulting mental/emotional/physical health issues</a:t>
            </a:r>
            <a:endParaRPr sz="1200"/>
          </a:p>
          <a:p>
            <a:pPr marL="0" lvl="0" indent="0" algn="l" rtl="0">
              <a:spcBef>
                <a:spcPts val="0"/>
              </a:spcBef>
              <a:spcAft>
                <a:spcPts val="0"/>
              </a:spcAft>
              <a:buNone/>
            </a:pPr>
            <a:r>
              <a:rPr lang="en-US" sz="1200"/>
              <a:t> </a:t>
            </a:r>
            <a:endParaRPr sz="1200"/>
          </a:p>
          <a:p>
            <a:pPr marL="0" lvl="0" indent="0" algn="l" rtl="0">
              <a:spcBef>
                <a:spcPts val="0"/>
              </a:spcBef>
              <a:spcAft>
                <a:spcPts val="0"/>
              </a:spcAft>
              <a:buNone/>
            </a:pPr>
            <a:endParaRPr sz="1200"/>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You may have heard of ACEs when reading/learning about stress and anxiety. </a:t>
            </a:r>
            <a:endParaRPr/>
          </a:p>
          <a:p>
            <a:pPr marL="0" lvl="0" indent="0" algn="l" rtl="0">
              <a:spcBef>
                <a:spcPts val="0"/>
              </a:spcBef>
              <a:spcAft>
                <a:spcPts val="0"/>
              </a:spcAft>
              <a:buNone/>
            </a:pPr>
            <a:r>
              <a:rPr lang="en-US" sz="1200"/>
              <a:t>ACEs stands for Adverse Childhood Experiences.</a:t>
            </a:r>
            <a:endParaRPr/>
          </a:p>
          <a:p>
            <a:pPr marL="0" lvl="0" indent="0" algn="l" rtl="0">
              <a:spcBef>
                <a:spcPts val="0"/>
              </a:spcBef>
              <a:spcAft>
                <a:spcPts val="0"/>
              </a:spcAft>
              <a:buNone/>
            </a:pPr>
            <a:r>
              <a:rPr lang="en-US" sz="1200"/>
              <a:t>These prolonged adverse experiences during childhood can create toxic stress which may negatively impact brain development.</a:t>
            </a:r>
            <a:endParaRPr/>
          </a:p>
          <a:p>
            <a:pPr marL="0" lvl="0" indent="0" algn="l" rtl="0">
              <a:spcBef>
                <a:spcPts val="0"/>
              </a:spcBef>
              <a:spcAft>
                <a:spcPts val="0"/>
              </a:spcAft>
              <a:buNone/>
            </a:pPr>
            <a:r>
              <a:rPr lang="en-US" sz="1200"/>
              <a:t>ACEs are put into three categories: </a:t>
            </a:r>
            <a:endParaRPr/>
          </a:p>
          <a:p>
            <a:pPr marL="171450" lvl="0" indent="-171450" algn="l" rtl="0">
              <a:spcBef>
                <a:spcPts val="0"/>
              </a:spcBef>
              <a:spcAft>
                <a:spcPts val="0"/>
              </a:spcAft>
              <a:buClr>
                <a:schemeClr val="dk1"/>
              </a:buClr>
              <a:buSzPts val="1200"/>
              <a:buFont typeface="Calibri"/>
              <a:buChar char="•"/>
            </a:pPr>
            <a:r>
              <a:rPr lang="en-US" sz="1200"/>
              <a:t>Abuse</a:t>
            </a:r>
            <a:endParaRPr/>
          </a:p>
          <a:p>
            <a:pPr marL="171450" lvl="0" indent="-171450" algn="l" rtl="0">
              <a:spcBef>
                <a:spcPts val="0"/>
              </a:spcBef>
              <a:spcAft>
                <a:spcPts val="0"/>
              </a:spcAft>
              <a:buClr>
                <a:schemeClr val="dk1"/>
              </a:buClr>
              <a:buSzPts val="1200"/>
              <a:buFont typeface="Calibri"/>
              <a:buChar char="•"/>
            </a:pPr>
            <a:r>
              <a:rPr lang="en-US" sz="1200"/>
              <a:t>Neglect</a:t>
            </a:r>
            <a:endParaRPr/>
          </a:p>
          <a:p>
            <a:pPr marL="171450" lvl="0" indent="-171450" algn="l" rtl="0">
              <a:spcBef>
                <a:spcPts val="0"/>
              </a:spcBef>
              <a:spcAft>
                <a:spcPts val="0"/>
              </a:spcAft>
              <a:buClr>
                <a:schemeClr val="dk1"/>
              </a:buClr>
              <a:buSzPts val="1200"/>
              <a:buFont typeface="Calibri"/>
              <a:buChar char="•"/>
            </a:pPr>
            <a:r>
              <a:rPr lang="en-US" sz="1200"/>
              <a:t>Family/household dysfunction</a:t>
            </a:r>
            <a:endParaRPr/>
          </a:p>
          <a:p>
            <a:pPr marL="0" lvl="0" indent="0" algn="l" rtl="0">
              <a:spcBef>
                <a:spcPts val="0"/>
              </a:spcBef>
              <a:spcAft>
                <a:spcPts val="0"/>
              </a:spcAft>
              <a:buNone/>
            </a:pPr>
            <a:r>
              <a:rPr lang="en-US" sz="1200"/>
              <a:t>Children who experience multiple adverse experiences are at risk to later develop problems like drug and alcohol abuse, depression, or chronic illness. </a:t>
            </a:r>
            <a:endParaRPr/>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ACEs are divided into 3 categories: </a:t>
            </a:r>
            <a:endParaRPr/>
          </a:p>
          <a:p>
            <a:pPr marL="628650" lvl="1" indent="-171450" algn="l" rtl="0">
              <a:spcBef>
                <a:spcPts val="0"/>
              </a:spcBef>
              <a:spcAft>
                <a:spcPts val="0"/>
              </a:spcAft>
              <a:buClr>
                <a:schemeClr val="dk1"/>
              </a:buClr>
              <a:buSzPts val="1200"/>
              <a:buFont typeface="Calibri"/>
              <a:buChar char="•"/>
            </a:pPr>
            <a:r>
              <a:rPr lang="en-US" sz="1200"/>
              <a:t>Abuse</a:t>
            </a:r>
            <a:endParaRPr/>
          </a:p>
          <a:p>
            <a:pPr marL="628650" lvl="1" indent="-171450" algn="l" rtl="0">
              <a:spcBef>
                <a:spcPts val="0"/>
              </a:spcBef>
              <a:spcAft>
                <a:spcPts val="0"/>
              </a:spcAft>
              <a:buClr>
                <a:schemeClr val="dk1"/>
              </a:buClr>
              <a:buSzPts val="1200"/>
              <a:buFont typeface="Calibri"/>
              <a:buChar char="•"/>
            </a:pPr>
            <a:r>
              <a:rPr lang="en-US" sz="1200"/>
              <a:t>Neglect, and </a:t>
            </a:r>
            <a:endParaRPr/>
          </a:p>
          <a:p>
            <a:pPr marL="628650" lvl="1" indent="-171450" algn="l" rtl="0">
              <a:spcBef>
                <a:spcPts val="0"/>
              </a:spcBef>
              <a:spcAft>
                <a:spcPts val="0"/>
              </a:spcAft>
              <a:buClr>
                <a:schemeClr val="dk1"/>
              </a:buClr>
              <a:buSzPts val="1200"/>
              <a:buFont typeface="Calibri"/>
              <a:buChar char="•"/>
            </a:pPr>
            <a:r>
              <a:rPr lang="en-US" sz="1200"/>
              <a:t>Family/household challenges, such as mental illness of or substance abuse by a caregiver</a:t>
            </a:r>
            <a:endParaRPr/>
          </a:p>
          <a:p>
            <a:pPr marL="457200" lvl="1" indent="0" algn="l" rtl="0">
              <a:spcBef>
                <a:spcPts val="0"/>
              </a:spcBef>
              <a:spcAft>
                <a:spcPts val="0"/>
              </a:spcAft>
              <a:buNone/>
            </a:pPr>
            <a:endParaRPr sz="1200"/>
          </a:p>
          <a:p>
            <a:pPr marL="0" lvl="0" indent="0" algn="l" rtl="0">
              <a:spcBef>
                <a:spcPts val="0"/>
              </a:spcBef>
              <a:spcAft>
                <a:spcPts val="0"/>
              </a:spcAft>
              <a:buNone/>
            </a:pPr>
            <a:r>
              <a:rPr lang="en-US" sz="1200"/>
              <a:t>ACEs types –abuse (physical, emotional, sexual), neglect (physical or emotional), and household disruption (</a:t>
            </a:r>
            <a:r>
              <a:rPr lang="en-US" sz="1200" i="0" u="none" strike="noStrike" cap="none">
                <a:solidFill>
                  <a:srgbClr val="000000"/>
                </a:solidFill>
              </a:rPr>
              <a:t>Incarcerated Relative / Mental Illness / Mother treated violently / Substance Abuse)</a:t>
            </a:r>
            <a:endParaRPr/>
          </a:p>
          <a:p>
            <a:pPr marL="0" lvl="0" indent="0" algn="l" rtl="0">
              <a:spcBef>
                <a:spcPts val="0"/>
              </a:spcBef>
              <a:spcAft>
                <a:spcPts val="0"/>
              </a:spcAft>
              <a:buNone/>
            </a:pPr>
            <a:endParaRPr sz="1200" i="0" u="none" strike="noStrike" cap="none">
              <a:solidFill>
                <a:srgbClr val="000000"/>
              </a:solidFill>
            </a:endParaRPr>
          </a:p>
          <a:p>
            <a:pPr marL="0" lvl="0" indent="0" algn="l" rtl="0">
              <a:spcBef>
                <a:spcPts val="0"/>
              </a:spcBef>
              <a:spcAft>
                <a:spcPts val="0"/>
              </a:spcAft>
              <a:buNone/>
            </a:pPr>
            <a:r>
              <a:rPr lang="en-US" sz="1200"/>
              <a:t>Having a score of four or more ACEs has been linked to developing alcoholism, drug abuse, depression, and chronic illness in adulthood. Let’s take a look at the ACEs questionnaire. </a:t>
            </a:r>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Objective:</a:t>
            </a:r>
            <a:endParaRPr/>
          </a:p>
          <a:p>
            <a:pPr marL="0" lvl="0" indent="0" algn="l" rtl="0">
              <a:spcBef>
                <a:spcPts val="0"/>
              </a:spcBef>
              <a:spcAft>
                <a:spcPts val="0"/>
              </a:spcAft>
              <a:buNone/>
            </a:pPr>
            <a:r>
              <a:rPr lang="en-US" sz="1200"/>
              <a:t>Self-knowledge is the first step toward recognizing the effects of ACEs on a personal level and realizing the need to develop strategies that help to cope, calm, and heal. </a:t>
            </a:r>
            <a:endParaRPr/>
          </a:p>
          <a:p>
            <a:pPr marL="0" lvl="0" indent="0" algn="l" rtl="0">
              <a:spcBef>
                <a:spcPts val="0"/>
              </a:spcBef>
              <a:spcAft>
                <a:spcPts val="0"/>
              </a:spcAft>
              <a:buNone/>
            </a:pPr>
            <a:r>
              <a:rPr lang="en-US" sz="1200"/>
              <a:t>The ACEs Questionnaire is a valuable tool widely used to help individuals determine their own personal ACEs score.</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Let’s take the ACEs Questionnaire to privately assess our own ACEs scores. </a:t>
            </a:r>
            <a:endParaRPr/>
          </a:p>
          <a:p>
            <a:pPr marL="0" lvl="0" indent="0" algn="l" rtl="0">
              <a:spcBef>
                <a:spcPts val="0"/>
              </a:spcBef>
              <a:spcAft>
                <a:spcPts val="0"/>
              </a:spcAft>
              <a:buNone/>
            </a:pPr>
            <a:r>
              <a:rPr lang="en-US" sz="1200"/>
              <a:t>1. Distribute the questionnaire and pens/pencils to each participant.</a:t>
            </a:r>
            <a:endParaRPr/>
          </a:p>
          <a:p>
            <a:pPr marL="0" lvl="0" indent="0" algn="l" rtl="0">
              <a:spcBef>
                <a:spcPts val="0"/>
              </a:spcBef>
              <a:spcAft>
                <a:spcPts val="0"/>
              </a:spcAft>
              <a:buNone/>
            </a:pPr>
            <a:r>
              <a:rPr lang="en-US" sz="1200"/>
              <a:t>2. Briefly explain the purpose of the questionnaire and reassure participants they will not be required to share their results with anyone.</a:t>
            </a:r>
            <a:endParaRPr/>
          </a:p>
          <a:p>
            <a:pPr marL="0" lvl="0" indent="0" algn="l" rtl="0">
              <a:spcBef>
                <a:spcPts val="0"/>
              </a:spcBef>
              <a:spcAft>
                <a:spcPts val="0"/>
              </a:spcAft>
              <a:buNone/>
            </a:pPr>
            <a:r>
              <a:rPr lang="en-US" sz="1200"/>
              <a:t>3. Allow time for each participant to complete the questionnaire.</a:t>
            </a:r>
            <a:endParaRPr/>
          </a:p>
          <a:p>
            <a:pPr marL="0" lvl="0" indent="0" algn="l" rtl="0">
              <a:spcBef>
                <a:spcPts val="0"/>
              </a:spcBef>
              <a:spcAft>
                <a:spcPts val="0"/>
              </a:spcAft>
              <a:buNone/>
            </a:pPr>
            <a:r>
              <a:rPr lang="en-US" sz="1200"/>
              <a:t>4. Explain how each person may determine their score.</a:t>
            </a:r>
            <a:endParaRPr/>
          </a:p>
          <a:p>
            <a:pPr marL="0" lvl="0" indent="0" algn="l" rtl="0">
              <a:spcBef>
                <a:spcPts val="0"/>
              </a:spcBef>
              <a:spcAft>
                <a:spcPts val="0"/>
              </a:spcAft>
              <a:buNone/>
            </a:pPr>
            <a:r>
              <a:rPr lang="en-US" sz="1200"/>
              <a:t>5. Ask the following questions for quiet reflection:</a:t>
            </a:r>
            <a:endParaRPr/>
          </a:p>
          <a:p>
            <a:pPr marL="0" lvl="0" indent="0" algn="l" rtl="0">
              <a:spcBef>
                <a:spcPts val="0"/>
              </a:spcBef>
              <a:spcAft>
                <a:spcPts val="0"/>
              </a:spcAft>
              <a:buNone/>
            </a:pPr>
            <a:r>
              <a:rPr lang="en-US" sz="1200"/>
              <a:t>a. Did you realize anything that you were not expecting?</a:t>
            </a:r>
            <a:endParaRPr/>
          </a:p>
          <a:p>
            <a:pPr marL="0" lvl="0" indent="0" algn="l" rtl="0">
              <a:spcBef>
                <a:spcPts val="0"/>
              </a:spcBef>
              <a:spcAft>
                <a:spcPts val="0"/>
              </a:spcAft>
              <a:buNone/>
            </a:pPr>
            <a:r>
              <a:rPr lang="en-US" sz="1200"/>
              <a:t>b. Are you surprised at your final score?</a:t>
            </a:r>
            <a:endParaRPr/>
          </a:p>
          <a:p>
            <a:pPr marL="0" lvl="0" indent="0" algn="l" rtl="0">
              <a:spcBef>
                <a:spcPts val="0"/>
              </a:spcBef>
              <a:spcAft>
                <a:spcPts val="0"/>
              </a:spcAft>
              <a:buNone/>
            </a:pPr>
            <a:r>
              <a:rPr lang="en-US" sz="1200"/>
              <a:t>c. Do you believe your own ACEs score influences your level of personal well-being?</a:t>
            </a:r>
            <a:endParaRPr/>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Objective:</a:t>
            </a:r>
            <a:endParaRPr/>
          </a:p>
          <a:p>
            <a:pPr marL="0" lvl="0" indent="0" algn="l" rtl="0">
              <a:spcBef>
                <a:spcPts val="0"/>
              </a:spcBef>
              <a:spcAft>
                <a:spcPts val="0"/>
              </a:spcAft>
              <a:buNone/>
            </a:pPr>
            <a:r>
              <a:rPr lang="en-US" sz="1200"/>
              <a:t>Explore how Adverse Childhood Experiences (ACEs) can result in challenges during adulthood. Childhood abuse can have far-reaching effects. From insecurities to intimacy issues, from not daring to trust people to difficulties making friends, the effects of childhood abuse can show in any area of your life.</a:t>
            </a:r>
            <a:endParaRPr/>
          </a:p>
          <a:p>
            <a:pPr marL="0" lvl="0" indent="0" algn="l" rtl="0">
              <a:spcBef>
                <a:spcPts val="0"/>
              </a:spcBef>
              <a:spcAft>
                <a:spcPts val="0"/>
              </a:spcAft>
              <a:buNone/>
            </a:pPr>
            <a:endParaRPr sz="1200"/>
          </a:p>
          <a:p>
            <a:pPr marL="228600" lvl="0" indent="-228600" algn="l" rtl="0">
              <a:spcBef>
                <a:spcPts val="0"/>
              </a:spcBef>
              <a:spcAft>
                <a:spcPts val="0"/>
              </a:spcAft>
              <a:buClr>
                <a:schemeClr val="dk1"/>
              </a:buClr>
              <a:buSzPts val="1200"/>
              <a:buFont typeface="Calibri"/>
              <a:buAutoNum type="arabicPeriod"/>
            </a:pPr>
            <a:r>
              <a:rPr lang="en-US" sz="1200"/>
              <a:t>Watch the video </a:t>
            </a:r>
            <a:r>
              <a:rPr lang="en-US" sz="1200" i="1"/>
              <a:t>7 Ways Childhood Trauma Follow You into Adulthood</a:t>
            </a:r>
            <a:r>
              <a:rPr lang="en-US" sz="1200"/>
              <a:t>.</a:t>
            </a:r>
            <a:endParaRPr/>
          </a:p>
          <a:p>
            <a:pPr marL="228600" lvl="0" indent="-152400" algn="l" rtl="0">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US" sz="1200"/>
              <a:t>2. Following the video, review the seven (7) ways childhood trauma can follow you into adulthood:</a:t>
            </a:r>
            <a:endParaRPr/>
          </a:p>
          <a:p>
            <a:pPr marL="0" lvl="0" indent="0" algn="l" rtl="0">
              <a:spcBef>
                <a:spcPts val="0"/>
              </a:spcBef>
              <a:spcAft>
                <a:spcPts val="0"/>
              </a:spcAft>
              <a:buNone/>
            </a:pPr>
            <a:r>
              <a:rPr lang="en-US" sz="1200"/>
              <a:t>a. You do not remember your younger years.</a:t>
            </a:r>
            <a:endParaRPr/>
          </a:p>
          <a:p>
            <a:pPr marL="0" lvl="0" indent="0" algn="l" rtl="0">
              <a:spcBef>
                <a:spcPts val="0"/>
              </a:spcBef>
              <a:spcAft>
                <a:spcPts val="0"/>
              </a:spcAft>
              <a:buNone/>
            </a:pPr>
            <a:r>
              <a:rPr lang="en-US" sz="1200"/>
              <a:t>b. You find yourself in toxic relationships.</a:t>
            </a:r>
            <a:endParaRPr/>
          </a:p>
          <a:p>
            <a:pPr marL="0" lvl="0" indent="0" algn="l" rtl="0">
              <a:spcBef>
                <a:spcPts val="0"/>
              </a:spcBef>
              <a:spcAft>
                <a:spcPts val="0"/>
              </a:spcAft>
              <a:buNone/>
            </a:pPr>
            <a:r>
              <a:rPr lang="en-US" sz="1200"/>
              <a:t>c. You feel like you do not deserve love at all.</a:t>
            </a:r>
            <a:endParaRPr/>
          </a:p>
          <a:p>
            <a:pPr marL="0" lvl="0" indent="0" algn="l" rtl="0">
              <a:spcBef>
                <a:spcPts val="0"/>
              </a:spcBef>
              <a:spcAft>
                <a:spcPts val="0"/>
              </a:spcAft>
              <a:buNone/>
            </a:pPr>
            <a:r>
              <a:rPr lang="en-US" sz="1200"/>
              <a:t>d. You develop passive aggressiveness.</a:t>
            </a:r>
            <a:endParaRPr/>
          </a:p>
          <a:p>
            <a:pPr marL="0" lvl="0" indent="0" algn="l" rtl="0">
              <a:spcBef>
                <a:spcPts val="0"/>
              </a:spcBef>
              <a:spcAft>
                <a:spcPts val="0"/>
              </a:spcAft>
              <a:buNone/>
            </a:pPr>
            <a:r>
              <a:rPr lang="en-US" sz="1200"/>
              <a:t>e. Negative self-talk is amplified.</a:t>
            </a:r>
            <a:endParaRPr/>
          </a:p>
          <a:p>
            <a:pPr marL="0" lvl="0" indent="0" algn="l" rtl="0">
              <a:spcBef>
                <a:spcPts val="0"/>
              </a:spcBef>
              <a:spcAft>
                <a:spcPts val="0"/>
              </a:spcAft>
              <a:buNone/>
            </a:pPr>
            <a:r>
              <a:rPr lang="en-US" sz="1200"/>
              <a:t>f. You ride an emotional rollercoaster.</a:t>
            </a:r>
            <a:endParaRPr/>
          </a:p>
          <a:p>
            <a:pPr marL="0" lvl="0" indent="0" algn="l" rtl="0">
              <a:spcBef>
                <a:spcPts val="0"/>
              </a:spcBef>
              <a:spcAft>
                <a:spcPts val="0"/>
              </a:spcAft>
              <a:buNone/>
            </a:pPr>
            <a:r>
              <a:rPr lang="en-US" sz="1200"/>
              <a:t>g. You do not know who you are.</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3. Ask the following questions of the group:</a:t>
            </a:r>
            <a:endParaRPr/>
          </a:p>
          <a:p>
            <a:pPr marL="0" lvl="0" indent="0" algn="l" rtl="0">
              <a:spcBef>
                <a:spcPts val="0"/>
              </a:spcBef>
              <a:spcAft>
                <a:spcPts val="0"/>
              </a:spcAft>
              <a:buNone/>
            </a:pPr>
            <a:r>
              <a:rPr lang="en-US" sz="1200"/>
              <a:t>a. Do we know students who express these behaviors?</a:t>
            </a:r>
            <a:endParaRPr/>
          </a:p>
          <a:p>
            <a:pPr marL="0" lvl="0" indent="0" algn="l" rtl="0">
              <a:spcBef>
                <a:spcPts val="0"/>
              </a:spcBef>
              <a:spcAft>
                <a:spcPts val="0"/>
              </a:spcAft>
              <a:buNone/>
            </a:pPr>
            <a:r>
              <a:rPr lang="en-US" sz="1200"/>
              <a:t>b. How can we educate students regarding these lasting impacts?</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We just discussed the types of ACEs, let’s now dig a little deeper. </a:t>
            </a:r>
            <a:endParaRPr/>
          </a:p>
          <a:p>
            <a:pPr marL="0" lvl="0" indent="0" algn="l" rtl="0">
              <a:spcBef>
                <a:spcPts val="0"/>
              </a:spcBef>
              <a:spcAft>
                <a:spcPts val="0"/>
              </a:spcAft>
              <a:buNone/>
            </a:pPr>
            <a:r>
              <a:rPr lang="en-US" sz="1200"/>
              <a:t>The types of ACEs are all on the surface, however, it is important also to look at the root causes that put children at risk of experiencing ACEs. </a:t>
            </a:r>
            <a:endParaRPr/>
          </a:p>
          <a:p>
            <a:pPr marL="0" lvl="0" indent="0" algn="l" rtl="0">
              <a:spcBef>
                <a:spcPts val="0"/>
              </a:spcBef>
              <a:spcAft>
                <a:spcPts val="0"/>
              </a:spcAft>
              <a:buNone/>
            </a:pPr>
            <a:r>
              <a:rPr lang="en-US" sz="1200"/>
              <a:t>These root causes have to do with the environment, specifically the communities where children grow up, as well as circumstances. </a:t>
            </a:r>
            <a:endParaRPr/>
          </a:p>
          <a:p>
            <a:pPr marL="0" lvl="0" indent="0" algn="l" rtl="0">
              <a:spcBef>
                <a:spcPts val="0"/>
              </a:spcBef>
              <a:spcAft>
                <a:spcPts val="0"/>
              </a:spcAft>
              <a:buNone/>
            </a:pPr>
            <a:r>
              <a:rPr lang="en-US" sz="1200"/>
              <a:t>These are: </a:t>
            </a:r>
            <a:endParaRPr/>
          </a:p>
          <a:p>
            <a:pPr marL="171450" lvl="0" indent="-171450" algn="l" rtl="0">
              <a:spcBef>
                <a:spcPts val="0"/>
              </a:spcBef>
              <a:spcAft>
                <a:spcPts val="0"/>
              </a:spcAft>
              <a:buClr>
                <a:schemeClr val="dk1"/>
              </a:buClr>
              <a:buSzPts val="1200"/>
              <a:buFont typeface="Calibri"/>
              <a:buChar char="•"/>
            </a:pPr>
            <a:r>
              <a:rPr lang="en-US" sz="1200"/>
              <a:t>Poverty</a:t>
            </a:r>
            <a:endParaRPr/>
          </a:p>
          <a:p>
            <a:pPr marL="171450" lvl="0" indent="-171450" algn="l" rtl="0">
              <a:spcBef>
                <a:spcPts val="0"/>
              </a:spcBef>
              <a:spcAft>
                <a:spcPts val="0"/>
              </a:spcAft>
              <a:buClr>
                <a:schemeClr val="dk1"/>
              </a:buClr>
              <a:buSzPts val="1200"/>
              <a:buFont typeface="Calibri"/>
              <a:buChar char="•"/>
            </a:pPr>
            <a:r>
              <a:rPr lang="en-US" sz="1200"/>
              <a:t>Discrimination</a:t>
            </a:r>
            <a:endParaRPr/>
          </a:p>
          <a:p>
            <a:pPr marL="171450" lvl="0" indent="-171450" algn="l" rtl="0">
              <a:spcBef>
                <a:spcPts val="0"/>
              </a:spcBef>
              <a:spcAft>
                <a:spcPts val="0"/>
              </a:spcAft>
              <a:buClr>
                <a:schemeClr val="dk1"/>
              </a:buClr>
              <a:buSzPts val="1200"/>
              <a:buFont typeface="Calibri"/>
              <a:buChar char="•"/>
            </a:pPr>
            <a:r>
              <a:rPr lang="en-US" sz="1200"/>
              <a:t>Community Disruption</a:t>
            </a:r>
            <a:endParaRPr/>
          </a:p>
          <a:p>
            <a:pPr marL="171450" lvl="0" indent="-171450" algn="l" rtl="0">
              <a:spcBef>
                <a:spcPts val="0"/>
              </a:spcBef>
              <a:spcAft>
                <a:spcPts val="0"/>
              </a:spcAft>
              <a:buClr>
                <a:schemeClr val="dk1"/>
              </a:buClr>
              <a:buSzPts val="1200"/>
              <a:buFont typeface="Calibri"/>
              <a:buChar char="•"/>
            </a:pPr>
            <a:r>
              <a:rPr lang="en-US" sz="1200"/>
              <a:t>Lack of opportunity, economic mobility, and social capital</a:t>
            </a:r>
            <a:endParaRPr/>
          </a:p>
          <a:p>
            <a:pPr marL="171450" lvl="0" indent="-171450" algn="l" rtl="0">
              <a:spcBef>
                <a:spcPts val="0"/>
              </a:spcBef>
              <a:spcAft>
                <a:spcPts val="0"/>
              </a:spcAft>
              <a:buClr>
                <a:schemeClr val="dk1"/>
              </a:buClr>
              <a:buSzPts val="1200"/>
              <a:buFont typeface="Calibri"/>
              <a:buChar char="•"/>
            </a:pPr>
            <a:r>
              <a:rPr lang="en-US" sz="1200"/>
              <a:t>Poor housing quality and affordability</a:t>
            </a:r>
            <a:endParaRPr/>
          </a:p>
          <a:p>
            <a:pPr marL="171450" lvl="0" indent="-171450" algn="l" rtl="0">
              <a:spcBef>
                <a:spcPts val="0"/>
              </a:spcBef>
              <a:spcAft>
                <a:spcPts val="0"/>
              </a:spcAft>
              <a:buClr>
                <a:schemeClr val="dk1"/>
              </a:buClr>
              <a:buSzPts val="1200"/>
              <a:buFont typeface="Calibri"/>
              <a:buChar char="•"/>
            </a:pPr>
            <a:r>
              <a:rPr lang="en-US" sz="1200"/>
              <a:t>Violence</a:t>
            </a:r>
            <a:endParaRPr/>
          </a:p>
          <a:p>
            <a:pPr marL="0" lvl="0" indent="0" algn="l" rtl="0">
              <a:spcBef>
                <a:spcPts val="0"/>
              </a:spcBef>
              <a:spcAft>
                <a:spcPts val="0"/>
              </a:spcAft>
              <a:buClr>
                <a:schemeClr val="dk1"/>
              </a:buClr>
              <a:buSzPts val="1200"/>
              <a:buFont typeface="Arial"/>
              <a:buNone/>
            </a:pPr>
            <a:r>
              <a:rPr lang="en-US" sz="1200"/>
              <a:t>A lot of these underlying causes are very common to the rural student population.</a:t>
            </a:r>
            <a:endParaRPr/>
          </a:p>
          <a:p>
            <a:pPr marL="0" lvl="0" indent="0" algn="l" rtl="0">
              <a:spcBef>
                <a:spcPts val="0"/>
              </a:spcBef>
              <a:spcAft>
                <a:spcPts val="0"/>
              </a:spcAft>
              <a:buNone/>
            </a:pPr>
            <a:endParaRPr sz="1200"/>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This graphic from the Centers for Disease Control (CDC) illustrates the lasting impacts of ACEs. </a:t>
            </a:r>
            <a:endParaRPr/>
          </a:p>
          <a:p>
            <a:pPr marL="0" lvl="0" indent="0" algn="l" rtl="0">
              <a:spcBef>
                <a:spcPts val="0"/>
              </a:spcBef>
              <a:spcAft>
                <a:spcPts val="0"/>
              </a:spcAft>
              <a:buNone/>
            </a:pPr>
            <a:r>
              <a:rPr lang="en-US" sz="1200"/>
              <a:t>The areas of impact are: </a:t>
            </a:r>
            <a:endParaRPr/>
          </a:p>
          <a:p>
            <a:pPr marL="171450" lvl="0" indent="-171450" algn="l" rtl="0">
              <a:spcBef>
                <a:spcPts val="0"/>
              </a:spcBef>
              <a:spcAft>
                <a:spcPts val="0"/>
              </a:spcAft>
              <a:buClr>
                <a:schemeClr val="dk1"/>
              </a:buClr>
              <a:buSzPts val="1200"/>
              <a:buFont typeface="Calibri"/>
              <a:buChar char="•"/>
            </a:pPr>
            <a:r>
              <a:rPr lang="en-US" sz="1200"/>
              <a:t>Injury</a:t>
            </a:r>
            <a:endParaRPr/>
          </a:p>
          <a:p>
            <a:pPr marL="171450" lvl="0" indent="-171450" algn="l" rtl="0">
              <a:spcBef>
                <a:spcPts val="0"/>
              </a:spcBef>
              <a:spcAft>
                <a:spcPts val="0"/>
              </a:spcAft>
              <a:buClr>
                <a:schemeClr val="dk1"/>
              </a:buClr>
              <a:buSzPts val="1200"/>
              <a:buFont typeface="Calibri"/>
              <a:buChar char="•"/>
            </a:pPr>
            <a:r>
              <a:rPr lang="en-US" sz="1200"/>
              <a:t>Mental health</a:t>
            </a:r>
            <a:endParaRPr/>
          </a:p>
          <a:p>
            <a:pPr marL="171450" lvl="0" indent="-171450" algn="l" rtl="0">
              <a:spcBef>
                <a:spcPts val="0"/>
              </a:spcBef>
              <a:spcAft>
                <a:spcPts val="0"/>
              </a:spcAft>
              <a:buClr>
                <a:schemeClr val="dk1"/>
              </a:buClr>
              <a:buSzPts val="1200"/>
              <a:buFont typeface="Calibri"/>
              <a:buChar char="•"/>
            </a:pPr>
            <a:r>
              <a:rPr lang="en-US" sz="1200"/>
              <a:t>Maternal health </a:t>
            </a:r>
            <a:endParaRPr/>
          </a:p>
          <a:p>
            <a:pPr marL="171450" lvl="0" indent="-171450" algn="l" rtl="0">
              <a:spcBef>
                <a:spcPts val="0"/>
              </a:spcBef>
              <a:spcAft>
                <a:spcPts val="0"/>
              </a:spcAft>
              <a:buClr>
                <a:schemeClr val="dk1"/>
              </a:buClr>
              <a:buSzPts val="1200"/>
              <a:buFont typeface="Calibri"/>
              <a:buChar char="•"/>
            </a:pPr>
            <a:r>
              <a:rPr lang="en-US" sz="1200"/>
              <a:t>Infectious diseases, such as STDs</a:t>
            </a:r>
            <a:endParaRPr/>
          </a:p>
          <a:p>
            <a:pPr marL="171450" lvl="0" indent="-171450" algn="l" rtl="0">
              <a:spcBef>
                <a:spcPts val="0"/>
              </a:spcBef>
              <a:spcAft>
                <a:spcPts val="0"/>
              </a:spcAft>
              <a:buClr>
                <a:schemeClr val="dk1"/>
              </a:buClr>
              <a:buSzPts val="1200"/>
              <a:buFont typeface="Calibri"/>
              <a:buChar char="•"/>
            </a:pPr>
            <a:r>
              <a:rPr lang="en-US" sz="1200"/>
              <a:t>Chronic diseases, such as cancer and diabetes</a:t>
            </a:r>
            <a:endParaRPr/>
          </a:p>
          <a:p>
            <a:pPr marL="171450" lvl="0" indent="-171450" algn="l" rtl="0">
              <a:spcBef>
                <a:spcPts val="0"/>
              </a:spcBef>
              <a:spcAft>
                <a:spcPts val="0"/>
              </a:spcAft>
              <a:buClr>
                <a:schemeClr val="dk1"/>
              </a:buClr>
              <a:buSzPts val="1200"/>
              <a:buFont typeface="Calibri"/>
              <a:buChar char="•"/>
            </a:pPr>
            <a:r>
              <a:rPr lang="en-US" sz="1200"/>
              <a:t>Risky behaviors, such as drug and alcohol abuse </a:t>
            </a:r>
            <a:endParaRPr/>
          </a:p>
          <a:p>
            <a:pPr marL="171450" lvl="0" indent="-171450" algn="l" rtl="0">
              <a:spcBef>
                <a:spcPts val="0"/>
              </a:spcBef>
              <a:spcAft>
                <a:spcPts val="0"/>
              </a:spcAft>
              <a:buClr>
                <a:schemeClr val="dk1"/>
              </a:buClr>
              <a:buSzPts val="1200"/>
              <a:buFont typeface="Calibri"/>
              <a:buChar char="•"/>
            </a:pPr>
            <a:r>
              <a:rPr lang="en-US" sz="1200"/>
              <a:t>And opportunities, such as education attainment. </a:t>
            </a:r>
            <a:endParaRPr sz="1200"/>
          </a:p>
          <a:p>
            <a:pPr marL="0" lvl="0" indent="0" algn="l" rtl="0">
              <a:spcBef>
                <a:spcPts val="0"/>
              </a:spcBef>
              <a:spcAft>
                <a:spcPts val="0"/>
              </a:spcAft>
              <a:buNone/>
            </a:pPr>
            <a:endParaRPr sz="1200"/>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www.cahmi.org/wp-content/uploads/2019/06/CAHMI-State-Fact-Sheet-National.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5724" y="1896925"/>
            <a:ext cx="3216075" cy="3279650"/>
          </a:xfrm>
          <a:prstGeom prst="rect">
            <a:avLst/>
          </a:prstGeom>
          <a:noFill/>
          <a:ln>
            <a:noFill/>
          </a:ln>
        </p:spPr>
      </p:pic>
      <p:sp>
        <p:nvSpPr>
          <p:cNvPr id="90" name="Google Shape;90;p1"/>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Project EVERS</a:t>
            </a:r>
            <a:endParaRPr/>
          </a:p>
        </p:txBody>
      </p:sp>
      <p:sp>
        <p:nvSpPr>
          <p:cNvPr id="91" name="Google Shape;91;p1"/>
          <p:cNvSpPr/>
          <p:nvPr/>
        </p:nvSpPr>
        <p:spPr>
          <a:xfrm>
            <a:off x="3515346" y="2766863"/>
            <a:ext cx="9148763"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Adverse Childhood Experiences (ACEs)</a:t>
            </a:r>
            <a:r>
              <a:rPr lang="en-US" sz="5400" b="0" i="0" u="none" strike="noStrike" cap="none">
                <a:solidFill>
                  <a:schemeClr val="dk1"/>
                </a:solidFill>
                <a:latin typeface="Calibri"/>
                <a:ea typeface="Calibri"/>
                <a:cs typeface="Calibri"/>
                <a:sym typeface="Calibri"/>
              </a:rPr>
              <a:t> </a:t>
            </a:r>
            <a:endParaRPr/>
          </a:p>
        </p:txBody>
      </p:sp>
      <p:sp>
        <p:nvSpPr>
          <p:cNvPr id="92" name="Google Shape;92;p1"/>
          <p:cNvSpPr txBox="1"/>
          <p:nvPr/>
        </p:nvSpPr>
        <p:spPr>
          <a:xfrm>
            <a:off x="1707328" y="5100605"/>
            <a:ext cx="8534400" cy="7415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800" b="0" i="0" u="none" strike="noStrike" cap="none">
                <a:solidFill>
                  <a:srgbClr val="A5A5A5"/>
                </a:solidFill>
                <a:latin typeface="Arial"/>
                <a:ea typeface="Arial"/>
                <a:cs typeface="Arial"/>
                <a:sym typeface="Arial"/>
              </a:rPr>
              <a:t>Presenter, title, organization</a:t>
            </a:r>
            <a:endParaRPr sz="2800" b="0" i="0" u="none" strike="noStrike" cap="none">
              <a:solidFill>
                <a:srgbClr val="A5A5A5"/>
              </a:solidFill>
              <a:latin typeface="Calibri"/>
              <a:ea typeface="Calibri"/>
              <a:cs typeface="Calibri"/>
              <a:sym typeface="Calibri"/>
            </a:endParaRPr>
          </a:p>
          <a:p>
            <a:pPr marL="228600" marR="0" lvl="0" indent="-76200" algn="l" rtl="0">
              <a:lnSpc>
                <a:spcPct val="90000"/>
              </a:lnSpc>
              <a:spcBef>
                <a:spcPts val="480"/>
              </a:spcBef>
              <a:spcAft>
                <a:spcPts val="0"/>
              </a:spcAft>
              <a:buClr>
                <a:schemeClr val="dk1"/>
              </a:buClr>
              <a:buSzPts val="2400"/>
              <a:buFont typeface="Arial"/>
              <a:buNone/>
            </a:pPr>
            <a:endParaRPr sz="2800" b="0" i="0" u="none" strike="noStrike" cap="none">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a:stretch/>
        </p:blipFill>
        <p:spPr>
          <a:xfrm>
            <a:off x="751840" y="365125"/>
            <a:ext cx="1005919" cy="1219200"/>
          </a:xfrm>
          <a:prstGeom prst="rect">
            <a:avLst/>
          </a:prstGeom>
          <a:noFill/>
          <a:ln>
            <a:noFill/>
          </a:ln>
        </p:spPr>
      </p:pic>
      <p:sp>
        <p:nvSpPr>
          <p:cNvPr id="94" name="Google Shape;94;p1"/>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95" name="Google Shape;95;p1"/>
          <p:cNvCxnSpPr/>
          <p:nvPr/>
        </p:nvCxnSpPr>
        <p:spPr>
          <a:xfrm>
            <a:off x="526773" y="1687224"/>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pic>
        <p:nvPicPr>
          <p:cNvPr id="184" name="Google Shape;184;p10"/>
          <p:cNvPicPr preferRelativeResize="0"/>
          <p:nvPr/>
        </p:nvPicPr>
        <p:blipFill rotWithShape="1">
          <a:blip r:embed="rId3">
            <a:alphaModFix/>
          </a:blip>
          <a:srcRect/>
          <a:stretch/>
        </p:blipFill>
        <p:spPr>
          <a:xfrm>
            <a:off x="3648865" y="1436826"/>
            <a:ext cx="6795654" cy="5299529"/>
          </a:xfrm>
          <a:prstGeom prst="rect">
            <a:avLst/>
          </a:prstGeom>
          <a:noFill/>
          <a:ln>
            <a:noFill/>
          </a:ln>
        </p:spPr>
      </p:pic>
      <p:sp>
        <p:nvSpPr>
          <p:cNvPr id="185" name="Google Shape;185;p10"/>
          <p:cNvSpPr/>
          <p:nvPr/>
        </p:nvSpPr>
        <p:spPr>
          <a:xfrm>
            <a:off x="1183030" y="1919869"/>
            <a:ext cx="349451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ACEs</a:t>
            </a:r>
            <a:endParaRPr/>
          </a:p>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Pyramid</a:t>
            </a:r>
            <a:endParaRPr sz="5400" b="0" i="0" u="none" strike="noStrike" cap="none">
              <a:solidFill>
                <a:schemeClr val="dk1"/>
              </a:solidFill>
              <a:latin typeface="Calibri"/>
              <a:ea typeface="Calibri"/>
              <a:cs typeface="Calibri"/>
              <a:sym typeface="Calibri"/>
            </a:endParaRPr>
          </a:p>
        </p:txBody>
      </p:sp>
      <p:pic>
        <p:nvPicPr>
          <p:cNvPr id="186" name="Google Shape;186;p10"/>
          <p:cNvPicPr preferRelativeResize="0"/>
          <p:nvPr/>
        </p:nvPicPr>
        <p:blipFill rotWithShape="1">
          <a:blip r:embed="rId4">
            <a:alphaModFix/>
          </a:blip>
          <a:srcRect/>
          <a:stretch/>
        </p:blipFill>
        <p:spPr>
          <a:xfrm>
            <a:off x="751840" y="365125"/>
            <a:ext cx="1005919" cy="121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93" name="Google Shape;193;p11"/>
          <p:cNvSpPr/>
          <p:nvPr/>
        </p:nvSpPr>
        <p:spPr>
          <a:xfrm>
            <a:off x="682486" y="1672371"/>
            <a:ext cx="1089991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ACEs Life Expectancy</a:t>
            </a:r>
            <a:endParaRPr/>
          </a:p>
        </p:txBody>
      </p:sp>
      <p:pic>
        <p:nvPicPr>
          <p:cNvPr id="194" name="Google Shape;194;p11"/>
          <p:cNvPicPr preferRelativeResize="0"/>
          <p:nvPr/>
        </p:nvPicPr>
        <p:blipFill rotWithShape="1">
          <a:blip r:embed="rId3">
            <a:alphaModFix/>
          </a:blip>
          <a:srcRect/>
          <a:stretch/>
        </p:blipFill>
        <p:spPr>
          <a:xfrm>
            <a:off x="2051918" y="2595701"/>
            <a:ext cx="7707313" cy="4095750"/>
          </a:xfrm>
          <a:prstGeom prst="rect">
            <a:avLst/>
          </a:prstGeom>
          <a:noFill/>
          <a:ln>
            <a:noFill/>
          </a:ln>
        </p:spPr>
      </p:pic>
      <p:pic>
        <p:nvPicPr>
          <p:cNvPr id="195" name="Google Shape;195;p11"/>
          <p:cNvPicPr preferRelativeResize="0"/>
          <p:nvPr/>
        </p:nvPicPr>
        <p:blipFill rotWithShape="1">
          <a:blip r:embed="rId4">
            <a:alphaModFix/>
          </a:blip>
          <a:srcRect/>
          <a:stretch/>
        </p:blipFill>
        <p:spPr>
          <a:xfrm>
            <a:off x="751840" y="365125"/>
            <a:ext cx="1005919" cy="1219200"/>
          </a:xfrm>
          <a:prstGeom prst="rect">
            <a:avLst/>
          </a:prstGeom>
          <a:noFill/>
          <a:ln>
            <a:noFill/>
          </a:ln>
        </p:spPr>
      </p:pic>
      <p:cxnSp>
        <p:nvCxnSpPr>
          <p:cNvPr id="196" name="Google Shape;196;p11"/>
          <p:cNvCxnSpPr/>
          <p:nvPr/>
        </p:nvCxnSpPr>
        <p:spPr>
          <a:xfrm>
            <a:off x="526773" y="1656052"/>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2"/>
          <p:cNvPicPr preferRelativeResize="0"/>
          <p:nvPr/>
        </p:nvPicPr>
        <p:blipFill rotWithShape="1">
          <a:blip r:embed="rId3">
            <a:alphaModFix/>
          </a:blip>
          <a:srcRect/>
          <a:stretch/>
        </p:blipFill>
        <p:spPr>
          <a:xfrm>
            <a:off x="3400138" y="1710478"/>
            <a:ext cx="8337974" cy="4981267"/>
          </a:xfrm>
          <a:prstGeom prst="rect">
            <a:avLst/>
          </a:prstGeom>
          <a:noFill/>
          <a:ln>
            <a:noFill/>
          </a:ln>
        </p:spPr>
      </p:pic>
      <p:sp>
        <p:nvSpPr>
          <p:cNvPr id="203" name="Google Shape;203;p12"/>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204" name="Google Shape;204;p12"/>
          <p:cNvSpPr/>
          <p:nvPr/>
        </p:nvSpPr>
        <p:spPr>
          <a:xfrm>
            <a:off x="526773" y="2028616"/>
            <a:ext cx="3276450"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000000"/>
                </a:solidFill>
                <a:latin typeface="Arial"/>
                <a:ea typeface="Arial"/>
                <a:cs typeface="Arial"/>
                <a:sym typeface="Arial"/>
              </a:rPr>
              <a:t>Prevalence of Childhood Trauma</a:t>
            </a:r>
            <a:endParaRPr/>
          </a:p>
        </p:txBody>
      </p:sp>
      <p:pic>
        <p:nvPicPr>
          <p:cNvPr id="205" name="Google Shape;205;p12"/>
          <p:cNvPicPr preferRelativeResize="0"/>
          <p:nvPr/>
        </p:nvPicPr>
        <p:blipFill rotWithShape="1">
          <a:blip r:embed="rId4">
            <a:alphaModFix/>
          </a:blip>
          <a:srcRect/>
          <a:stretch/>
        </p:blipFill>
        <p:spPr>
          <a:xfrm>
            <a:off x="751840" y="365125"/>
            <a:ext cx="1005919" cy="1219200"/>
          </a:xfrm>
          <a:prstGeom prst="rect">
            <a:avLst/>
          </a:prstGeom>
          <a:noFill/>
          <a:ln>
            <a:noFill/>
          </a:ln>
        </p:spPr>
      </p:pic>
      <p:cxnSp>
        <p:nvCxnSpPr>
          <p:cNvPr id="206" name="Google Shape;206;p12"/>
          <p:cNvCxnSpPr/>
          <p:nvPr/>
        </p:nvCxnSpPr>
        <p:spPr>
          <a:xfrm>
            <a:off x="526773" y="1687224"/>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pic>
        <p:nvPicPr>
          <p:cNvPr id="213" name="Google Shape;213;p13"/>
          <p:cNvPicPr preferRelativeResize="0"/>
          <p:nvPr/>
        </p:nvPicPr>
        <p:blipFill rotWithShape="1">
          <a:blip r:embed="rId3">
            <a:alphaModFix/>
          </a:blip>
          <a:srcRect/>
          <a:stretch/>
        </p:blipFill>
        <p:spPr>
          <a:xfrm>
            <a:off x="3338927" y="1675755"/>
            <a:ext cx="6283055" cy="4773491"/>
          </a:xfrm>
          <a:prstGeom prst="rect">
            <a:avLst/>
          </a:prstGeom>
          <a:noFill/>
          <a:ln>
            <a:noFill/>
          </a:ln>
        </p:spPr>
      </p:pic>
      <p:sp>
        <p:nvSpPr>
          <p:cNvPr id="214" name="Google Shape;214;p13"/>
          <p:cNvSpPr txBox="1"/>
          <p:nvPr/>
        </p:nvSpPr>
        <p:spPr>
          <a:xfrm>
            <a:off x="443498" y="5774051"/>
            <a:ext cx="40825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https://www.cahmi.org/wp-content/uploads/2019/06/CAHMI-State-Fact-Sheet-National.pdf</a:t>
            </a:r>
            <a:endParaRPr sz="1200">
              <a:solidFill>
                <a:schemeClr val="dk1"/>
              </a:solidFill>
              <a:latin typeface="Calibri"/>
              <a:ea typeface="Calibri"/>
              <a:cs typeface="Calibri"/>
              <a:sym typeface="Calibri"/>
            </a:endParaRPr>
          </a:p>
        </p:txBody>
      </p:sp>
      <p:pic>
        <p:nvPicPr>
          <p:cNvPr id="215" name="Google Shape;215;p13"/>
          <p:cNvPicPr preferRelativeResize="0"/>
          <p:nvPr/>
        </p:nvPicPr>
        <p:blipFill rotWithShape="1">
          <a:blip r:embed="rId5">
            <a:alphaModFix/>
          </a:blip>
          <a:srcRect/>
          <a:stretch/>
        </p:blipFill>
        <p:spPr>
          <a:xfrm>
            <a:off x="751840" y="365125"/>
            <a:ext cx="1005919" cy="1219200"/>
          </a:xfrm>
          <a:prstGeom prst="rect">
            <a:avLst/>
          </a:prstGeom>
          <a:noFill/>
          <a:ln>
            <a:noFill/>
          </a:ln>
        </p:spPr>
      </p:pic>
      <p:sp>
        <p:nvSpPr>
          <p:cNvPr id="216" name="Google Shape;216;p13"/>
          <p:cNvSpPr txBox="1"/>
          <p:nvPr/>
        </p:nvSpPr>
        <p:spPr>
          <a:xfrm>
            <a:off x="526773" y="6258746"/>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17" name="Google Shape;217;p13"/>
          <p:cNvCxnSpPr/>
          <p:nvPr/>
        </p:nvCxnSpPr>
        <p:spPr>
          <a:xfrm>
            <a:off x="526773" y="1675755"/>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224" name="Google Shape;224;p14"/>
          <p:cNvSpPr/>
          <p:nvPr/>
        </p:nvSpPr>
        <p:spPr>
          <a:xfrm>
            <a:off x="1108664" y="2349362"/>
            <a:ext cx="3276450"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000000"/>
                </a:solidFill>
                <a:latin typeface="Arial"/>
                <a:ea typeface="Arial"/>
                <a:cs typeface="Arial"/>
                <a:sym typeface="Arial"/>
              </a:rPr>
              <a:t>The Effects of ACEs </a:t>
            </a:r>
            <a:endParaRPr/>
          </a:p>
          <a:p>
            <a:pPr marL="0" marR="0" lvl="0" indent="0" algn="ctr" rtl="0">
              <a:spcBef>
                <a:spcPts val="0"/>
              </a:spcBef>
              <a:spcAft>
                <a:spcPts val="0"/>
              </a:spcAft>
              <a:buNone/>
            </a:pPr>
            <a:r>
              <a:rPr lang="en-US" sz="4400">
                <a:solidFill>
                  <a:srgbClr val="000000"/>
                </a:solidFill>
                <a:latin typeface="Arial"/>
                <a:ea typeface="Arial"/>
                <a:cs typeface="Arial"/>
                <a:sym typeface="Arial"/>
              </a:rPr>
              <a:t>Can be Prevented</a:t>
            </a:r>
            <a:endParaRPr/>
          </a:p>
        </p:txBody>
      </p:sp>
      <p:pic>
        <p:nvPicPr>
          <p:cNvPr id="225" name="Google Shape;225;p14"/>
          <p:cNvPicPr preferRelativeResize="0"/>
          <p:nvPr/>
        </p:nvPicPr>
        <p:blipFill rotWithShape="1">
          <a:blip r:embed="rId3">
            <a:alphaModFix/>
          </a:blip>
          <a:srcRect/>
          <a:stretch/>
        </p:blipFill>
        <p:spPr>
          <a:xfrm>
            <a:off x="4831773" y="1611175"/>
            <a:ext cx="5382376" cy="5134692"/>
          </a:xfrm>
          <a:prstGeom prst="rect">
            <a:avLst/>
          </a:prstGeom>
          <a:noFill/>
          <a:ln>
            <a:noFill/>
          </a:ln>
        </p:spPr>
      </p:pic>
      <p:pic>
        <p:nvPicPr>
          <p:cNvPr id="226" name="Google Shape;226;p14"/>
          <p:cNvPicPr preferRelativeResize="0"/>
          <p:nvPr/>
        </p:nvPicPr>
        <p:blipFill rotWithShape="1">
          <a:blip r:embed="rId4">
            <a:alphaModFix/>
          </a:blip>
          <a:srcRect/>
          <a:stretch/>
        </p:blipFill>
        <p:spPr>
          <a:xfrm>
            <a:off x="751840" y="326317"/>
            <a:ext cx="1005919" cy="1219200"/>
          </a:xfrm>
          <a:prstGeom prst="rect">
            <a:avLst/>
          </a:prstGeom>
          <a:noFill/>
          <a:ln>
            <a:noFill/>
          </a:ln>
        </p:spPr>
      </p:pic>
      <p:cxnSp>
        <p:nvCxnSpPr>
          <p:cNvPr id="227" name="Google Shape;227;p14"/>
          <p:cNvCxnSpPr/>
          <p:nvPr/>
        </p:nvCxnSpPr>
        <p:spPr>
          <a:xfrm>
            <a:off x="526773" y="1618102"/>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pic>
        <p:nvPicPr>
          <p:cNvPr id="234" name="Google Shape;234;p15"/>
          <p:cNvPicPr preferRelativeResize="0"/>
          <p:nvPr/>
        </p:nvPicPr>
        <p:blipFill rotWithShape="1">
          <a:blip r:embed="rId3">
            <a:alphaModFix/>
          </a:blip>
          <a:srcRect/>
          <a:stretch/>
        </p:blipFill>
        <p:spPr>
          <a:xfrm>
            <a:off x="1707328" y="1611175"/>
            <a:ext cx="8458199" cy="4760119"/>
          </a:xfrm>
          <a:prstGeom prst="rect">
            <a:avLst/>
          </a:prstGeom>
          <a:noFill/>
          <a:ln>
            <a:noFill/>
          </a:ln>
        </p:spPr>
      </p:pic>
      <p:pic>
        <p:nvPicPr>
          <p:cNvPr id="235" name="Google Shape;235;p15"/>
          <p:cNvPicPr preferRelativeResize="0"/>
          <p:nvPr/>
        </p:nvPicPr>
        <p:blipFill rotWithShape="1">
          <a:blip r:embed="rId4">
            <a:alphaModFix/>
          </a:blip>
          <a:srcRect/>
          <a:stretch/>
        </p:blipFill>
        <p:spPr>
          <a:xfrm>
            <a:off x="701409" y="261213"/>
            <a:ext cx="1005919" cy="1219200"/>
          </a:xfrm>
          <a:prstGeom prst="rect">
            <a:avLst/>
          </a:prstGeom>
          <a:noFill/>
          <a:ln>
            <a:noFill/>
          </a:ln>
        </p:spPr>
      </p:pic>
      <p:sp>
        <p:nvSpPr>
          <p:cNvPr id="236" name="Google Shape;236;p15"/>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37" name="Google Shape;237;p15"/>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pic>
        <p:nvPicPr>
          <p:cNvPr id="244" name="Google Shape;244;p16"/>
          <p:cNvPicPr preferRelativeResize="0"/>
          <p:nvPr/>
        </p:nvPicPr>
        <p:blipFill rotWithShape="1">
          <a:blip r:embed="rId3">
            <a:alphaModFix/>
          </a:blip>
          <a:srcRect/>
          <a:stretch/>
        </p:blipFill>
        <p:spPr>
          <a:xfrm>
            <a:off x="3803223" y="1821625"/>
            <a:ext cx="7268164" cy="4088342"/>
          </a:xfrm>
          <a:prstGeom prst="rect">
            <a:avLst/>
          </a:prstGeom>
          <a:noFill/>
          <a:ln>
            <a:noFill/>
          </a:ln>
        </p:spPr>
      </p:pic>
      <p:sp>
        <p:nvSpPr>
          <p:cNvPr id="245" name="Google Shape;245;p16"/>
          <p:cNvSpPr/>
          <p:nvPr/>
        </p:nvSpPr>
        <p:spPr>
          <a:xfrm>
            <a:off x="526775" y="2126850"/>
            <a:ext cx="2974200" cy="3477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400">
                <a:solidFill>
                  <a:srgbClr val="000000"/>
                </a:solidFill>
                <a:latin typeface="Arial"/>
                <a:ea typeface="Arial"/>
                <a:cs typeface="Arial"/>
                <a:sym typeface="Arial"/>
              </a:rPr>
              <a:t>Moving</a:t>
            </a:r>
            <a:endParaRPr/>
          </a:p>
          <a:p>
            <a:pPr marL="0" marR="0" lvl="0" indent="0" algn="r" rtl="0">
              <a:spcBef>
                <a:spcPts val="0"/>
              </a:spcBef>
              <a:spcAft>
                <a:spcPts val="0"/>
              </a:spcAft>
              <a:buNone/>
            </a:pPr>
            <a:r>
              <a:rPr lang="en-US" sz="4400">
                <a:solidFill>
                  <a:srgbClr val="000000"/>
                </a:solidFill>
                <a:latin typeface="Arial"/>
                <a:ea typeface="Arial"/>
                <a:cs typeface="Arial"/>
                <a:sym typeface="Arial"/>
              </a:rPr>
              <a:t>from </a:t>
            </a:r>
            <a:endParaRPr/>
          </a:p>
          <a:p>
            <a:pPr marL="0" marR="0" lvl="0" indent="0" algn="r" rtl="0">
              <a:spcBef>
                <a:spcPts val="0"/>
              </a:spcBef>
              <a:spcAft>
                <a:spcPts val="0"/>
              </a:spcAft>
              <a:buNone/>
            </a:pPr>
            <a:r>
              <a:rPr lang="en-US" sz="4400">
                <a:solidFill>
                  <a:srgbClr val="000000"/>
                </a:solidFill>
                <a:latin typeface="Arial"/>
                <a:ea typeface="Arial"/>
                <a:cs typeface="Arial"/>
                <a:sym typeface="Arial"/>
              </a:rPr>
              <a:t>ACEs </a:t>
            </a:r>
            <a:endParaRPr/>
          </a:p>
          <a:p>
            <a:pPr marL="0" marR="0" lvl="0" indent="0" algn="r" rtl="0">
              <a:spcBef>
                <a:spcPts val="0"/>
              </a:spcBef>
              <a:spcAft>
                <a:spcPts val="0"/>
              </a:spcAft>
              <a:buNone/>
            </a:pPr>
            <a:r>
              <a:rPr lang="en-US" sz="4400">
                <a:solidFill>
                  <a:srgbClr val="000000"/>
                </a:solidFill>
                <a:latin typeface="Arial"/>
                <a:ea typeface="Arial"/>
                <a:cs typeface="Arial"/>
                <a:sym typeface="Arial"/>
              </a:rPr>
              <a:t>to</a:t>
            </a:r>
            <a:endParaRPr/>
          </a:p>
          <a:p>
            <a:pPr marL="0" marR="0" lvl="0" indent="0" algn="r" rtl="0">
              <a:spcBef>
                <a:spcPts val="0"/>
              </a:spcBef>
              <a:spcAft>
                <a:spcPts val="0"/>
              </a:spcAft>
              <a:buNone/>
            </a:pPr>
            <a:r>
              <a:rPr lang="en-US" sz="4400">
                <a:solidFill>
                  <a:srgbClr val="000000"/>
                </a:solidFill>
                <a:latin typeface="Arial"/>
                <a:ea typeface="Arial"/>
                <a:cs typeface="Arial"/>
                <a:sym typeface="Arial"/>
              </a:rPr>
              <a:t>Resilience</a:t>
            </a:r>
            <a:endParaRPr/>
          </a:p>
        </p:txBody>
      </p:sp>
      <p:pic>
        <p:nvPicPr>
          <p:cNvPr id="246" name="Google Shape;246;p16"/>
          <p:cNvPicPr preferRelativeResize="0"/>
          <p:nvPr/>
        </p:nvPicPr>
        <p:blipFill rotWithShape="1">
          <a:blip r:embed="rId4">
            <a:alphaModFix/>
          </a:blip>
          <a:srcRect/>
          <a:stretch/>
        </p:blipFill>
        <p:spPr>
          <a:xfrm>
            <a:off x="751840" y="365125"/>
            <a:ext cx="1005919" cy="1219200"/>
          </a:xfrm>
          <a:prstGeom prst="rect">
            <a:avLst/>
          </a:prstGeom>
          <a:noFill/>
          <a:ln>
            <a:noFill/>
          </a:ln>
        </p:spPr>
      </p:pic>
      <p:sp>
        <p:nvSpPr>
          <p:cNvPr id="247" name="Google Shape;247;p16"/>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48" name="Google Shape;248;p16"/>
          <p:cNvCxnSpPr/>
          <p:nvPr/>
        </p:nvCxnSpPr>
        <p:spPr>
          <a:xfrm>
            <a:off x="526773" y="1622425"/>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pic>
        <p:nvPicPr>
          <p:cNvPr id="255" name="Google Shape;255;p17"/>
          <p:cNvPicPr preferRelativeResize="0"/>
          <p:nvPr/>
        </p:nvPicPr>
        <p:blipFill rotWithShape="1">
          <a:blip r:embed="rId3">
            <a:alphaModFix/>
          </a:blip>
          <a:srcRect/>
          <a:stretch/>
        </p:blipFill>
        <p:spPr>
          <a:xfrm>
            <a:off x="1565079" y="2700854"/>
            <a:ext cx="2612275" cy="2612275"/>
          </a:xfrm>
          <a:prstGeom prst="rect">
            <a:avLst/>
          </a:prstGeom>
          <a:noFill/>
          <a:ln>
            <a:noFill/>
          </a:ln>
        </p:spPr>
      </p:pic>
      <p:sp>
        <p:nvSpPr>
          <p:cNvPr id="256" name="Google Shape;256;p17"/>
          <p:cNvSpPr/>
          <p:nvPr/>
        </p:nvSpPr>
        <p:spPr>
          <a:xfrm>
            <a:off x="4445378" y="3015202"/>
            <a:ext cx="639085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Please use the link to fill out an evaluation. Thank you!</a:t>
            </a:r>
            <a:endParaRPr/>
          </a:p>
        </p:txBody>
      </p:sp>
      <p:sp>
        <p:nvSpPr>
          <p:cNvPr id="257" name="Google Shape;257;p17"/>
          <p:cNvSpPr txBox="1"/>
          <p:nvPr/>
        </p:nvSpPr>
        <p:spPr>
          <a:xfrm>
            <a:off x="526773" y="6190101"/>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58" name="Google Shape;258;p17"/>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pic>
        <p:nvPicPr>
          <p:cNvPr id="259" name="Google Shape;259;p17"/>
          <p:cNvPicPr preferRelativeResize="0"/>
          <p:nvPr/>
        </p:nvPicPr>
        <p:blipFill rotWithShape="1">
          <a:blip r:embed="rId4">
            <a:alphaModFix/>
          </a:blip>
          <a:srcRect/>
          <a:stretch/>
        </p:blipFill>
        <p:spPr>
          <a:xfrm>
            <a:off x="732026" y="247313"/>
            <a:ext cx="1005919" cy="1219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4800">
                <a:latin typeface="Calibri"/>
                <a:ea typeface="Calibri"/>
                <a:cs typeface="Calibri"/>
                <a:sym typeface="Calibri"/>
              </a:rPr>
              <a:t>Adverse Childhood Experiences (ACEs)</a:t>
            </a:r>
            <a:endParaRPr sz="4800">
              <a:latin typeface="Calibri"/>
              <a:ea typeface="Calibri"/>
              <a:cs typeface="Calibri"/>
              <a:sym typeface="Calibri"/>
            </a:endParaRPr>
          </a:p>
        </p:txBody>
      </p:sp>
      <p:sp>
        <p:nvSpPr>
          <p:cNvPr id="266" name="Google Shape;266;p18"/>
          <p:cNvSpPr txBox="1"/>
          <p:nvPr/>
        </p:nvSpPr>
        <p:spPr>
          <a:xfrm>
            <a:off x="526773" y="3015814"/>
            <a:ext cx="4361228" cy="1210255"/>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Presenter name</a:t>
            </a:r>
            <a:endParaRPr sz="1800">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Email</a:t>
            </a:r>
            <a:endParaRPr sz="1800">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Phone </a:t>
            </a:r>
            <a:endParaRPr sz="2800">
              <a:solidFill>
                <a:schemeClr val="dk1"/>
              </a:solidFill>
              <a:latin typeface="Calibri"/>
              <a:ea typeface="Calibri"/>
              <a:cs typeface="Calibri"/>
              <a:sym typeface="Calibri"/>
            </a:endParaRPr>
          </a:p>
        </p:txBody>
      </p:sp>
      <p:pic>
        <p:nvPicPr>
          <p:cNvPr id="267" name="Google Shape;267;p18" descr="Image result for breathing"/>
          <p:cNvPicPr preferRelativeResize="0"/>
          <p:nvPr/>
        </p:nvPicPr>
        <p:blipFill rotWithShape="1">
          <a:blip r:embed="rId3">
            <a:alphaModFix/>
          </a:blip>
          <a:srcRect/>
          <a:stretch/>
        </p:blipFill>
        <p:spPr>
          <a:xfrm>
            <a:off x="4552122" y="1958008"/>
            <a:ext cx="6952028" cy="3826565"/>
          </a:xfrm>
          <a:prstGeom prst="rect">
            <a:avLst/>
          </a:prstGeom>
          <a:noFill/>
          <a:ln>
            <a:noFill/>
          </a:ln>
        </p:spPr>
      </p:pic>
      <p:pic>
        <p:nvPicPr>
          <p:cNvPr id="268" name="Google Shape;268;p18"/>
          <p:cNvPicPr preferRelativeResize="0"/>
          <p:nvPr/>
        </p:nvPicPr>
        <p:blipFill rotWithShape="1">
          <a:blip r:embed="rId4">
            <a:alphaModFix/>
          </a:blip>
          <a:srcRect/>
          <a:stretch/>
        </p:blipFill>
        <p:spPr>
          <a:xfrm>
            <a:off x="732026" y="381000"/>
            <a:ext cx="1005919" cy="1219200"/>
          </a:xfrm>
          <a:prstGeom prst="rect">
            <a:avLst/>
          </a:prstGeom>
          <a:noFill/>
          <a:ln>
            <a:noFill/>
          </a:ln>
        </p:spPr>
      </p:pic>
      <p:cxnSp>
        <p:nvCxnSpPr>
          <p:cNvPr id="269" name="Google Shape;269;p18"/>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
        <p:nvSpPr>
          <p:cNvPr id="270" name="Google Shape;270;p18"/>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02" name="Google Shape;102;p2"/>
          <p:cNvSpPr/>
          <p:nvPr/>
        </p:nvSpPr>
        <p:spPr>
          <a:xfrm>
            <a:off x="526773" y="1666876"/>
            <a:ext cx="112113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Today you will learn to:</a:t>
            </a:r>
            <a:endParaRPr sz="5400" b="0" i="0" u="none" strike="noStrike" cap="none">
              <a:solidFill>
                <a:schemeClr val="dk1"/>
              </a:solidFill>
              <a:latin typeface="Calibri"/>
              <a:ea typeface="Calibri"/>
              <a:cs typeface="Calibri"/>
              <a:sym typeface="Calibri"/>
            </a:endParaRPr>
          </a:p>
        </p:txBody>
      </p:sp>
      <p:sp>
        <p:nvSpPr>
          <p:cNvPr id="103" name="Google Shape;103;p2"/>
          <p:cNvSpPr/>
          <p:nvPr/>
        </p:nvSpPr>
        <p:spPr>
          <a:xfrm>
            <a:off x="526774" y="2622086"/>
            <a:ext cx="11211338" cy="3442033"/>
          </a:xfrm>
          <a:prstGeom prst="rect">
            <a:avLst/>
          </a:prstGeom>
          <a:noFill/>
          <a:ln>
            <a:noFill/>
          </a:ln>
        </p:spPr>
        <p:txBody>
          <a:bodyPr spcFirstLastPara="1" wrap="square" lIns="91425" tIns="45700" rIns="91425" bIns="45700" anchor="t" anchorCtr="0">
            <a:spAutoFit/>
          </a:bodyPr>
          <a:lstStyle/>
          <a:p>
            <a:pPr marL="342900" marR="0" lvl="0" indent="-203200" algn="l" rtl="0">
              <a:lnSpc>
                <a:spcPct val="115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Arial"/>
                <a:ea typeface="Arial"/>
                <a:cs typeface="Arial"/>
                <a:sym typeface="Arial"/>
              </a:rPr>
              <a:t> Understand the importance of resilience in the lives of students affected by ACEs.</a:t>
            </a:r>
            <a:endParaRPr/>
          </a:p>
          <a:p>
            <a:pPr marL="342900" marR="0" lvl="0" indent="-203200" algn="l" rtl="0">
              <a:lnSpc>
                <a:spcPct val="115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Arial"/>
                <a:ea typeface="Arial"/>
                <a:cs typeface="Arial"/>
                <a:sym typeface="Arial"/>
              </a:rPr>
              <a:t> Understand the role that ACEs plays in the lives of students and families.</a:t>
            </a:r>
            <a:endParaRPr sz="2800" b="0" i="0" u="none" strike="noStrike" cap="none">
              <a:solidFill>
                <a:schemeClr val="dk1"/>
              </a:solidFill>
              <a:latin typeface="Arial"/>
              <a:ea typeface="Arial"/>
              <a:cs typeface="Arial"/>
              <a:sym typeface="Arial"/>
            </a:endParaRPr>
          </a:p>
          <a:p>
            <a:pPr marL="342900" marR="0" lvl="0" indent="-203200" algn="l" rtl="0">
              <a:lnSpc>
                <a:spcPct val="115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Arial"/>
                <a:ea typeface="Arial"/>
                <a:cs typeface="Arial"/>
                <a:sym typeface="Arial"/>
              </a:rPr>
              <a:t> Learn to use the </a:t>
            </a:r>
            <a:r>
              <a:rPr lang="en-US" sz="3200" b="0" i="1" u="none" strike="noStrike" cap="none">
                <a:solidFill>
                  <a:srgbClr val="000000"/>
                </a:solidFill>
                <a:latin typeface="Arial"/>
                <a:ea typeface="Arial"/>
                <a:cs typeface="Arial"/>
                <a:sym typeface="Arial"/>
              </a:rPr>
              <a:t>ACEs Questionnaire</a:t>
            </a:r>
            <a:r>
              <a:rPr lang="en-US" sz="3200" b="0" i="0" u="none" strike="noStrike" cap="none">
                <a:solidFill>
                  <a:srgbClr val="000000"/>
                </a:solidFill>
                <a:latin typeface="Arial"/>
                <a:ea typeface="Arial"/>
                <a:cs typeface="Arial"/>
                <a:sym typeface="Arial"/>
              </a:rPr>
              <a:t> to determine personal ACEs scores.</a:t>
            </a:r>
            <a:endParaRPr sz="2800" b="0" i="0" u="none" strike="noStrike" cap="none">
              <a:solidFill>
                <a:schemeClr val="dk1"/>
              </a:solidFill>
              <a:latin typeface="Arial"/>
              <a:ea typeface="Arial"/>
              <a:cs typeface="Arial"/>
              <a:sym typeface="Arial"/>
            </a:endParaRPr>
          </a:p>
        </p:txBody>
      </p:sp>
      <p:pic>
        <p:nvPicPr>
          <p:cNvPr id="104" name="Google Shape;104;p2"/>
          <p:cNvPicPr preferRelativeResize="0"/>
          <p:nvPr/>
        </p:nvPicPr>
        <p:blipFill rotWithShape="1">
          <a:blip r:embed="rId3">
            <a:alphaModFix/>
          </a:blip>
          <a:srcRect/>
          <a:stretch/>
        </p:blipFill>
        <p:spPr>
          <a:xfrm>
            <a:off x="751840" y="365125"/>
            <a:ext cx="1005919" cy="1219200"/>
          </a:xfrm>
          <a:prstGeom prst="rect">
            <a:avLst/>
          </a:prstGeom>
          <a:noFill/>
          <a:ln>
            <a:noFill/>
          </a:ln>
        </p:spPr>
      </p:pic>
      <p:sp>
        <p:nvSpPr>
          <p:cNvPr id="105" name="Google Shape;105;p2"/>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526773" y="1687224"/>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13" name="Google Shape;113;p3"/>
          <p:cNvSpPr/>
          <p:nvPr/>
        </p:nvSpPr>
        <p:spPr>
          <a:xfrm>
            <a:off x="526775" y="1818024"/>
            <a:ext cx="11211300" cy="99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Today you will learn to:</a:t>
            </a:r>
            <a:endParaRPr sz="5400" b="0" i="0" u="none" strike="noStrike" cap="none">
              <a:solidFill>
                <a:schemeClr val="dk1"/>
              </a:solidFill>
              <a:latin typeface="Calibri"/>
              <a:ea typeface="Calibri"/>
              <a:cs typeface="Calibri"/>
              <a:sym typeface="Calibri"/>
            </a:endParaRPr>
          </a:p>
        </p:txBody>
      </p:sp>
      <p:sp>
        <p:nvSpPr>
          <p:cNvPr id="114" name="Google Shape;114;p3"/>
          <p:cNvSpPr/>
          <p:nvPr/>
        </p:nvSpPr>
        <p:spPr>
          <a:xfrm>
            <a:off x="490331" y="2535081"/>
            <a:ext cx="11211338" cy="2238626"/>
          </a:xfrm>
          <a:prstGeom prst="rect">
            <a:avLst/>
          </a:prstGeom>
          <a:noFill/>
          <a:ln>
            <a:noFill/>
          </a:ln>
        </p:spPr>
        <p:txBody>
          <a:bodyPr spcFirstLastPara="1" wrap="square" lIns="91425" tIns="45700" rIns="91425" bIns="45700" anchor="t" anchorCtr="0">
            <a:spAutoFit/>
          </a:bodyPr>
          <a:lstStyle/>
          <a:p>
            <a:pPr marL="342900" marR="0" lvl="0" indent="0" algn="l" rtl="0">
              <a:lnSpc>
                <a:spcPct val="115000"/>
              </a:lnSpc>
              <a:spcBef>
                <a:spcPts val="0"/>
              </a:spcBef>
              <a:spcAft>
                <a:spcPts val="0"/>
              </a:spcAft>
              <a:buNone/>
            </a:pPr>
            <a:endParaRPr sz="2800" b="0" i="0" u="none" strike="noStrike" cap="none">
              <a:solidFill>
                <a:schemeClr val="dk1"/>
              </a:solidFill>
              <a:latin typeface="Arial"/>
              <a:ea typeface="Arial"/>
              <a:cs typeface="Arial"/>
              <a:sym typeface="Arial"/>
            </a:endParaRPr>
          </a:p>
          <a:p>
            <a:pPr marL="342900" marR="0" lvl="0" indent="-203200" algn="l" rtl="0">
              <a:lnSpc>
                <a:spcPct val="115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Arial"/>
                <a:ea typeface="Arial"/>
                <a:cs typeface="Arial"/>
                <a:sym typeface="Arial"/>
              </a:rPr>
              <a:t>Determine the appropriate resources to connect with when helping others determine their ACEs score and any resulting mental/emotional/physical health issues.</a:t>
            </a:r>
            <a:endParaRPr sz="2800" b="0" i="0" u="none" strike="noStrike" cap="none">
              <a:solidFill>
                <a:schemeClr val="dk1"/>
              </a:solidFill>
              <a:latin typeface="Arial"/>
              <a:ea typeface="Arial"/>
              <a:cs typeface="Arial"/>
              <a:sym typeface="Arial"/>
            </a:endParaRPr>
          </a:p>
        </p:txBody>
      </p:sp>
      <p:pic>
        <p:nvPicPr>
          <p:cNvPr id="115" name="Google Shape;115;p3"/>
          <p:cNvPicPr preferRelativeResize="0"/>
          <p:nvPr/>
        </p:nvPicPr>
        <p:blipFill rotWithShape="1">
          <a:blip r:embed="rId3">
            <a:alphaModFix/>
          </a:blip>
          <a:srcRect/>
          <a:stretch/>
        </p:blipFill>
        <p:spPr>
          <a:xfrm>
            <a:off x="751840" y="365125"/>
            <a:ext cx="1005919" cy="1219200"/>
          </a:xfrm>
          <a:prstGeom prst="rect">
            <a:avLst/>
          </a:prstGeom>
          <a:noFill/>
          <a:ln>
            <a:noFill/>
          </a:ln>
        </p:spPr>
      </p:pic>
      <p:sp>
        <p:nvSpPr>
          <p:cNvPr id="116" name="Google Shape;116;p3"/>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17" name="Google Shape;117;p3"/>
          <p:cNvCxnSpPr/>
          <p:nvPr/>
        </p:nvCxnSpPr>
        <p:spPr>
          <a:xfrm>
            <a:off x="526770" y="1690688"/>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24" name="Google Shape;124;p4"/>
          <p:cNvSpPr/>
          <p:nvPr/>
        </p:nvSpPr>
        <p:spPr>
          <a:xfrm>
            <a:off x="526772" y="1712153"/>
            <a:ext cx="1121133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What are ACEs?</a:t>
            </a:r>
            <a:endParaRPr sz="5400" b="0" i="0" u="none" strike="noStrike" cap="none">
              <a:solidFill>
                <a:schemeClr val="dk1"/>
              </a:solidFill>
              <a:latin typeface="Calibri"/>
              <a:ea typeface="Calibri"/>
              <a:cs typeface="Calibri"/>
              <a:sym typeface="Calibri"/>
            </a:endParaRPr>
          </a:p>
        </p:txBody>
      </p:sp>
      <p:sp>
        <p:nvSpPr>
          <p:cNvPr id="125" name="Google Shape;125;p4"/>
          <p:cNvSpPr/>
          <p:nvPr/>
        </p:nvSpPr>
        <p:spPr>
          <a:xfrm>
            <a:off x="526772" y="2434353"/>
            <a:ext cx="11211338" cy="3992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ACEs =Adverse Childhood Experiences</a:t>
            </a:r>
            <a:endParaRPr/>
          </a:p>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 </a:t>
            </a:r>
            <a:endParaRPr/>
          </a:p>
          <a:p>
            <a:pPr marL="457200" marR="0" lvl="0"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These are traumatic or stress-inducing experiences that happen before adulthood and affect brain chemistry, especially with prolonged exposure. </a:t>
            </a:r>
            <a:endParaRPr/>
          </a:p>
          <a:p>
            <a:pPr marL="457200" marR="0" lvl="0"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Having a score of four (4) or more ACEs has been linked to developing alcoholism, drug abuse, depression, and chronic illness in adulthood.</a:t>
            </a:r>
            <a:endParaRPr/>
          </a:p>
          <a:p>
            <a:pPr marL="457200" marR="0" lvl="0"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Let’s take a look at the different types of ACEs.</a:t>
            </a:r>
            <a:endParaRPr/>
          </a:p>
          <a:p>
            <a:pPr marL="342900" marR="0" lvl="0" indent="0" algn="l" rtl="0">
              <a:lnSpc>
                <a:spcPct val="115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pic>
        <p:nvPicPr>
          <p:cNvPr id="126" name="Google Shape;126;p4"/>
          <p:cNvPicPr preferRelativeResize="0"/>
          <p:nvPr/>
        </p:nvPicPr>
        <p:blipFill rotWithShape="1">
          <a:blip r:embed="rId3">
            <a:alphaModFix/>
          </a:blip>
          <a:srcRect/>
          <a:stretch/>
        </p:blipFill>
        <p:spPr>
          <a:xfrm>
            <a:off x="751840" y="365125"/>
            <a:ext cx="1005919" cy="1219200"/>
          </a:xfrm>
          <a:prstGeom prst="rect">
            <a:avLst/>
          </a:prstGeom>
          <a:noFill/>
          <a:ln>
            <a:noFill/>
          </a:ln>
        </p:spPr>
      </p:pic>
      <p:sp>
        <p:nvSpPr>
          <p:cNvPr id="127" name="Google Shape;127;p4"/>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28" name="Google Shape;128;p4"/>
          <p:cNvCxnSpPr/>
          <p:nvPr/>
        </p:nvCxnSpPr>
        <p:spPr>
          <a:xfrm>
            <a:off x="526770" y="1666443"/>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35" name="Google Shape;135;p5"/>
          <p:cNvSpPr/>
          <p:nvPr/>
        </p:nvSpPr>
        <p:spPr>
          <a:xfrm>
            <a:off x="225195" y="2845662"/>
            <a:ext cx="349451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ACEs</a:t>
            </a:r>
            <a:endParaRPr/>
          </a:p>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categories</a:t>
            </a:r>
            <a:endParaRPr sz="5400" b="0" i="0" u="none" strike="noStrike" cap="none">
              <a:solidFill>
                <a:schemeClr val="dk1"/>
              </a:solidFill>
              <a:latin typeface="Calibri"/>
              <a:ea typeface="Calibri"/>
              <a:cs typeface="Calibri"/>
              <a:sym typeface="Calibri"/>
            </a:endParaRPr>
          </a:p>
        </p:txBody>
      </p:sp>
      <p:pic>
        <p:nvPicPr>
          <p:cNvPr id="136" name="Google Shape;136;p5"/>
          <p:cNvPicPr preferRelativeResize="0">
            <a:picLocks noGrp="1"/>
          </p:cNvPicPr>
          <p:nvPr>
            <p:ph type="body" idx="1"/>
          </p:nvPr>
        </p:nvPicPr>
        <p:blipFill rotWithShape="1">
          <a:blip r:embed="rId3">
            <a:alphaModFix/>
          </a:blip>
          <a:srcRect/>
          <a:stretch/>
        </p:blipFill>
        <p:spPr>
          <a:xfrm>
            <a:off x="3719705" y="1420378"/>
            <a:ext cx="8018407" cy="5195110"/>
          </a:xfrm>
          <a:prstGeom prst="rect">
            <a:avLst/>
          </a:prstGeom>
          <a:noFill/>
          <a:ln>
            <a:noFill/>
          </a:ln>
        </p:spPr>
      </p:pic>
      <p:pic>
        <p:nvPicPr>
          <p:cNvPr id="137" name="Google Shape;137;p5"/>
          <p:cNvPicPr preferRelativeResize="0"/>
          <p:nvPr/>
        </p:nvPicPr>
        <p:blipFill rotWithShape="1">
          <a:blip r:embed="rId4">
            <a:alphaModFix/>
          </a:blip>
          <a:srcRect/>
          <a:stretch/>
        </p:blipFill>
        <p:spPr>
          <a:xfrm>
            <a:off x="751840" y="365125"/>
            <a:ext cx="1005919" cy="121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44" name="Google Shape;144;p6"/>
          <p:cNvSpPr/>
          <p:nvPr/>
        </p:nvSpPr>
        <p:spPr>
          <a:xfrm>
            <a:off x="4911736" y="1611175"/>
            <a:ext cx="654943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ACEs Questionnaire</a:t>
            </a:r>
            <a:endParaRPr sz="5400" b="0" i="0" u="none" strike="noStrike" cap="none">
              <a:solidFill>
                <a:schemeClr val="dk1"/>
              </a:solidFill>
              <a:latin typeface="Calibri"/>
              <a:ea typeface="Calibri"/>
              <a:cs typeface="Calibri"/>
              <a:sym typeface="Calibri"/>
            </a:endParaRPr>
          </a:p>
        </p:txBody>
      </p:sp>
      <p:sp>
        <p:nvSpPr>
          <p:cNvPr id="145" name="Google Shape;145;p6"/>
          <p:cNvSpPr txBox="1"/>
          <p:nvPr/>
        </p:nvSpPr>
        <p:spPr>
          <a:xfrm>
            <a:off x="5138454" y="2821560"/>
            <a:ext cx="6096000" cy="373046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Take the ACEs Questionnaire.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Think about yourself or someone you love.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There is no need to share the results.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Did someone in your life make a difference in improving outcomes?</a:t>
            </a:r>
            <a:endParaRPr/>
          </a:p>
        </p:txBody>
      </p:sp>
      <p:pic>
        <p:nvPicPr>
          <p:cNvPr id="146" name="Google Shape;146;p6"/>
          <p:cNvPicPr preferRelativeResize="0"/>
          <p:nvPr/>
        </p:nvPicPr>
        <p:blipFill rotWithShape="1">
          <a:blip r:embed="rId3">
            <a:alphaModFix/>
          </a:blip>
          <a:srcRect/>
          <a:stretch/>
        </p:blipFill>
        <p:spPr>
          <a:xfrm>
            <a:off x="526773" y="1442845"/>
            <a:ext cx="4108023" cy="5197529"/>
          </a:xfrm>
          <a:prstGeom prst="rect">
            <a:avLst/>
          </a:prstGeom>
          <a:noFill/>
          <a:ln>
            <a:noFill/>
          </a:ln>
        </p:spPr>
      </p:pic>
      <p:pic>
        <p:nvPicPr>
          <p:cNvPr id="147" name="Google Shape;147;p6"/>
          <p:cNvPicPr preferRelativeResize="0"/>
          <p:nvPr/>
        </p:nvPicPr>
        <p:blipFill rotWithShape="1">
          <a:blip r:embed="rId4">
            <a:alphaModFix/>
          </a:blip>
          <a:srcRect/>
          <a:stretch/>
        </p:blipFill>
        <p:spPr>
          <a:xfrm>
            <a:off x="725714" y="217626"/>
            <a:ext cx="1005919" cy="12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54" name="Google Shape;154;p7"/>
          <p:cNvSpPr/>
          <p:nvPr/>
        </p:nvSpPr>
        <p:spPr>
          <a:xfrm>
            <a:off x="561262" y="1611175"/>
            <a:ext cx="1089991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900" b="0" i="1" u="none" strike="noStrike" cap="none">
                <a:solidFill>
                  <a:srgbClr val="000000"/>
                </a:solidFill>
                <a:latin typeface="Arial"/>
                <a:ea typeface="Arial"/>
                <a:cs typeface="Arial"/>
                <a:sym typeface="Arial"/>
              </a:rPr>
              <a:t>Effects of ACEs Beyond Childhood</a:t>
            </a:r>
            <a:endParaRPr sz="4900" b="0" i="1" u="none" strike="noStrike" cap="none">
              <a:solidFill>
                <a:schemeClr val="dk1"/>
              </a:solidFill>
              <a:latin typeface="Calibri"/>
              <a:ea typeface="Calibri"/>
              <a:cs typeface="Calibri"/>
              <a:sym typeface="Calibri"/>
            </a:endParaRPr>
          </a:p>
        </p:txBody>
      </p:sp>
      <p:pic>
        <p:nvPicPr>
          <p:cNvPr id="155" name="Google Shape;155;p7" title="7 Ways Childhood Trauma Follow You Into Adulthood"/>
          <p:cNvPicPr preferRelativeResize="0">
            <a:picLocks noGrp="1"/>
          </p:cNvPicPr>
          <p:nvPr>
            <p:ph type="body" idx="1"/>
          </p:nvPr>
        </p:nvPicPr>
        <p:blipFill rotWithShape="1">
          <a:blip r:embed="rId3">
            <a:alphaModFix/>
          </a:blip>
          <a:srcRect/>
          <a:stretch/>
        </p:blipFill>
        <p:spPr>
          <a:xfrm>
            <a:off x="2743331" y="2462328"/>
            <a:ext cx="6163657" cy="3466985"/>
          </a:xfrm>
          <a:prstGeom prst="rect">
            <a:avLst/>
          </a:prstGeom>
          <a:noFill/>
          <a:ln>
            <a:noFill/>
          </a:ln>
        </p:spPr>
      </p:pic>
      <p:pic>
        <p:nvPicPr>
          <p:cNvPr id="156" name="Google Shape;156;p7"/>
          <p:cNvPicPr preferRelativeResize="0"/>
          <p:nvPr/>
        </p:nvPicPr>
        <p:blipFill rotWithShape="1">
          <a:blip r:embed="rId4">
            <a:alphaModFix/>
          </a:blip>
          <a:srcRect/>
          <a:stretch/>
        </p:blipFill>
        <p:spPr>
          <a:xfrm>
            <a:off x="838200" y="247504"/>
            <a:ext cx="1005919" cy="1219200"/>
          </a:xfrm>
          <a:prstGeom prst="rect">
            <a:avLst/>
          </a:prstGeom>
          <a:noFill/>
          <a:ln>
            <a:noFill/>
          </a:ln>
        </p:spPr>
      </p:pic>
      <p:sp>
        <p:nvSpPr>
          <p:cNvPr id="157" name="Google Shape;157;p7"/>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58" name="Google Shape;158;p7"/>
          <p:cNvCxnSpPr/>
          <p:nvPr/>
        </p:nvCxnSpPr>
        <p:spPr>
          <a:xfrm>
            <a:off x="526773" y="1618102"/>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sp>
        <p:nvSpPr>
          <p:cNvPr id="165" name="Google Shape;165;p8"/>
          <p:cNvSpPr/>
          <p:nvPr/>
        </p:nvSpPr>
        <p:spPr>
          <a:xfrm>
            <a:off x="277663" y="1867914"/>
            <a:ext cx="3494400" cy="42474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5400" b="0" i="0" u="none" strike="noStrike" cap="none">
                <a:solidFill>
                  <a:srgbClr val="000000"/>
                </a:solidFill>
                <a:latin typeface="Arial"/>
                <a:ea typeface="Arial"/>
                <a:cs typeface="Arial"/>
                <a:sym typeface="Arial"/>
              </a:rPr>
              <a:t>ACEs</a:t>
            </a:r>
            <a:endParaRPr/>
          </a:p>
          <a:p>
            <a:pPr marL="0" marR="0" lvl="0" indent="0" algn="r" rtl="0">
              <a:spcBef>
                <a:spcPts val="0"/>
              </a:spcBef>
              <a:spcAft>
                <a:spcPts val="0"/>
              </a:spcAft>
              <a:buNone/>
            </a:pPr>
            <a:r>
              <a:rPr lang="en-US" sz="5400" b="0" i="0" u="none" strike="noStrike" cap="none">
                <a:solidFill>
                  <a:srgbClr val="000000"/>
                </a:solidFill>
                <a:latin typeface="Arial"/>
                <a:ea typeface="Arial"/>
                <a:cs typeface="Arial"/>
                <a:sym typeface="Arial"/>
              </a:rPr>
              <a:t>on the Surface and Beneath</a:t>
            </a:r>
            <a:endParaRPr sz="5400" b="0" i="0" u="none" strike="noStrike" cap="none">
              <a:solidFill>
                <a:schemeClr val="dk1"/>
              </a:solidFill>
              <a:latin typeface="Calibri"/>
              <a:ea typeface="Calibri"/>
              <a:cs typeface="Calibri"/>
              <a:sym typeface="Calibri"/>
            </a:endParaRPr>
          </a:p>
        </p:txBody>
      </p:sp>
      <p:pic>
        <p:nvPicPr>
          <p:cNvPr id="166" name="Google Shape;166;p8" descr="When a Picture Tells the Story: The Pair of ACEs Tree - Moving ..."/>
          <p:cNvPicPr preferRelativeResize="0"/>
          <p:nvPr/>
        </p:nvPicPr>
        <p:blipFill rotWithShape="1">
          <a:blip r:embed="rId3">
            <a:alphaModFix/>
          </a:blip>
          <a:srcRect/>
          <a:stretch/>
        </p:blipFill>
        <p:spPr>
          <a:xfrm>
            <a:off x="3772065" y="1514501"/>
            <a:ext cx="8014997" cy="4776938"/>
          </a:xfrm>
          <a:prstGeom prst="rect">
            <a:avLst/>
          </a:prstGeom>
          <a:noFill/>
          <a:ln>
            <a:noFill/>
          </a:ln>
        </p:spPr>
      </p:pic>
      <p:pic>
        <p:nvPicPr>
          <p:cNvPr id="167" name="Google Shape;167;p8"/>
          <p:cNvPicPr preferRelativeResize="0"/>
          <p:nvPr/>
        </p:nvPicPr>
        <p:blipFill rotWithShape="1">
          <a:blip r:embed="rId4">
            <a:alphaModFix/>
          </a:blip>
          <a:srcRect/>
          <a:stretch/>
        </p:blipFill>
        <p:spPr>
          <a:xfrm>
            <a:off x="751840" y="365125"/>
            <a:ext cx="1005919" cy="12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Adverse Childhood Experiences (ACEs)</a:t>
            </a:r>
            <a:endParaRPr/>
          </a:p>
        </p:txBody>
      </p:sp>
      <p:pic>
        <p:nvPicPr>
          <p:cNvPr id="174" name="Google Shape;174;p9"/>
          <p:cNvPicPr preferRelativeResize="0"/>
          <p:nvPr/>
        </p:nvPicPr>
        <p:blipFill rotWithShape="1">
          <a:blip r:embed="rId3">
            <a:alphaModFix/>
          </a:blip>
          <a:srcRect/>
          <a:stretch/>
        </p:blipFill>
        <p:spPr>
          <a:xfrm>
            <a:off x="2284467" y="1611174"/>
            <a:ext cx="7346243" cy="4466537"/>
          </a:xfrm>
          <a:prstGeom prst="rect">
            <a:avLst/>
          </a:prstGeom>
          <a:noFill/>
          <a:ln>
            <a:noFill/>
          </a:ln>
        </p:spPr>
      </p:pic>
      <p:pic>
        <p:nvPicPr>
          <p:cNvPr id="175" name="Google Shape;175;p9"/>
          <p:cNvPicPr preferRelativeResize="0"/>
          <p:nvPr/>
        </p:nvPicPr>
        <p:blipFill rotWithShape="1">
          <a:blip r:embed="rId4">
            <a:alphaModFix/>
          </a:blip>
          <a:srcRect/>
          <a:stretch/>
        </p:blipFill>
        <p:spPr>
          <a:xfrm>
            <a:off x="751840" y="365125"/>
            <a:ext cx="1005919" cy="1219200"/>
          </a:xfrm>
          <a:prstGeom prst="rect">
            <a:avLst/>
          </a:prstGeom>
          <a:noFill/>
          <a:ln>
            <a:noFill/>
          </a:ln>
        </p:spPr>
      </p:pic>
      <p:sp>
        <p:nvSpPr>
          <p:cNvPr id="176" name="Google Shape;176;p9"/>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77" name="Google Shape;177;p9"/>
          <p:cNvCxnSpPr/>
          <p:nvPr/>
        </p:nvCxnSpPr>
        <p:spPr>
          <a:xfrm>
            <a:off x="526773" y="1676833"/>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1799</Words>
  <Application>Microsoft Macintosh PowerPoint</Application>
  <PresentationFormat>Widescreen</PresentationFormat>
  <Paragraphs>192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Project EVERS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lpstr>Adverse Childhood Experiences (ACEs)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EVERS</dc:title>
  <dc:creator>Susanna Bartee</dc:creator>
  <cp:lastModifiedBy>Susanna Bartee</cp:lastModifiedBy>
  <cp:revision>1</cp:revision>
  <dcterms:created xsi:type="dcterms:W3CDTF">2020-04-01T20:23:33Z</dcterms:created>
  <dcterms:modified xsi:type="dcterms:W3CDTF">2021-02-17T16:27:11Z</dcterms:modified>
</cp:coreProperties>
</file>