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6858000" cx="12192000"/>
  <p:notesSz cx="6858000" cy="9144000"/>
  <p:embeddedFontLst>
    <p:embeddedFont>
      <p:font typeface="Lato"/>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8" roundtripDataSignature="AMtx7minKyKu+s7+HzPg3eCV/In/oWFd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font" Target="fonts/Lato-regular.fntdata"/><Relationship Id="rId21" Type="http://schemas.openxmlformats.org/officeDocument/2006/relationships/slide" Target="slides/slide17.xml"/><Relationship Id="rId43" Type="http://schemas.openxmlformats.org/officeDocument/2006/relationships/slide" Target="slides/slide39.xml"/><Relationship Id="rId24" Type="http://schemas.openxmlformats.org/officeDocument/2006/relationships/slide" Target="slides/slide20.xml"/><Relationship Id="rId46" Type="http://schemas.openxmlformats.org/officeDocument/2006/relationships/font" Target="fonts/Lato-italic.fntdata"/><Relationship Id="rId23" Type="http://schemas.openxmlformats.org/officeDocument/2006/relationships/slide" Target="slides/slide19.xml"/><Relationship Id="rId45" Type="http://schemas.openxmlformats.org/officeDocument/2006/relationships/font" Target="fonts/Lato-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Lato-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lpcenter.org/self-awareness-test/"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The purpose of this presentation is to provide</a:t>
            </a:r>
            <a:r>
              <a:rPr lang="en-US"/>
              <a:t> educator</a:t>
            </a:r>
            <a:r>
              <a:rPr lang="en-US" sz="1200">
                <a:latin typeface="Calibri"/>
                <a:ea typeface="Calibri"/>
                <a:cs typeface="Calibri"/>
                <a:sym typeface="Calibri"/>
              </a:rPr>
              <a:t>s with strategies and support practices that are trauma-informed. </a:t>
            </a:r>
            <a:endParaRPr/>
          </a:p>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These strategies can be taught or modeled with students. </a:t>
            </a:r>
            <a:endParaRPr/>
          </a:p>
          <a:p>
            <a:pPr indent="0" lvl="0" marL="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0: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marR="0" rtl="0" algn="l">
              <a:lnSpc>
                <a:spcPct val="107000"/>
              </a:lnSpc>
              <a:spcBef>
                <a:spcPts val="0"/>
              </a:spcBef>
              <a:spcAft>
                <a:spcPts val="0"/>
              </a:spcAft>
              <a:buSzPts val="1400"/>
              <a:buNone/>
            </a:pPr>
            <a:r>
              <a:rPr lang="en-US" sz="1200">
                <a:latin typeface="Calibri"/>
                <a:ea typeface="Calibri"/>
                <a:cs typeface="Calibri"/>
                <a:sym typeface="Calibri"/>
              </a:rPr>
              <a:t>When our brain's right hemisphere (emotional) has control, it does not always communicate with our left (logical) hemisphere. </a:t>
            </a:r>
            <a:endParaRPr/>
          </a:p>
          <a:p>
            <a:pPr indent="0" lvl="0" marL="0" marR="0" rtl="0" algn="l">
              <a:lnSpc>
                <a:spcPct val="107000"/>
              </a:lnSpc>
              <a:spcBef>
                <a:spcPts val="800"/>
              </a:spcBef>
              <a:spcAft>
                <a:spcPts val="0"/>
              </a:spcAft>
              <a:buSzPts val="1400"/>
              <a:buNone/>
            </a:pPr>
            <a:r>
              <a:rPr lang="en-US" sz="1200">
                <a:latin typeface="Calibri"/>
                <a:ea typeface="Calibri"/>
                <a:cs typeface="Calibri"/>
                <a:sym typeface="Calibri"/>
              </a:rPr>
              <a:t>When we are flooded with emotions, there is little space for the logical reasoning of the left brain. Although it may be tempting for us to respond to an emotional student in a way that applies primarily logic and reason to a situation, this approach will most likely lead to frustration for everyone. </a:t>
            </a:r>
            <a:endParaRPr/>
          </a:p>
          <a:p>
            <a:pPr indent="0" lvl="0" marL="0" marR="0" rtl="0" algn="l">
              <a:lnSpc>
                <a:spcPct val="107000"/>
              </a:lnSpc>
              <a:spcBef>
                <a:spcPts val="800"/>
              </a:spcBef>
              <a:spcAft>
                <a:spcPts val="0"/>
              </a:spcAft>
              <a:buSzPts val="1400"/>
              <a:buNone/>
            </a:pPr>
            <a:r>
              <a:rPr lang="en-US" sz="1200">
                <a:latin typeface="Calibri"/>
                <a:ea typeface="Calibri"/>
                <a:cs typeface="Calibri"/>
                <a:sym typeface="Calibri"/>
              </a:rPr>
              <a:t>Analysis and strategic thinking are activities dominated by the left brain. In the throes of emotion, there’s little access to that left brain. </a:t>
            </a:r>
            <a:endParaRPr sz="12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200">
                <a:latin typeface="Calibri"/>
                <a:ea typeface="Calibri"/>
                <a:cs typeface="Calibri"/>
                <a:sym typeface="Calibri"/>
              </a:rPr>
              <a:t>According to the ”Connect and Redirect" strategy, we must first use our right brain (empathy) to connect with their situation, i.e. acknowledge and empathize with the student’s feelings. </a:t>
            </a:r>
            <a:endParaRPr/>
          </a:p>
          <a:p>
            <a:pPr indent="0" lvl="0" marL="0" marR="0" rtl="0" algn="l">
              <a:lnSpc>
                <a:spcPct val="107000"/>
              </a:lnSpc>
              <a:spcBef>
                <a:spcPts val="800"/>
              </a:spcBef>
              <a:spcAft>
                <a:spcPts val="0"/>
              </a:spcAft>
              <a:buSzPts val="1400"/>
              <a:buNone/>
            </a:pPr>
            <a:r>
              <a:rPr lang="en-US" sz="1200">
                <a:latin typeface="Calibri"/>
                <a:ea typeface="Calibri"/>
                <a:cs typeface="Calibri"/>
                <a:sym typeface="Calibri"/>
              </a:rPr>
              <a:t>Empathy allows them to "feel felt" and relax. Once the student has calmed down, the left hemisphere is more available to participate in the crisis.</a:t>
            </a:r>
            <a:endParaRPr/>
          </a:p>
          <a:p>
            <a:pPr indent="0" lvl="0" marL="0" marR="0" rtl="0" algn="l">
              <a:lnSpc>
                <a:spcPct val="107000"/>
              </a:lnSpc>
              <a:spcBef>
                <a:spcPts val="800"/>
              </a:spcBef>
              <a:spcAft>
                <a:spcPts val="0"/>
              </a:spcAft>
              <a:buSzPts val="1400"/>
              <a:buNone/>
            </a:pPr>
            <a:r>
              <a:rPr lang="en-US" sz="1200">
                <a:latin typeface="Calibri"/>
                <a:ea typeface="Calibri"/>
                <a:cs typeface="Calibri"/>
                <a:sym typeface="Calibri"/>
              </a:rPr>
              <a:t> It might not be possible until several hours later, or perhaps even the next day. </a:t>
            </a:r>
            <a:endParaRPr/>
          </a:p>
          <a:p>
            <a:pPr indent="0" lvl="0" marL="0" marR="0" rtl="0" algn="l">
              <a:lnSpc>
                <a:spcPct val="107000"/>
              </a:lnSpc>
              <a:spcBef>
                <a:spcPts val="800"/>
              </a:spcBef>
              <a:spcAft>
                <a:spcPts val="0"/>
              </a:spcAft>
              <a:buSzPts val="1400"/>
              <a:buNone/>
            </a:pPr>
            <a:r>
              <a:rPr lang="en-US" sz="1200">
                <a:latin typeface="Calibri"/>
                <a:ea typeface="Calibri"/>
                <a:cs typeface="Calibri"/>
                <a:sym typeface="Calibri"/>
              </a:rPr>
              <a:t>Only when the emotional flooding has subsided, and the student has calmed down, can we redirect them by helping them analyze what happened. </a:t>
            </a:r>
            <a:endParaRPr/>
          </a:p>
          <a:p>
            <a:pPr indent="0" lvl="0" marL="0" marR="0" rtl="0" algn="l">
              <a:lnSpc>
                <a:spcPct val="107000"/>
              </a:lnSpc>
              <a:spcBef>
                <a:spcPts val="800"/>
              </a:spcBef>
              <a:spcAft>
                <a:spcPts val="0"/>
              </a:spcAft>
              <a:buSzPts val="1400"/>
              <a:buNone/>
            </a:pPr>
            <a:r>
              <a:rPr lang="en-US" sz="1200">
                <a:latin typeface="Calibri"/>
                <a:ea typeface="Calibri"/>
                <a:cs typeface="Calibri"/>
                <a:sym typeface="Calibri"/>
              </a:rPr>
              <a:t>By connecting with the right brain and subsequently redirecting with the left brain, we integrate both sides of the brain, training the neuropathways to do this independently somewhere down the road.</a:t>
            </a:r>
            <a:endParaRPr sz="1200">
              <a:latin typeface="Calibri"/>
              <a:ea typeface="Calibri"/>
              <a:cs typeface="Calibri"/>
              <a:sym typeface="Calibri"/>
            </a:endParaRPr>
          </a:p>
          <a:p>
            <a:pPr indent="0" lvl="0" marL="0" marR="0" rtl="0" algn="l">
              <a:lnSpc>
                <a:spcPct val="107000"/>
              </a:lnSpc>
              <a:spcBef>
                <a:spcPts val="1040"/>
              </a:spcBef>
              <a:spcAft>
                <a:spcPts val="0"/>
              </a:spcAft>
              <a:buSzPts val="1400"/>
              <a:buNone/>
            </a:pPr>
            <a:r>
              <a:rPr lang="en-US" sz="1200">
                <a:solidFill>
                  <a:srgbClr val="000000"/>
                </a:solidFill>
                <a:latin typeface="Calibri"/>
                <a:ea typeface="Calibri"/>
                <a:cs typeface="Calibri"/>
                <a:sym typeface="Calibri"/>
              </a:rPr>
              <a:t>To summarize the second step, when the student can name an accurate emotion, and not just any emotion, this will further help to calm the brain and help them make sense of their feelings.</a:t>
            </a:r>
            <a:endParaRPr sz="1200">
              <a:solidFill>
                <a:srgbClr val="000000"/>
              </a:solidFill>
              <a:latin typeface="Calibri"/>
              <a:ea typeface="Calibri"/>
              <a:cs typeface="Calibri"/>
              <a:sym typeface="Calibri"/>
            </a:endParaRPr>
          </a:p>
          <a:p>
            <a:pPr indent="0" lvl="0" marL="0" marR="0" rtl="0" algn="l">
              <a:lnSpc>
                <a:spcPct val="107000"/>
              </a:lnSpc>
              <a:spcBef>
                <a:spcPts val="1320"/>
              </a:spcBef>
              <a:spcAft>
                <a:spcPts val="0"/>
              </a:spcAft>
              <a:buClr>
                <a:srgbClr val="000000"/>
              </a:buClr>
              <a:buSzPts val="1400"/>
              <a:buFont typeface="Arial"/>
              <a:buNone/>
            </a:pPr>
            <a:r>
              <a:rPr lang="en-US" sz="1200">
                <a:latin typeface="Calibri"/>
                <a:ea typeface="Calibri"/>
                <a:cs typeface="Calibri"/>
                <a:sym typeface="Calibri"/>
              </a:rPr>
              <a:t>There is something powerful about understanding the science of how this works. When we have such understanding, we are more likely to use it.</a:t>
            </a:r>
            <a:endParaRPr sz="1200">
              <a:latin typeface="Calibri"/>
              <a:ea typeface="Calibri"/>
              <a:cs typeface="Calibri"/>
              <a:sym typeface="Calibri"/>
            </a:endParaRPr>
          </a:p>
          <a:p>
            <a:pPr indent="0" lvl="0" marL="0" marR="0" rtl="0" algn="l">
              <a:lnSpc>
                <a:spcPct val="107000"/>
              </a:lnSpc>
              <a:spcBef>
                <a:spcPts val="1320"/>
              </a:spcBef>
              <a:spcAft>
                <a:spcPts val="0"/>
              </a:spcAft>
              <a:buSzPts val="1400"/>
              <a:buNone/>
            </a:pPr>
            <a:r>
              <a:t/>
            </a:r>
            <a:endParaRPr sz="1200">
              <a:solidFill>
                <a:srgbClr val="666660"/>
              </a:solidFill>
              <a:latin typeface="Calibri"/>
              <a:ea typeface="Calibri"/>
              <a:cs typeface="Calibri"/>
              <a:sym typeface="Calibri"/>
            </a:endParaRPr>
          </a:p>
          <a:p>
            <a:pPr indent="0" lvl="0" marL="0" marR="0" rtl="0" algn="l">
              <a:lnSpc>
                <a:spcPct val="107000"/>
              </a:lnSpc>
              <a:spcBef>
                <a:spcPts val="1320"/>
              </a:spcBef>
              <a:spcAft>
                <a:spcPts val="0"/>
              </a:spcAft>
              <a:buSzPts val="1400"/>
              <a:buNone/>
            </a:pPr>
            <a:r>
              <a:t/>
            </a:r>
            <a:endParaRPr sz="1200">
              <a:solidFill>
                <a:srgbClr val="666660"/>
              </a:solidFill>
              <a:latin typeface="Calibri"/>
              <a:ea typeface="Calibri"/>
              <a:cs typeface="Calibri"/>
              <a:sym typeface="Calibri"/>
            </a:endParaRPr>
          </a:p>
          <a:p>
            <a:pPr indent="0" lvl="0" marL="0" marR="0" rtl="0" algn="l">
              <a:lnSpc>
                <a:spcPct val="107000"/>
              </a:lnSpc>
              <a:spcBef>
                <a:spcPts val="1320"/>
              </a:spcBef>
              <a:spcAft>
                <a:spcPts val="0"/>
              </a:spcAft>
              <a:buSzPts val="1400"/>
              <a:buNone/>
            </a:pPr>
            <a:r>
              <a:t/>
            </a:r>
            <a:endParaRPr sz="1200">
              <a:latin typeface="Calibri"/>
              <a:ea typeface="Calibri"/>
              <a:cs typeface="Calibri"/>
              <a:sym typeface="Calibri"/>
            </a:endParaRPr>
          </a:p>
          <a:p>
            <a:pPr indent="0" lvl="0" marL="0" rtl="0" algn="l">
              <a:lnSpc>
                <a:spcPct val="100000"/>
              </a:lnSpc>
              <a:spcBef>
                <a:spcPts val="108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p:txBody>
      </p:sp>
      <p:sp>
        <p:nvSpPr>
          <p:cNvPr id="188" name="Google Shape;188;p1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1: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As stated earlier, redirection can happen only when one has already helped the student connect to their feelings. </a:t>
            </a:r>
            <a:endParaRPr/>
          </a:p>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It is important to wait until the student is ready to understand why the behavior happened and is ready to consider what to do next.</a:t>
            </a:r>
            <a:endParaRPr/>
          </a:p>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Connection (aka relationships) can do wonders to keep lines of communications open and support the emotional development of students.</a:t>
            </a:r>
            <a:endParaRPr>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By using these scientific findings, we can guide students to navigate emotional issues, help wire their brains to deal with similar future situations, and improve our connection with them. </a:t>
            </a:r>
            <a:endParaRPr>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p:txBody>
      </p:sp>
      <p:sp>
        <p:nvSpPr>
          <p:cNvPr id="199" name="Google Shape;199;p1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SIFTing is another right-brain/left-brain strategy that students can apply to themselves. It also comes from Dr. Dan Siegel’s work</a:t>
            </a:r>
            <a:r>
              <a:rPr lang="en-US"/>
              <a:t>.</a:t>
            </a:r>
            <a:endParaRPr>
              <a:latin typeface="Calibri"/>
              <a:ea typeface="Calibri"/>
              <a:cs typeface="Calibri"/>
              <a:sym typeface="Calibri"/>
            </a:endParaRPr>
          </a:p>
        </p:txBody>
      </p:sp>
      <p:sp>
        <p:nvSpPr>
          <p:cNvPr id="210" name="Google Shape;21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3: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lnSpc>
                <a:spcPct val="115000"/>
              </a:lnSpc>
              <a:spcBef>
                <a:spcPts val="0"/>
              </a:spcBef>
              <a:spcAft>
                <a:spcPts val="0"/>
              </a:spcAft>
              <a:buClr>
                <a:schemeClr val="dk1"/>
              </a:buClr>
              <a:buSzPts val="1100"/>
              <a:buFont typeface="Arial"/>
              <a:buNone/>
            </a:pPr>
            <a:r>
              <a:rPr lang="en-US" sz="1100"/>
              <a:t>The brain has two basic settings, reactive and responsive.</a:t>
            </a:r>
            <a:endParaRPr sz="1100"/>
          </a:p>
          <a:p>
            <a:pPr indent="0" lvl="0" marL="0" rtl="0" algn="l">
              <a:lnSpc>
                <a:spcPct val="115000"/>
              </a:lnSpc>
              <a:spcBef>
                <a:spcPts val="0"/>
              </a:spcBef>
              <a:spcAft>
                <a:spcPts val="0"/>
              </a:spcAft>
              <a:buClr>
                <a:schemeClr val="dk1"/>
              </a:buClr>
              <a:buSzPts val="1100"/>
              <a:buFont typeface="Arial"/>
              <a:buNone/>
            </a:pPr>
            <a:r>
              <a:rPr lang="en-US" sz="1100"/>
              <a:t>Reactive is the mode that is wired into our DNA – survival mode. This is the fight or</a:t>
            </a:r>
            <a:endParaRPr sz="1100"/>
          </a:p>
          <a:p>
            <a:pPr indent="0" lvl="0" marL="0" rtl="0" algn="l">
              <a:lnSpc>
                <a:spcPct val="115000"/>
              </a:lnSpc>
              <a:spcBef>
                <a:spcPts val="0"/>
              </a:spcBef>
              <a:spcAft>
                <a:spcPts val="0"/>
              </a:spcAft>
              <a:buClr>
                <a:schemeClr val="dk1"/>
              </a:buClr>
              <a:buSzPts val="1100"/>
              <a:buFont typeface="Arial"/>
              <a:buNone/>
            </a:pPr>
            <a:r>
              <a:rPr lang="en-US" sz="1100"/>
              <a:t>flight response that helped our ancestors survive but may have negative consequences</a:t>
            </a:r>
            <a:endParaRPr sz="1100"/>
          </a:p>
          <a:p>
            <a:pPr indent="0" lvl="0" marL="0" rtl="0" algn="l">
              <a:lnSpc>
                <a:spcPct val="115000"/>
              </a:lnSpc>
              <a:spcBef>
                <a:spcPts val="0"/>
              </a:spcBef>
              <a:spcAft>
                <a:spcPts val="0"/>
              </a:spcAft>
              <a:buClr>
                <a:schemeClr val="dk1"/>
              </a:buClr>
              <a:buSzPts val="1100"/>
              <a:buFont typeface="Arial"/>
              <a:buNone/>
            </a:pPr>
            <a:r>
              <a:rPr lang="en-US" sz="1100"/>
              <a:t>for us today.</a:t>
            </a:r>
            <a:endParaRPr sz="1100"/>
          </a:p>
          <a:p>
            <a:pPr indent="0" lvl="0" marL="0" rtl="0" algn="l">
              <a:lnSpc>
                <a:spcPct val="115000"/>
              </a:lnSpc>
              <a:spcBef>
                <a:spcPts val="0"/>
              </a:spcBef>
              <a:spcAft>
                <a:spcPts val="0"/>
              </a:spcAft>
              <a:buClr>
                <a:schemeClr val="dk1"/>
              </a:buClr>
              <a:buSzPts val="1100"/>
              <a:buFont typeface="Arial"/>
              <a:buNone/>
            </a:pPr>
            <a:r>
              <a:rPr lang="en-US" sz="1100"/>
              <a:t>A responsive brain is actually the goal. A responsive brain is a calm brain, making one feel safe,</a:t>
            </a:r>
            <a:endParaRPr sz="1100"/>
          </a:p>
          <a:p>
            <a:pPr indent="0" lvl="0" marL="0" rtl="0" algn="l">
              <a:lnSpc>
                <a:spcPct val="115000"/>
              </a:lnSpc>
              <a:spcBef>
                <a:spcPts val="0"/>
              </a:spcBef>
              <a:spcAft>
                <a:spcPts val="0"/>
              </a:spcAft>
              <a:buClr>
                <a:schemeClr val="dk1"/>
              </a:buClr>
              <a:buSzPts val="1100"/>
              <a:buFont typeface="Arial"/>
              <a:buNone/>
            </a:pPr>
            <a:r>
              <a:rPr lang="en-US" sz="1100"/>
              <a:t>relaxed, and peaceful.</a:t>
            </a:r>
            <a:endParaRPr sz="1100"/>
          </a:p>
          <a:p>
            <a:pPr indent="0" lvl="0" marL="0" rtl="0" algn="l">
              <a:lnSpc>
                <a:spcPct val="115000"/>
              </a:lnSpc>
              <a:spcBef>
                <a:spcPts val="0"/>
              </a:spcBef>
              <a:spcAft>
                <a:spcPts val="0"/>
              </a:spcAft>
              <a:buClr>
                <a:schemeClr val="dk1"/>
              </a:buClr>
              <a:buSzPts val="1100"/>
              <a:buFont typeface="Arial"/>
              <a:buNone/>
            </a:pPr>
            <a:r>
              <a:rPr lang="en-US" sz="1100"/>
              <a:t>The four-step process is called SIFTing.</a:t>
            </a:r>
            <a:endParaRPr sz="1100"/>
          </a:p>
          <a:p>
            <a:pPr indent="0" lvl="0" marL="0" rtl="0" algn="l">
              <a:lnSpc>
                <a:spcPct val="115000"/>
              </a:lnSpc>
              <a:spcBef>
                <a:spcPts val="0"/>
              </a:spcBef>
              <a:spcAft>
                <a:spcPts val="0"/>
              </a:spcAft>
              <a:buClr>
                <a:schemeClr val="dk1"/>
              </a:buClr>
              <a:buSzPts val="1100"/>
              <a:buFont typeface="Arial"/>
              <a:buNone/>
            </a:pPr>
            <a:r>
              <a:rPr lang="en-US" sz="1100"/>
              <a:t>It is a process of intentionally taking a moment to consciously calm the brain’s</a:t>
            </a:r>
            <a:endParaRPr sz="1100"/>
          </a:p>
          <a:p>
            <a:pPr indent="0" lvl="0" marL="0" rtl="0" algn="l">
              <a:lnSpc>
                <a:spcPct val="115000"/>
              </a:lnSpc>
              <a:spcBef>
                <a:spcPts val="0"/>
              </a:spcBef>
              <a:spcAft>
                <a:spcPts val="0"/>
              </a:spcAft>
              <a:buClr>
                <a:schemeClr val="dk1"/>
              </a:buClr>
              <a:buSzPts val="1100"/>
              <a:buFont typeface="Arial"/>
              <a:buNone/>
            </a:pPr>
            <a:r>
              <a:rPr lang="en-US" sz="1100"/>
              <a:t>instinctual reaction by focusing on Sensations, Images, Feelings and Thoughts.</a:t>
            </a:r>
            <a:endParaRPr sz="1100"/>
          </a:p>
          <a:p>
            <a:pPr indent="0" lvl="0" marL="0" rtl="0" algn="l">
              <a:lnSpc>
                <a:spcPct val="115000"/>
              </a:lnSpc>
              <a:spcBef>
                <a:spcPts val="0"/>
              </a:spcBef>
              <a:spcAft>
                <a:spcPts val="0"/>
              </a:spcAft>
              <a:buClr>
                <a:schemeClr val="dk1"/>
              </a:buClr>
              <a:buSzPts val="1100"/>
              <a:buFont typeface="Arial"/>
              <a:buNone/>
            </a:pPr>
            <a:r>
              <a:rPr lang="en-US" sz="1100"/>
              <a:t>Sensations – Be aware of your body’s reactions. Is your heart racing? Do you feel</a:t>
            </a:r>
            <a:endParaRPr sz="1100"/>
          </a:p>
          <a:p>
            <a:pPr indent="0" lvl="0" marL="0" rtl="0" algn="l">
              <a:lnSpc>
                <a:spcPct val="115000"/>
              </a:lnSpc>
              <a:spcBef>
                <a:spcPts val="0"/>
              </a:spcBef>
              <a:spcAft>
                <a:spcPts val="0"/>
              </a:spcAft>
              <a:buClr>
                <a:schemeClr val="dk1"/>
              </a:buClr>
              <a:buSzPts val="1100"/>
              <a:buFont typeface="Arial"/>
              <a:buNone/>
            </a:pPr>
            <a:r>
              <a:rPr lang="en-US" sz="1100"/>
              <a:t>flushed?</a:t>
            </a:r>
            <a:endParaRPr sz="1100"/>
          </a:p>
          <a:p>
            <a:pPr indent="0" lvl="0" marL="0" rtl="0" algn="l">
              <a:lnSpc>
                <a:spcPct val="115000"/>
              </a:lnSpc>
              <a:spcBef>
                <a:spcPts val="0"/>
              </a:spcBef>
              <a:spcAft>
                <a:spcPts val="0"/>
              </a:spcAft>
              <a:buClr>
                <a:schemeClr val="dk1"/>
              </a:buClr>
              <a:buSzPts val="1100"/>
              <a:buFont typeface="Arial"/>
              <a:buNone/>
            </a:pPr>
            <a:r>
              <a:rPr lang="en-US" sz="1100"/>
              <a:t>Images – What images are running through your head? Do they relate to past</a:t>
            </a:r>
            <a:endParaRPr sz="1100"/>
          </a:p>
          <a:p>
            <a:pPr indent="0" lvl="0" marL="0" rtl="0" algn="l">
              <a:lnSpc>
                <a:spcPct val="115000"/>
              </a:lnSpc>
              <a:spcBef>
                <a:spcPts val="0"/>
              </a:spcBef>
              <a:spcAft>
                <a:spcPts val="0"/>
              </a:spcAft>
              <a:buClr>
                <a:schemeClr val="dk1"/>
              </a:buClr>
              <a:buSzPts val="1100"/>
              <a:buFont typeface="Arial"/>
              <a:buNone/>
            </a:pPr>
            <a:r>
              <a:rPr lang="en-US" sz="1100"/>
              <a:t>experiences? Become aware of and identify any images that exist so that you can have</a:t>
            </a:r>
            <a:endParaRPr sz="1100"/>
          </a:p>
          <a:p>
            <a:pPr indent="0" lvl="0" marL="0" rtl="0" algn="l">
              <a:lnSpc>
                <a:spcPct val="115000"/>
              </a:lnSpc>
              <a:spcBef>
                <a:spcPts val="0"/>
              </a:spcBef>
              <a:spcAft>
                <a:spcPts val="0"/>
              </a:spcAft>
              <a:buClr>
                <a:schemeClr val="dk1"/>
              </a:buClr>
              <a:buSzPts val="1100"/>
              <a:buFont typeface="Arial"/>
              <a:buNone/>
            </a:pPr>
            <a:r>
              <a:rPr lang="en-US" sz="1100"/>
              <a:t>greater control over them. Question their authenticity for you and reframe them if</a:t>
            </a:r>
            <a:endParaRPr sz="1100"/>
          </a:p>
          <a:p>
            <a:pPr indent="0" lvl="0" marL="0" rtl="0" algn="l">
              <a:lnSpc>
                <a:spcPct val="115000"/>
              </a:lnSpc>
              <a:spcBef>
                <a:spcPts val="0"/>
              </a:spcBef>
              <a:spcAft>
                <a:spcPts val="0"/>
              </a:spcAft>
              <a:buClr>
                <a:schemeClr val="dk1"/>
              </a:buClr>
              <a:buSzPts val="1100"/>
              <a:buFont typeface="Arial"/>
              <a:buNone/>
            </a:pPr>
            <a:r>
              <a:rPr lang="en-US" sz="1100"/>
              <a:t>needed.</a:t>
            </a:r>
            <a:endParaRPr sz="1100"/>
          </a:p>
          <a:p>
            <a:pPr indent="0" lvl="0" marL="0" rtl="0" algn="l">
              <a:lnSpc>
                <a:spcPct val="115000"/>
              </a:lnSpc>
              <a:spcBef>
                <a:spcPts val="0"/>
              </a:spcBef>
              <a:spcAft>
                <a:spcPts val="0"/>
              </a:spcAft>
              <a:buClr>
                <a:schemeClr val="dk1"/>
              </a:buClr>
              <a:buSzPts val="1100"/>
              <a:buFont typeface="Arial"/>
              <a:buNone/>
            </a:pPr>
            <a:r>
              <a:rPr lang="en-US" sz="1100"/>
              <a:t>Feelings – What feeling do you experience when you have these sensations and</a:t>
            </a:r>
            <a:endParaRPr sz="1100"/>
          </a:p>
          <a:p>
            <a:pPr indent="0" lvl="0" marL="0" rtl="0" algn="l">
              <a:lnSpc>
                <a:spcPct val="115000"/>
              </a:lnSpc>
              <a:spcBef>
                <a:spcPts val="0"/>
              </a:spcBef>
              <a:spcAft>
                <a:spcPts val="0"/>
              </a:spcAft>
              <a:buClr>
                <a:schemeClr val="dk1"/>
              </a:buClr>
              <a:buSzPts val="1100"/>
              <a:buFont typeface="Arial"/>
              <a:buNone/>
            </a:pPr>
            <a:r>
              <a:rPr lang="en-US" sz="1100"/>
              <a:t>images? It is important to name our feelings as a way of diffusing them. Work on</a:t>
            </a:r>
            <a:endParaRPr sz="1100"/>
          </a:p>
          <a:p>
            <a:pPr indent="0" lvl="0" marL="0" rtl="0" algn="l">
              <a:lnSpc>
                <a:spcPct val="115000"/>
              </a:lnSpc>
              <a:spcBef>
                <a:spcPts val="0"/>
              </a:spcBef>
              <a:spcAft>
                <a:spcPts val="0"/>
              </a:spcAft>
              <a:buClr>
                <a:schemeClr val="dk1"/>
              </a:buClr>
              <a:buSzPts val="1100"/>
              <a:buFont typeface="Arial"/>
              <a:buNone/>
            </a:pPr>
            <a:r>
              <a:rPr lang="en-US" sz="1100"/>
              <a:t>accepting and exploring your feelings — not judging them.</a:t>
            </a:r>
            <a:endParaRPr sz="1100"/>
          </a:p>
          <a:p>
            <a:pPr indent="0" lvl="0" marL="0" rtl="0" algn="l">
              <a:lnSpc>
                <a:spcPct val="115000"/>
              </a:lnSpc>
              <a:spcBef>
                <a:spcPts val="0"/>
              </a:spcBef>
              <a:spcAft>
                <a:spcPts val="0"/>
              </a:spcAft>
              <a:buClr>
                <a:schemeClr val="dk1"/>
              </a:buClr>
              <a:buSzPts val="1100"/>
              <a:buFont typeface="Arial"/>
              <a:buNone/>
            </a:pPr>
            <a:r>
              <a:rPr lang="en-US" sz="1100"/>
              <a:t>Thoughts – Observe and identify your thoughts. Why are you reacting this way? Are the</a:t>
            </a:r>
            <a:endParaRPr sz="1100"/>
          </a:p>
          <a:p>
            <a:pPr indent="0" lvl="0" marL="0" rtl="0" algn="l">
              <a:lnSpc>
                <a:spcPct val="115000"/>
              </a:lnSpc>
              <a:spcBef>
                <a:spcPts val="0"/>
              </a:spcBef>
              <a:spcAft>
                <a:spcPts val="0"/>
              </a:spcAft>
              <a:buClr>
                <a:schemeClr val="dk1"/>
              </a:buClr>
              <a:buSzPts val="1100"/>
              <a:buFont typeface="Arial"/>
              <a:buNone/>
            </a:pPr>
            <a:r>
              <a:rPr lang="en-US" sz="1100"/>
              <a:t>thoughts valid?</a:t>
            </a:r>
            <a:endParaRPr sz="1100"/>
          </a:p>
          <a:p>
            <a:pPr indent="0" lvl="0" marL="0" rtl="0" algn="l">
              <a:lnSpc>
                <a:spcPct val="115000"/>
              </a:lnSpc>
              <a:spcBef>
                <a:spcPts val="0"/>
              </a:spcBef>
              <a:spcAft>
                <a:spcPts val="0"/>
              </a:spcAft>
              <a:buClr>
                <a:schemeClr val="dk1"/>
              </a:buClr>
              <a:buSzPts val="1100"/>
              <a:buFont typeface="Arial"/>
              <a:buNone/>
            </a:pPr>
            <a:r>
              <a:rPr lang="en-US" sz="1100"/>
              <a:t>With SIFTing, one may learn to calm the brain and body in a specific moment.</a:t>
            </a:r>
            <a:endParaRPr sz="1100"/>
          </a:p>
          <a:p>
            <a:pPr indent="0" lvl="0" marL="0" rtl="0" algn="l">
              <a:lnSpc>
                <a:spcPct val="115000"/>
              </a:lnSpc>
              <a:spcBef>
                <a:spcPts val="0"/>
              </a:spcBef>
              <a:spcAft>
                <a:spcPts val="0"/>
              </a:spcAft>
              <a:buClr>
                <a:schemeClr val="dk1"/>
              </a:buClr>
              <a:buSzPts val="1100"/>
              <a:buFont typeface="Arial"/>
              <a:buNone/>
            </a:pPr>
            <a:r>
              <a:rPr lang="en-US" sz="1100"/>
              <a:t> </a:t>
            </a:r>
            <a:endParaRPr sz="1100"/>
          </a:p>
          <a:p>
            <a:pPr indent="0" lvl="0" marL="0" rtl="0" algn="l">
              <a:lnSpc>
                <a:spcPct val="115000"/>
              </a:lnSpc>
              <a:spcBef>
                <a:spcPts val="0"/>
              </a:spcBef>
              <a:spcAft>
                <a:spcPts val="0"/>
              </a:spcAft>
              <a:buClr>
                <a:schemeClr val="dk1"/>
              </a:buClr>
              <a:buSzPts val="1100"/>
              <a:buFont typeface="Arial"/>
              <a:buNone/>
            </a:pPr>
            <a:r>
              <a:rPr lang="en-US" sz="1100"/>
              <a:t> </a:t>
            </a:r>
            <a:endParaRPr sz="1100"/>
          </a:p>
          <a:p>
            <a:pPr indent="0" lvl="0" marL="0" rtl="0" algn="l">
              <a:lnSpc>
                <a:spcPct val="100000"/>
              </a:lnSpc>
              <a:spcBef>
                <a:spcPts val="0"/>
              </a:spcBef>
              <a:spcAft>
                <a:spcPts val="0"/>
              </a:spcAft>
              <a:buClr>
                <a:schemeClr val="dk1"/>
              </a:buClr>
              <a:buSzPts val="1400"/>
              <a:buFont typeface="Calibri"/>
              <a:buNone/>
            </a:pPr>
            <a:r>
              <a:t/>
            </a:r>
            <a:endParaRPr sz="1100"/>
          </a:p>
        </p:txBody>
      </p:sp>
      <p:sp>
        <p:nvSpPr>
          <p:cNvPr id="219" name="Google Shape;219;p1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4: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lnSpc>
                <a:spcPct val="115000"/>
              </a:lnSpc>
              <a:spcBef>
                <a:spcPts val="0"/>
              </a:spcBef>
              <a:spcAft>
                <a:spcPts val="0"/>
              </a:spcAft>
              <a:buClr>
                <a:schemeClr val="dk1"/>
              </a:buClr>
              <a:buSzPts val="1100"/>
              <a:buFont typeface="Arial"/>
              <a:buNone/>
            </a:pPr>
            <a:r>
              <a:rPr lang="en-US" sz="1100"/>
              <a:t>The brain has two basic settings, reactive and responsive.</a:t>
            </a:r>
            <a:endParaRPr sz="1100"/>
          </a:p>
          <a:p>
            <a:pPr indent="0" lvl="0" marL="0" rtl="0" algn="l">
              <a:lnSpc>
                <a:spcPct val="115000"/>
              </a:lnSpc>
              <a:spcBef>
                <a:spcPts val="0"/>
              </a:spcBef>
              <a:spcAft>
                <a:spcPts val="0"/>
              </a:spcAft>
              <a:buClr>
                <a:schemeClr val="dk1"/>
              </a:buClr>
              <a:buSzPts val="1100"/>
              <a:buFont typeface="Arial"/>
              <a:buNone/>
            </a:pPr>
            <a:r>
              <a:rPr lang="en-US" sz="1100"/>
              <a:t>Reactive is the mode that is wired into our DNA – survival mode. This is the fight or</a:t>
            </a:r>
            <a:endParaRPr sz="1100"/>
          </a:p>
          <a:p>
            <a:pPr indent="0" lvl="0" marL="0" rtl="0" algn="l">
              <a:lnSpc>
                <a:spcPct val="115000"/>
              </a:lnSpc>
              <a:spcBef>
                <a:spcPts val="0"/>
              </a:spcBef>
              <a:spcAft>
                <a:spcPts val="0"/>
              </a:spcAft>
              <a:buClr>
                <a:schemeClr val="dk1"/>
              </a:buClr>
              <a:buSzPts val="1100"/>
              <a:buFont typeface="Arial"/>
              <a:buNone/>
            </a:pPr>
            <a:r>
              <a:rPr lang="en-US" sz="1100"/>
              <a:t>flight response that helped our ancestors survive but may have negative consequences</a:t>
            </a:r>
            <a:endParaRPr sz="1100"/>
          </a:p>
          <a:p>
            <a:pPr indent="0" lvl="0" marL="0" rtl="0" algn="l">
              <a:lnSpc>
                <a:spcPct val="115000"/>
              </a:lnSpc>
              <a:spcBef>
                <a:spcPts val="0"/>
              </a:spcBef>
              <a:spcAft>
                <a:spcPts val="0"/>
              </a:spcAft>
              <a:buClr>
                <a:schemeClr val="dk1"/>
              </a:buClr>
              <a:buSzPts val="1100"/>
              <a:buFont typeface="Arial"/>
              <a:buNone/>
            </a:pPr>
            <a:r>
              <a:rPr lang="en-US" sz="1100"/>
              <a:t>for us today.</a:t>
            </a:r>
            <a:endParaRPr sz="1100"/>
          </a:p>
          <a:p>
            <a:pPr indent="0" lvl="0" marL="0" rtl="0" algn="l">
              <a:lnSpc>
                <a:spcPct val="115000"/>
              </a:lnSpc>
              <a:spcBef>
                <a:spcPts val="0"/>
              </a:spcBef>
              <a:spcAft>
                <a:spcPts val="0"/>
              </a:spcAft>
              <a:buClr>
                <a:schemeClr val="dk1"/>
              </a:buClr>
              <a:buSzPts val="1100"/>
              <a:buFont typeface="Arial"/>
              <a:buNone/>
            </a:pPr>
            <a:r>
              <a:rPr lang="en-US" sz="1100"/>
              <a:t>A responsive brain is actually the goal. A responsive brain is a calm brain, making one feel safe,</a:t>
            </a:r>
            <a:endParaRPr sz="1100"/>
          </a:p>
          <a:p>
            <a:pPr indent="0" lvl="0" marL="0" rtl="0" algn="l">
              <a:lnSpc>
                <a:spcPct val="115000"/>
              </a:lnSpc>
              <a:spcBef>
                <a:spcPts val="0"/>
              </a:spcBef>
              <a:spcAft>
                <a:spcPts val="0"/>
              </a:spcAft>
              <a:buClr>
                <a:schemeClr val="dk1"/>
              </a:buClr>
              <a:buSzPts val="1100"/>
              <a:buFont typeface="Arial"/>
              <a:buNone/>
            </a:pPr>
            <a:r>
              <a:rPr lang="en-US" sz="1100"/>
              <a:t>relaxed, and peaceful.</a:t>
            </a:r>
            <a:endParaRPr sz="1100"/>
          </a:p>
          <a:p>
            <a:pPr indent="0" lvl="0" marL="0" rtl="0" algn="l">
              <a:lnSpc>
                <a:spcPct val="115000"/>
              </a:lnSpc>
              <a:spcBef>
                <a:spcPts val="0"/>
              </a:spcBef>
              <a:spcAft>
                <a:spcPts val="0"/>
              </a:spcAft>
              <a:buClr>
                <a:schemeClr val="dk1"/>
              </a:buClr>
              <a:buSzPts val="1100"/>
              <a:buFont typeface="Arial"/>
              <a:buNone/>
            </a:pPr>
            <a:r>
              <a:rPr lang="en-US" sz="1100"/>
              <a:t>The four-step process is called SIFTing.</a:t>
            </a:r>
            <a:endParaRPr sz="1100"/>
          </a:p>
          <a:p>
            <a:pPr indent="0" lvl="0" marL="0" rtl="0" algn="l">
              <a:lnSpc>
                <a:spcPct val="115000"/>
              </a:lnSpc>
              <a:spcBef>
                <a:spcPts val="0"/>
              </a:spcBef>
              <a:spcAft>
                <a:spcPts val="0"/>
              </a:spcAft>
              <a:buClr>
                <a:schemeClr val="dk1"/>
              </a:buClr>
              <a:buSzPts val="1100"/>
              <a:buFont typeface="Arial"/>
              <a:buNone/>
            </a:pPr>
            <a:r>
              <a:rPr lang="en-US" sz="1100"/>
              <a:t>It is a process of intentionally taking a moment to consciously calm the brain’s</a:t>
            </a:r>
            <a:endParaRPr sz="1100"/>
          </a:p>
          <a:p>
            <a:pPr indent="0" lvl="0" marL="0" rtl="0" algn="l">
              <a:lnSpc>
                <a:spcPct val="115000"/>
              </a:lnSpc>
              <a:spcBef>
                <a:spcPts val="0"/>
              </a:spcBef>
              <a:spcAft>
                <a:spcPts val="0"/>
              </a:spcAft>
              <a:buClr>
                <a:schemeClr val="dk1"/>
              </a:buClr>
              <a:buSzPts val="1100"/>
              <a:buFont typeface="Arial"/>
              <a:buNone/>
            </a:pPr>
            <a:r>
              <a:rPr lang="en-US" sz="1100"/>
              <a:t>instinctual reaction by focusing on Sensations, Images, Feelings and Thoughts.</a:t>
            </a:r>
            <a:endParaRPr sz="1100"/>
          </a:p>
          <a:p>
            <a:pPr indent="0" lvl="0" marL="0" rtl="0" algn="l">
              <a:lnSpc>
                <a:spcPct val="115000"/>
              </a:lnSpc>
              <a:spcBef>
                <a:spcPts val="0"/>
              </a:spcBef>
              <a:spcAft>
                <a:spcPts val="0"/>
              </a:spcAft>
              <a:buClr>
                <a:schemeClr val="dk1"/>
              </a:buClr>
              <a:buSzPts val="1100"/>
              <a:buFont typeface="Arial"/>
              <a:buNone/>
            </a:pPr>
            <a:r>
              <a:rPr lang="en-US" sz="1100"/>
              <a:t>Sensations – Be aware of your body’s reactions. Is your heart racing? Do you feel</a:t>
            </a:r>
            <a:endParaRPr sz="1100"/>
          </a:p>
          <a:p>
            <a:pPr indent="0" lvl="0" marL="0" rtl="0" algn="l">
              <a:lnSpc>
                <a:spcPct val="115000"/>
              </a:lnSpc>
              <a:spcBef>
                <a:spcPts val="0"/>
              </a:spcBef>
              <a:spcAft>
                <a:spcPts val="0"/>
              </a:spcAft>
              <a:buClr>
                <a:schemeClr val="dk1"/>
              </a:buClr>
              <a:buSzPts val="1100"/>
              <a:buFont typeface="Arial"/>
              <a:buNone/>
            </a:pPr>
            <a:r>
              <a:rPr lang="en-US" sz="1100"/>
              <a:t>flushed?</a:t>
            </a:r>
            <a:endParaRPr sz="1100"/>
          </a:p>
          <a:p>
            <a:pPr indent="0" lvl="0" marL="0" rtl="0" algn="l">
              <a:lnSpc>
                <a:spcPct val="115000"/>
              </a:lnSpc>
              <a:spcBef>
                <a:spcPts val="0"/>
              </a:spcBef>
              <a:spcAft>
                <a:spcPts val="0"/>
              </a:spcAft>
              <a:buClr>
                <a:schemeClr val="dk1"/>
              </a:buClr>
              <a:buSzPts val="1100"/>
              <a:buFont typeface="Arial"/>
              <a:buNone/>
            </a:pPr>
            <a:r>
              <a:rPr lang="en-US" sz="1100"/>
              <a:t>Images – What images are running through your head? Do they relate to past</a:t>
            </a:r>
            <a:endParaRPr sz="1100"/>
          </a:p>
          <a:p>
            <a:pPr indent="0" lvl="0" marL="0" rtl="0" algn="l">
              <a:lnSpc>
                <a:spcPct val="115000"/>
              </a:lnSpc>
              <a:spcBef>
                <a:spcPts val="0"/>
              </a:spcBef>
              <a:spcAft>
                <a:spcPts val="0"/>
              </a:spcAft>
              <a:buClr>
                <a:schemeClr val="dk1"/>
              </a:buClr>
              <a:buSzPts val="1100"/>
              <a:buFont typeface="Arial"/>
              <a:buNone/>
            </a:pPr>
            <a:r>
              <a:rPr lang="en-US" sz="1100"/>
              <a:t>experiences? Become aware of and identify any images that exist so that you can have</a:t>
            </a:r>
            <a:endParaRPr sz="1100"/>
          </a:p>
          <a:p>
            <a:pPr indent="0" lvl="0" marL="0" rtl="0" algn="l">
              <a:lnSpc>
                <a:spcPct val="115000"/>
              </a:lnSpc>
              <a:spcBef>
                <a:spcPts val="0"/>
              </a:spcBef>
              <a:spcAft>
                <a:spcPts val="0"/>
              </a:spcAft>
              <a:buClr>
                <a:schemeClr val="dk1"/>
              </a:buClr>
              <a:buSzPts val="1100"/>
              <a:buFont typeface="Arial"/>
              <a:buNone/>
            </a:pPr>
            <a:r>
              <a:rPr lang="en-US" sz="1100"/>
              <a:t>greater control over them. Question their authenticity for you and reframe them if</a:t>
            </a:r>
            <a:endParaRPr sz="1100"/>
          </a:p>
          <a:p>
            <a:pPr indent="0" lvl="0" marL="0" rtl="0" algn="l">
              <a:lnSpc>
                <a:spcPct val="115000"/>
              </a:lnSpc>
              <a:spcBef>
                <a:spcPts val="0"/>
              </a:spcBef>
              <a:spcAft>
                <a:spcPts val="0"/>
              </a:spcAft>
              <a:buClr>
                <a:schemeClr val="dk1"/>
              </a:buClr>
              <a:buSzPts val="1100"/>
              <a:buFont typeface="Arial"/>
              <a:buNone/>
            </a:pPr>
            <a:r>
              <a:rPr lang="en-US" sz="1100"/>
              <a:t>needed.</a:t>
            </a:r>
            <a:endParaRPr sz="1100"/>
          </a:p>
          <a:p>
            <a:pPr indent="0" lvl="0" marL="0" rtl="0" algn="l">
              <a:lnSpc>
                <a:spcPct val="115000"/>
              </a:lnSpc>
              <a:spcBef>
                <a:spcPts val="0"/>
              </a:spcBef>
              <a:spcAft>
                <a:spcPts val="0"/>
              </a:spcAft>
              <a:buClr>
                <a:schemeClr val="dk1"/>
              </a:buClr>
              <a:buSzPts val="1100"/>
              <a:buFont typeface="Arial"/>
              <a:buNone/>
            </a:pPr>
            <a:r>
              <a:rPr lang="en-US" sz="1100"/>
              <a:t>Feelings – What feeling do you experience when you have these sensations and</a:t>
            </a:r>
            <a:endParaRPr sz="1100"/>
          </a:p>
          <a:p>
            <a:pPr indent="0" lvl="0" marL="0" rtl="0" algn="l">
              <a:lnSpc>
                <a:spcPct val="115000"/>
              </a:lnSpc>
              <a:spcBef>
                <a:spcPts val="0"/>
              </a:spcBef>
              <a:spcAft>
                <a:spcPts val="0"/>
              </a:spcAft>
              <a:buClr>
                <a:schemeClr val="dk1"/>
              </a:buClr>
              <a:buSzPts val="1100"/>
              <a:buFont typeface="Arial"/>
              <a:buNone/>
            </a:pPr>
            <a:r>
              <a:rPr lang="en-US" sz="1100"/>
              <a:t>images? It is important to name our feelings as a way of diffusing them. Work on</a:t>
            </a:r>
            <a:endParaRPr sz="1100"/>
          </a:p>
          <a:p>
            <a:pPr indent="0" lvl="0" marL="0" rtl="0" algn="l">
              <a:lnSpc>
                <a:spcPct val="115000"/>
              </a:lnSpc>
              <a:spcBef>
                <a:spcPts val="0"/>
              </a:spcBef>
              <a:spcAft>
                <a:spcPts val="0"/>
              </a:spcAft>
              <a:buClr>
                <a:schemeClr val="dk1"/>
              </a:buClr>
              <a:buSzPts val="1100"/>
              <a:buFont typeface="Arial"/>
              <a:buNone/>
            </a:pPr>
            <a:r>
              <a:rPr lang="en-US" sz="1100"/>
              <a:t>accepting and exploring your feelings — not judging them.</a:t>
            </a:r>
            <a:endParaRPr sz="1100"/>
          </a:p>
          <a:p>
            <a:pPr indent="0" lvl="0" marL="0" rtl="0" algn="l">
              <a:lnSpc>
                <a:spcPct val="115000"/>
              </a:lnSpc>
              <a:spcBef>
                <a:spcPts val="0"/>
              </a:spcBef>
              <a:spcAft>
                <a:spcPts val="0"/>
              </a:spcAft>
              <a:buClr>
                <a:schemeClr val="dk1"/>
              </a:buClr>
              <a:buSzPts val="1100"/>
              <a:buFont typeface="Arial"/>
              <a:buNone/>
            </a:pPr>
            <a:r>
              <a:rPr lang="en-US" sz="1100"/>
              <a:t>Thoughts – Observe and identify your thoughts. Why are you reacting this way? Are the</a:t>
            </a:r>
            <a:endParaRPr sz="1100"/>
          </a:p>
          <a:p>
            <a:pPr indent="0" lvl="0" marL="0" rtl="0" algn="l">
              <a:lnSpc>
                <a:spcPct val="115000"/>
              </a:lnSpc>
              <a:spcBef>
                <a:spcPts val="0"/>
              </a:spcBef>
              <a:spcAft>
                <a:spcPts val="0"/>
              </a:spcAft>
              <a:buClr>
                <a:schemeClr val="dk1"/>
              </a:buClr>
              <a:buSzPts val="1100"/>
              <a:buFont typeface="Arial"/>
              <a:buNone/>
            </a:pPr>
            <a:r>
              <a:rPr lang="en-US" sz="1100"/>
              <a:t>thoughts valid?</a:t>
            </a:r>
            <a:endParaRPr sz="1100"/>
          </a:p>
          <a:p>
            <a:pPr indent="0" lvl="0" marL="0" rtl="0" algn="l">
              <a:lnSpc>
                <a:spcPct val="115000"/>
              </a:lnSpc>
              <a:spcBef>
                <a:spcPts val="0"/>
              </a:spcBef>
              <a:spcAft>
                <a:spcPts val="0"/>
              </a:spcAft>
              <a:buClr>
                <a:schemeClr val="dk1"/>
              </a:buClr>
              <a:buSzPts val="1100"/>
              <a:buFont typeface="Arial"/>
              <a:buNone/>
            </a:pPr>
            <a:r>
              <a:rPr lang="en-US" sz="1100"/>
              <a:t>With SIFTing, one may learn to calm the brain and body in a specific moment.</a:t>
            </a:r>
            <a:endParaRPr sz="1100"/>
          </a:p>
          <a:p>
            <a:pPr indent="0" lvl="0" marL="0" rtl="0" algn="l">
              <a:lnSpc>
                <a:spcPct val="115000"/>
              </a:lnSpc>
              <a:spcBef>
                <a:spcPts val="0"/>
              </a:spcBef>
              <a:spcAft>
                <a:spcPts val="0"/>
              </a:spcAft>
              <a:buClr>
                <a:schemeClr val="dk1"/>
              </a:buClr>
              <a:buSzPts val="1100"/>
              <a:buFont typeface="Arial"/>
              <a:buNone/>
            </a:pPr>
            <a:r>
              <a:rPr lang="en-US" sz="1100"/>
              <a:t> </a:t>
            </a:r>
            <a:endParaRPr sz="1100"/>
          </a:p>
          <a:p>
            <a:pPr indent="0" lvl="0" marL="0" rtl="0" algn="l">
              <a:lnSpc>
                <a:spcPct val="115000"/>
              </a:lnSpc>
              <a:spcBef>
                <a:spcPts val="0"/>
              </a:spcBef>
              <a:spcAft>
                <a:spcPts val="0"/>
              </a:spcAft>
              <a:buClr>
                <a:schemeClr val="dk1"/>
              </a:buClr>
              <a:buSzPts val="1100"/>
              <a:buFont typeface="Arial"/>
              <a:buNone/>
            </a:pPr>
            <a:r>
              <a:rPr lang="en-US" sz="1100"/>
              <a:t> </a:t>
            </a:r>
            <a:endParaRPr sz="1100"/>
          </a:p>
          <a:p>
            <a:pPr indent="0" lvl="0" marL="0" rtl="0" algn="l">
              <a:lnSpc>
                <a:spcPct val="100000"/>
              </a:lnSpc>
              <a:spcBef>
                <a:spcPts val="0"/>
              </a:spcBef>
              <a:spcAft>
                <a:spcPts val="0"/>
              </a:spcAft>
              <a:buClr>
                <a:schemeClr val="dk1"/>
              </a:buClr>
              <a:buSzPts val="1400"/>
              <a:buFont typeface="Calibri"/>
              <a:buNone/>
            </a:pPr>
            <a:r>
              <a:t/>
            </a:r>
            <a:endParaRPr/>
          </a:p>
        </p:txBody>
      </p:sp>
      <p:sp>
        <p:nvSpPr>
          <p:cNvPr id="229" name="Google Shape;229;p1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Clr>
                <a:schemeClr val="dk1"/>
              </a:buClr>
              <a:buSzPts val="1100"/>
              <a:buFont typeface="Arial"/>
              <a:buNone/>
            </a:pPr>
            <a:r>
              <a:rPr lang="en-US"/>
              <a:t>Co-regulation is the idea that one person can influence and improve another person’s regulation by modeling regulation in themselves. </a:t>
            </a:r>
            <a:r>
              <a:rPr lang="en-US">
                <a:solidFill>
                  <a:srgbClr val="202124"/>
                </a:solidFill>
                <a:highlight>
                  <a:srgbClr val="FFFFFF"/>
                </a:highlight>
              </a:rPr>
              <a:t>Co-regulation is a warm and responsive interaction that provides the support, coaching, and modeling children need to “understand, express, and modulate their thoughts, feelings, and behaviors” (Murray et al.)</a:t>
            </a:r>
            <a:endParaRPr>
              <a:solidFill>
                <a:srgbClr val="202124"/>
              </a:solidFill>
              <a:highlight>
                <a:srgbClr val="FFFFFF"/>
              </a:highlight>
            </a:endParaRPr>
          </a:p>
          <a:p>
            <a:pPr indent="0" lvl="0" marL="0" rtl="0" algn="l">
              <a:lnSpc>
                <a:spcPct val="107000"/>
              </a:lnSpc>
              <a:spcBef>
                <a:spcPts val="800"/>
              </a:spcBef>
              <a:spcAft>
                <a:spcPts val="0"/>
              </a:spcAft>
              <a:buClr>
                <a:schemeClr val="dk1"/>
              </a:buClr>
              <a:buSzPts val="1100"/>
              <a:buFont typeface="Arial"/>
              <a:buNone/>
            </a:pPr>
            <a:r>
              <a:rPr lang="en-US">
                <a:solidFill>
                  <a:srgbClr val="202124"/>
                </a:solidFill>
                <a:highlight>
                  <a:srgbClr val="FFFFFF"/>
                </a:highlight>
              </a:rPr>
              <a:t>Ideally, before modeling regulation, take a moment to calm your own brain.</a:t>
            </a:r>
            <a:endParaRPr>
              <a:solidFill>
                <a:srgbClr val="202124"/>
              </a:solidFill>
              <a:highlight>
                <a:srgbClr val="FFFFFF"/>
              </a:highlight>
            </a:endParaRPr>
          </a:p>
          <a:p>
            <a:pPr indent="0" lvl="0" marL="0" rtl="0" algn="l">
              <a:lnSpc>
                <a:spcPct val="107000"/>
              </a:lnSpc>
              <a:spcBef>
                <a:spcPts val="800"/>
              </a:spcBef>
              <a:spcAft>
                <a:spcPts val="0"/>
              </a:spcAft>
              <a:buClr>
                <a:schemeClr val="dk1"/>
              </a:buClr>
              <a:buSzPts val="1100"/>
              <a:buFont typeface="Arial"/>
              <a:buNone/>
            </a:pPr>
            <a:r>
              <a:rPr lang="en-US">
                <a:solidFill>
                  <a:srgbClr val="202124"/>
                </a:solidFill>
                <a:highlight>
                  <a:srgbClr val="FFFFFF"/>
                </a:highlight>
              </a:rPr>
              <a:t>• Know what’s happening within your own body. Are you tense, relaxed or overly stressed? </a:t>
            </a:r>
            <a:endParaRPr>
              <a:solidFill>
                <a:srgbClr val="202124"/>
              </a:solidFill>
              <a:highlight>
                <a:srgbClr val="FFFFFF"/>
              </a:highlight>
            </a:endParaRPr>
          </a:p>
          <a:p>
            <a:pPr indent="0" lvl="0" marL="0" rtl="0" algn="l">
              <a:lnSpc>
                <a:spcPct val="107000"/>
              </a:lnSpc>
              <a:spcBef>
                <a:spcPts val="800"/>
              </a:spcBef>
              <a:spcAft>
                <a:spcPts val="0"/>
              </a:spcAft>
              <a:buClr>
                <a:schemeClr val="dk1"/>
              </a:buClr>
              <a:buSzPts val="1100"/>
              <a:buFont typeface="Arial"/>
              <a:buNone/>
            </a:pPr>
            <a:r>
              <a:rPr lang="en-US">
                <a:solidFill>
                  <a:srgbClr val="202124"/>
                </a:solidFill>
                <a:highlight>
                  <a:srgbClr val="FFFFFF"/>
                </a:highlight>
              </a:rPr>
              <a:t>• Identify the images that are running through your head in this moment. Do they</a:t>
            </a:r>
            <a:endParaRPr>
              <a:solidFill>
                <a:srgbClr val="202124"/>
              </a:solidFill>
              <a:highlight>
                <a:srgbClr val="FFFFFF"/>
              </a:highlight>
            </a:endParaRPr>
          </a:p>
          <a:p>
            <a:pPr indent="0" lvl="0" marL="0" rtl="0" algn="l">
              <a:lnSpc>
                <a:spcPct val="107000"/>
              </a:lnSpc>
              <a:spcBef>
                <a:spcPts val="800"/>
              </a:spcBef>
              <a:spcAft>
                <a:spcPts val="0"/>
              </a:spcAft>
              <a:buClr>
                <a:schemeClr val="dk1"/>
              </a:buClr>
              <a:buSzPts val="1100"/>
              <a:buFont typeface="Arial"/>
              <a:buNone/>
            </a:pPr>
            <a:r>
              <a:rPr lang="en-US">
                <a:solidFill>
                  <a:srgbClr val="202124"/>
                </a:solidFill>
                <a:highlight>
                  <a:srgbClr val="FFFFFF"/>
                </a:highlight>
              </a:rPr>
              <a:t>relate to past experiences? </a:t>
            </a:r>
            <a:endParaRPr>
              <a:solidFill>
                <a:srgbClr val="202124"/>
              </a:solidFill>
              <a:highlight>
                <a:srgbClr val="FFFFFF"/>
              </a:highlight>
            </a:endParaRPr>
          </a:p>
          <a:p>
            <a:pPr indent="0" lvl="0" marL="0" rtl="0" algn="l">
              <a:lnSpc>
                <a:spcPct val="107000"/>
              </a:lnSpc>
              <a:spcBef>
                <a:spcPts val="800"/>
              </a:spcBef>
              <a:spcAft>
                <a:spcPts val="0"/>
              </a:spcAft>
              <a:buClr>
                <a:schemeClr val="dk1"/>
              </a:buClr>
              <a:buSzPts val="1100"/>
              <a:buFont typeface="Arial"/>
              <a:buNone/>
            </a:pPr>
            <a:r>
              <a:rPr lang="en-US">
                <a:solidFill>
                  <a:srgbClr val="202124"/>
                </a:solidFill>
                <a:highlight>
                  <a:srgbClr val="FFFFFF"/>
                </a:highlight>
              </a:rPr>
              <a:t>• Observe, identify and name your feelings related to your thoughts and images.</a:t>
            </a:r>
            <a:endParaRPr>
              <a:solidFill>
                <a:srgbClr val="202124"/>
              </a:solidFill>
              <a:highlight>
                <a:srgbClr val="FFFFFF"/>
              </a:highlight>
            </a:endParaRPr>
          </a:p>
          <a:p>
            <a:pPr indent="0" lvl="0" marL="0" rtl="0" algn="l">
              <a:lnSpc>
                <a:spcPct val="107000"/>
              </a:lnSpc>
              <a:spcBef>
                <a:spcPts val="800"/>
              </a:spcBef>
              <a:spcAft>
                <a:spcPts val="0"/>
              </a:spcAft>
              <a:buClr>
                <a:schemeClr val="dk1"/>
              </a:buClr>
              <a:buSzPts val="1100"/>
              <a:buFont typeface="Arial"/>
              <a:buNone/>
            </a:pPr>
            <a:r>
              <a:rPr lang="en-US">
                <a:solidFill>
                  <a:srgbClr val="202124"/>
                </a:solidFill>
                <a:highlight>
                  <a:srgbClr val="FFFFFF"/>
                </a:highlight>
              </a:rPr>
              <a:t>Discuss:</a:t>
            </a:r>
            <a:endParaRPr>
              <a:solidFill>
                <a:srgbClr val="202124"/>
              </a:solidFill>
              <a:highlight>
                <a:srgbClr val="FFFFFF"/>
              </a:highlight>
            </a:endParaRPr>
          </a:p>
          <a:p>
            <a:pPr indent="0" lvl="0" marL="0" rtl="0" algn="l">
              <a:lnSpc>
                <a:spcPct val="107000"/>
              </a:lnSpc>
              <a:spcBef>
                <a:spcPts val="800"/>
              </a:spcBef>
              <a:spcAft>
                <a:spcPts val="0"/>
              </a:spcAft>
              <a:buClr>
                <a:schemeClr val="dk1"/>
              </a:buClr>
              <a:buSzPts val="1100"/>
              <a:buFont typeface="Arial"/>
              <a:buNone/>
            </a:pPr>
            <a:r>
              <a:rPr lang="en-US">
                <a:solidFill>
                  <a:srgbClr val="202124"/>
                </a:solidFill>
                <a:highlight>
                  <a:srgbClr val="FFFFFF"/>
                </a:highlight>
              </a:rPr>
              <a:t>1. This technique was originally created for parents and other adults to calm their</a:t>
            </a:r>
            <a:endParaRPr>
              <a:solidFill>
                <a:srgbClr val="202124"/>
              </a:solidFill>
              <a:highlight>
                <a:srgbClr val="FFFFFF"/>
              </a:highlight>
            </a:endParaRPr>
          </a:p>
          <a:p>
            <a:pPr indent="0" lvl="0" marL="0" rtl="0" algn="l">
              <a:lnSpc>
                <a:spcPct val="107000"/>
              </a:lnSpc>
              <a:spcBef>
                <a:spcPts val="800"/>
              </a:spcBef>
              <a:spcAft>
                <a:spcPts val="0"/>
              </a:spcAft>
              <a:buClr>
                <a:schemeClr val="dk1"/>
              </a:buClr>
              <a:buSzPts val="1100"/>
              <a:buFont typeface="Arial"/>
              <a:buNone/>
            </a:pPr>
            <a:r>
              <a:rPr lang="en-US">
                <a:solidFill>
                  <a:srgbClr val="202124"/>
                </a:solidFill>
                <a:highlight>
                  <a:srgbClr val="FFFFFF"/>
                </a:highlight>
              </a:rPr>
              <a:t>brains before speaking to their children.</a:t>
            </a:r>
            <a:endParaRPr>
              <a:solidFill>
                <a:srgbClr val="202124"/>
              </a:solidFill>
              <a:highlight>
                <a:srgbClr val="FFFFFF"/>
              </a:highlight>
            </a:endParaRPr>
          </a:p>
          <a:p>
            <a:pPr indent="0" lvl="0" marL="0" rtl="0" algn="l">
              <a:lnSpc>
                <a:spcPct val="107000"/>
              </a:lnSpc>
              <a:spcBef>
                <a:spcPts val="800"/>
              </a:spcBef>
              <a:spcAft>
                <a:spcPts val="0"/>
              </a:spcAft>
              <a:buClr>
                <a:schemeClr val="dk1"/>
              </a:buClr>
              <a:buSzPts val="1100"/>
              <a:buFont typeface="Arial"/>
              <a:buNone/>
            </a:pPr>
            <a:r>
              <a:rPr lang="en-US">
                <a:solidFill>
                  <a:srgbClr val="202124"/>
                </a:solidFill>
                <a:highlight>
                  <a:srgbClr val="FFFFFF"/>
                </a:highlight>
              </a:rPr>
              <a:t>2. With time and practice, brains can be rewired through repetition. This rewiring of</a:t>
            </a:r>
            <a:endParaRPr>
              <a:solidFill>
                <a:srgbClr val="202124"/>
              </a:solidFill>
              <a:highlight>
                <a:srgbClr val="FFFFFF"/>
              </a:highlight>
            </a:endParaRPr>
          </a:p>
          <a:p>
            <a:pPr indent="0" lvl="0" marL="0" rtl="0" algn="l">
              <a:lnSpc>
                <a:spcPct val="107000"/>
              </a:lnSpc>
              <a:spcBef>
                <a:spcPts val="800"/>
              </a:spcBef>
              <a:spcAft>
                <a:spcPts val="0"/>
              </a:spcAft>
              <a:buClr>
                <a:schemeClr val="dk1"/>
              </a:buClr>
              <a:buSzPts val="1100"/>
              <a:buFont typeface="Arial"/>
              <a:buNone/>
            </a:pPr>
            <a:r>
              <a:rPr lang="en-US">
                <a:solidFill>
                  <a:srgbClr val="202124"/>
                </a:solidFill>
                <a:highlight>
                  <a:srgbClr val="FFFFFF"/>
                </a:highlight>
              </a:rPr>
              <a:t>the brain is called neuroplasticity.</a:t>
            </a:r>
            <a:endParaRPr>
              <a:solidFill>
                <a:srgbClr val="202124"/>
              </a:solidFill>
              <a:highlight>
                <a:srgbClr val="FFFFFF"/>
              </a:highlight>
            </a:endParaRPr>
          </a:p>
          <a:p>
            <a:pPr indent="0" lvl="0" marL="0" rtl="0" algn="l">
              <a:lnSpc>
                <a:spcPct val="107000"/>
              </a:lnSpc>
              <a:spcBef>
                <a:spcPts val="800"/>
              </a:spcBef>
              <a:spcAft>
                <a:spcPts val="0"/>
              </a:spcAft>
              <a:buClr>
                <a:schemeClr val="dk1"/>
              </a:buClr>
              <a:buSzPts val="1100"/>
              <a:buFont typeface="Arial"/>
              <a:buNone/>
            </a:pPr>
            <a:r>
              <a:rPr lang="en-US">
                <a:solidFill>
                  <a:srgbClr val="202124"/>
                </a:solidFill>
                <a:highlight>
                  <a:srgbClr val="FFFFFF"/>
                </a:highlight>
              </a:rPr>
              <a:t>3. How can this practice be helpful when teaching self-regulations skills to students?</a:t>
            </a:r>
            <a:endParaRPr>
              <a:solidFill>
                <a:srgbClr val="202124"/>
              </a:solidFill>
              <a:highlight>
                <a:srgbClr val="FFFFFF"/>
              </a:highlight>
            </a:endParaRPr>
          </a:p>
          <a:p>
            <a:pPr indent="0" lvl="0" marL="0" rtl="0" algn="l">
              <a:lnSpc>
                <a:spcPct val="100000"/>
              </a:lnSpc>
              <a:spcBef>
                <a:spcPts val="800"/>
              </a:spcBef>
              <a:spcAft>
                <a:spcPts val="0"/>
              </a:spcAft>
              <a:buSzPts val="1400"/>
              <a:buNone/>
            </a:pPr>
            <a:r>
              <a:t/>
            </a:r>
            <a:endParaRPr/>
          </a:p>
        </p:txBody>
      </p:sp>
      <p:sp>
        <p:nvSpPr>
          <p:cNvPr id="241" name="Google Shape;24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6: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lnSpc>
                <a:spcPct val="107000"/>
              </a:lnSpc>
              <a:spcBef>
                <a:spcPts val="0"/>
              </a:spcBef>
              <a:spcAft>
                <a:spcPts val="0"/>
              </a:spcAft>
              <a:buClr>
                <a:schemeClr val="dk1"/>
              </a:buClr>
              <a:buSzPts val="1100"/>
              <a:buFont typeface="Arial"/>
              <a:buNone/>
            </a:pPr>
            <a:r>
              <a:rPr lang="en-US"/>
              <a:t>The ultimate goal of co-regulation is to maximize each student’s ability to self-regulate their attention and emotions well enough to complete tasks, organize behavior, control impulses and solve problems constructively. When children struggle with self-regulation, it’s difficult for them to sit still, concentrate and participate in learning activities. Self-regulation supports children in developing their ability to manage their thoughts and feelings, life-long skills that will enable and support success in education and life. </a:t>
            </a:r>
            <a:endParaRPr/>
          </a:p>
          <a:p>
            <a:pPr indent="0" lvl="0" marL="0" rtl="0" algn="l">
              <a:lnSpc>
                <a:spcPct val="115000"/>
              </a:lnSpc>
              <a:spcBef>
                <a:spcPts val="800"/>
              </a:spcBef>
              <a:spcAft>
                <a:spcPts val="0"/>
              </a:spcAft>
              <a:buClr>
                <a:schemeClr val="dk1"/>
              </a:buClr>
              <a:buSzPts val="1100"/>
              <a:buFont typeface="Arial"/>
              <a:buNone/>
            </a:pPr>
            <a:r>
              <a:rPr lang="en-US">
                <a:highlight>
                  <a:srgbClr val="FFFFFF"/>
                </a:highlight>
              </a:rPr>
              <a:t>Educators can model skills that can help students: calm down after something upsetting, or focus on a task, or even make transitions that can help them refocus their attention on new tasks. Any activity that can help control impulses should be modeled as often as possible. Self-regulation strategies can range from: breathing, relaxing, exercise, movement, meditation, prayer, to art, music, dance, writing, or nurturing self-talk. </a:t>
            </a:r>
            <a:endParaRPr>
              <a:highlight>
                <a:srgbClr val="FFFFFF"/>
              </a:highlight>
            </a:endParaRPr>
          </a:p>
          <a:p>
            <a:pPr indent="0" lvl="0" marL="0" rtl="0" algn="l">
              <a:lnSpc>
                <a:spcPct val="100000"/>
              </a:lnSpc>
              <a:spcBef>
                <a:spcPts val="300"/>
              </a:spcBef>
              <a:spcAft>
                <a:spcPts val="0"/>
              </a:spcAft>
              <a:buClr>
                <a:schemeClr val="dk1"/>
              </a:buClr>
              <a:buSzPts val="1400"/>
              <a:buFont typeface="Calibri"/>
              <a:buNone/>
            </a:pPr>
            <a:r>
              <a:t/>
            </a:r>
            <a:endParaRPr/>
          </a:p>
        </p:txBody>
      </p:sp>
      <p:sp>
        <p:nvSpPr>
          <p:cNvPr id="250" name="Google Shape;250;p1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7: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The brain is a social organ. People can help others regulate their emotions by sharing their own. </a:t>
            </a:r>
            <a:endParaRPr/>
          </a:p>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The most important point is being able to assure the students that they are safe by building a relationship with them. </a:t>
            </a:r>
            <a:endParaRPr/>
          </a:p>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[Later in the presentation we’ll discuss creating safe spaces.]</a:t>
            </a:r>
            <a:endParaRPr/>
          </a:p>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Co-Regulation is based on the concept of mirror neurons – when someone performs an action and another observes the behavior, that action may be “mirrored”  in the person observing. </a:t>
            </a:r>
            <a:endParaRPr sz="12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p:txBody>
      </p:sp>
      <p:sp>
        <p:nvSpPr>
          <p:cNvPr id="261" name="Google Shape;261;p1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8: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lnSpc>
                <a:spcPct val="115000"/>
              </a:lnSpc>
              <a:spcBef>
                <a:spcPts val="0"/>
              </a:spcBef>
              <a:spcAft>
                <a:spcPts val="0"/>
              </a:spcAft>
              <a:buClr>
                <a:schemeClr val="dk1"/>
              </a:buClr>
              <a:buSzPts val="1100"/>
              <a:buFont typeface="Arial"/>
              <a:buNone/>
            </a:pPr>
            <a:r>
              <a:rPr lang="en-US"/>
              <a:t>Co-Regulation in students/young adults is fostered by: </a:t>
            </a:r>
            <a:endParaRPr/>
          </a:p>
          <a:p>
            <a:pPr indent="0" lvl="0" marL="457200" rtl="0" algn="l">
              <a:lnSpc>
                <a:spcPct val="115000"/>
              </a:lnSpc>
              <a:spcBef>
                <a:spcPts val="0"/>
              </a:spcBef>
              <a:spcAft>
                <a:spcPts val="0"/>
              </a:spcAft>
              <a:buClr>
                <a:schemeClr val="dk1"/>
              </a:buClr>
              <a:buSzPts val="1100"/>
              <a:buFont typeface="Arial"/>
              <a:buNone/>
            </a:pPr>
            <a:r>
              <a:rPr lang="en-US"/>
              <a:t>·      Providing a warm, supportive relationship </a:t>
            </a:r>
            <a:endParaRPr/>
          </a:p>
          <a:p>
            <a:pPr indent="0" lvl="0" marL="457200" rtl="0" algn="l">
              <a:lnSpc>
                <a:spcPct val="115000"/>
              </a:lnSpc>
              <a:spcBef>
                <a:spcPts val="0"/>
              </a:spcBef>
              <a:spcAft>
                <a:spcPts val="0"/>
              </a:spcAft>
              <a:buClr>
                <a:schemeClr val="dk1"/>
              </a:buClr>
              <a:buSzPts val="1100"/>
              <a:buFont typeface="Arial"/>
              <a:buNone/>
            </a:pPr>
            <a:r>
              <a:rPr lang="en-US"/>
              <a:t>·      Providing comfort and empathy; prompt and supportive coping strategies </a:t>
            </a:r>
            <a:endParaRPr/>
          </a:p>
          <a:p>
            <a:pPr indent="0" lvl="0" marL="457200" rtl="0" algn="l">
              <a:lnSpc>
                <a:spcPct val="115000"/>
              </a:lnSpc>
              <a:spcBef>
                <a:spcPts val="0"/>
              </a:spcBef>
              <a:spcAft>
                <a:spcPts val="0"/>
              </a:spcAft>
              <a:buClr>
                <a:schemeClr val="dk1"/>
              </a:buClr>
              <a:buSzPts val="1100"/>
              <a:buFont typeface="Arial"/>
              <a:buNone/>
            </a:pPr>
            <a:r>
              <a:rPr lang="en-US"/>
              <a:t>·      Encouraging effective planning, awareness of consequences, and task completion</a:t>
            </a:r>
            <a:endParaRPr/>
          </a:p>
          <a:p>
            <a:pPr indent="0" lvl="0" marL="457200" rtl="0" algn="l">
              <a:lnSpc>
                <a:spcPct val="115000"/>
              </a:lnSpc>
              <a:spcBef>
                <a:spcPts val="0"/>
              </a:spcBef>
              <a:spcAft>
                <a:spcPts val="0"/>
              </a:spcAft>
              <a:buClr>
                <a:schemeClr val="dk1"/>
              </a:buClr>
              <a:buSzPts val="1100"/>
              <a:buFont typeface="Arial"/>
              <a:buNone/>
            </a:pPr>
            <a:r>
              <a:rPr lang="en-US"/>
              <a:t>·      Sharing perspective and providing coaching for complex problem-solving and decision-making </a:t>
            </a:r>
            <a:endParaRPr/>
          </a:p>
          <a:p>
            <a:pPr indent="0" lvl="0" marL="457200" rtl="0" algn="l">
              <a:lnSpc>
                <a:spcPct val="115000"/>
              </a:lnSpc>
              <a:spcBef>
                <a:spcPts val="0"/>
              </a:spcBef>
              <a:spcAft>
                <a:spcPts val="0"/>
              </a:spcAft>
              <a:buClr>
                <a:schemeClr val="dk1"/>
              </a:buClr>
              <a:buSzPts val="1100"/>
              <a:buFont typeface="Arial"/>
              <a:buNone/>
            </a:pPr>
            <a:r>
              <a:rPr lang="en-US"/>
              <a:t>·      Allowing space for the student to make their own decisions and experience the consequences</a:t>
            </a:r>
            <a:endParaRPr/>
          </a:p>
          <a:p>
            <a:pPr indent="0" lvl="0" marL="0" rtl="0" algn="l">
              <a:lnSpc>
                <a:spcPct val="115000"/>
              </a:lnSpc>
              <a:spcBef>
                <a:spcPts val="0"/>
              </a:spcBef>
              <a:spcAft>
                <a:spcPts val="0"/>
              </a:spcAft>
              <a:buClr>
                <a:schemeClr val="dk1"/>
              </a:buClr>
              <a:buSzPts val="1100"/>
              <a:buFont typeface="Arial"/>
              <a:buNone/>
            </a:pPr>
            <a:r>
              <a:rPr lang="en-US"/>
              <a:t> </a:t>
            </a:r>
            <a:endParaRPr/>
          </a:p>
          <a:p>
            <a:pPr indent="0" lvl="0" marL="0" rtl="0" algn="l">
              <a:lnSpc>
                <a:spcPct val="115000"/>
              </a:lnSpc>
              <a:spcBef>
                <a:spcPts val="0"/>
              </a:spcBef>
              <a:spcAft>
                <a:spcPts val="0"/>
              </a:spcAft>
              <a:buClr>
                <a:schemeClr val="dk1"/>
              </a:buClr>
              <a:buSzPts val="1100"/>
              <a:buFont typeface="Arial"/>
              <a:buNone/>
            </a:pPr>
            <a:r>
              <a:rPr lang="en-US"/>
              <a:t> </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272" name="Google Shape;272;p1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9: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Reflect on circumstances that make you feel out of control and overwhelmed or that, conversely, relax you to the point of stopping you </a:t>
            </a:r>
            <a:r>
              <a:rPr lang="en-US"/>
              <a:t>in</a:t>
            </a:r>
            <a:r>
              <a:rPr lang="en-US" sz="1200">
                <a:solidFill>
                  <a:schemeClr val="dk1"/>
                </a:solidFill>
                <a:latin typeface="Calibri"/>
                <a:ea typeface="Calibri"/>
                <a:cs typeface="Calibri"/>
                <a:sym typeface="Calibri"/>
              </a:rPr>
              <a:t> your tracks.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Steps: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Print a copy of the Freezing and Boiling Point Handouts for each participant.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Ask the participants to think about the prior month.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What things made them upset, out of control, and overwhelmed (i.e. having to teach my child while working from home)?</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What things made them relax, but also froze them from the outside world (i.e. checking social media)?</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Discuss: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Sometimes when we are in either of these extremes, we need to recharge our batteries. That may mean finding alone time or doing some breathing/grounding exercises, doing something we love, or pausing to see the big picture.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Co-regulation is about helping someone else regulate. In order to be prepared for this, we need to self-regulate first.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Ask participants to think about how it would be useful in their work with students to identify these extremes. </a:t>
            </a:r>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p:txBody>
      </p:sp>
      <p:sp>
        <p:nvSpPr>
          <p:cNvPr id="281" name="Google Shape;281;p1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In this training we will learn about strategies to use with students who have experienced trauma. </a:t>
            </a:r>
            <a:endParaRPr/>
          </a:p>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The right- and left-brain functions will be presented as they relate to students experiencing a trigger or retraumatizing event. </a:t>
            </a:r>
            <a:endParaRPr/>
          </a:p>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The evidence-based supports and practices that we will learn about are: </a:t>
            </a:r>
            <a:endParaRPr/>
          </a:p>
          <a:p>
            <a:pPr indent="-171450" lvl="0" marL="171450" rtl="0" algn="l">
              <a:lnSpc>
                <a:spcPct val="100000"/>
              </a:lnSpc>
              <a:spcBef>
                <a:spcPts val="0"/>
              </a:spcBef>
              <a:spcAft>
                <a:spcPts val="0"/>
              </a:spcAft>
              <a:buClr>
                <a:schemeClr val="dk1"/>
              </a:buClr>
              <a:buSzPts val="1400"/>
              <a:buFont typeface="Arial"/>
              <a:buChar char="•"/>
            </a:pPr>
            <a:r>
              <a:rPr lang="en-US" sz="1200">
                <a:latin typeface="Calibri"/>
                <a:ea typeface="Calibri"/>
                <a:cs typeface="Calibri"/>
                <a:sym typeface="Calibri"/>
              </a:rPr>
              <a:t>Connect and Redirect</a:t>
            </a:r>
            <a:endParaRPr/>
          </a:p>
          <a:p>
            <a:pPr indent="-171450" lvl="0" marL="171450" rtl="0" algn="l">
              <a:lnSpc>
                <a:spcPct val="100000"/>
              </a:lnSpc>
              <a:spcBef>
                <a:spcPts val="0"/>
              </a:spcBef>
              <a:spcAft>
                <a:spcPts val="0"/>
              </a:spcAft>
              <a:buClr>
                <a:schemeClr val="dk1"/>
              </a:buClr>
              <a:buSzPts val="1400"/>
              <a:buFont typeface="Arial"/>
              <a:buChar char="•"/>
            </a:pPr>
            <a:r>
              <a:rPr lang="en-US" sz="1200">
                <a:latin typeface="Calibri"/>
                <a:ea typeface="Calibri"/>
                <a:cs typeface="Calibri"/>
                <a:sym typeface="Calibri"/>
              </a:rPr>
              <a:t>SIFTing</a:t>
            </a:r>
            <a:endParaRPr sz="1200">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400"/>
              <a:buFont typeface="Arial"/>
              <a:buChar char="•"/>
            </a:pPr>
            <a:r>
              <a:rPr lang="en-US" sz="1200">
                <a:latin typeface="Calibri"/>
                <a:ea typeface="Calibri"/>
                <a:cs typeface="Calibri"/>
                <a:sym typeface="Calibri"/>
              </a:rPr>
              <a:t>Co-Regulation</a:t>
            </a:r>
            <a:endParaRPr/>
          </a:p>
          <a:p>
            <a:pPr indent="-171450" lvl="0" marL="171450" rtl="0" algn="l">
              <a:lnSpc>
                <a:spcPct val="100000"/>
              </a:lnSpc>
              <a:spcBef>
                <a:spcPts val="0"/>
              </a:spcBef>
              <a:spcAft>
                <a:spcPts val="0"/>
              </a:spcAft>
              <a:buClr>
                <a:schemeClr val="dk1"/>
              </a:buClr>
              <a:buSzPts val="1400"/>
              <a:buFont typeface="Arial"/>
              <a:buChar char="•"/>
            </a:pPr>
            <a:r>
              <a:rPr lang="en-US" sz="1200">
                <a:latin typeface="Calibri"/>
                <a:ea typeface="Calibri"/>
                <a:cs typeface="Calibri"/>
                <a:sym typeface="Calibri"/>
              </a:rPr>
              <a:t>HEAL</a:t>
            </a:r>
            <a:endParaRPr/>
          </a:p>
          <a:p>
            <a:pPr indent="-171450" lvl="0" marL="171450" rtl="0" algn="l">
              <a:lnSpc>
                <a:spcPct val="100000"/>
              </a:lnSpc>
              <a:spcBef>
                <a:spcPts val="0"/>
              </a:spcBef>
              <a:spcAft>
                <a:spcPts val="0"/>
              </a:spcAft>
              <a:buClr>
                <a:schemeClr val="dk1"/>
              </a:buClr>
              <a:buSzPts val="1400"/>
              <a:buFont typeface="Arial"/>
              <a:buChar char="•"/>
            </a:pPr>
            <a:r>
              <a:rPr lang="en-US" sz="1200">
                <a:latin typeface="Calibri"/>
                <a:ea typeface="Calibri"/>
                <a:cs typeface="Calibri"/>
                <a:sym typeface="Calibri"/>
              </a:rPr>
              <a:t>Building Self-Awareness</a:t>
            </a:r>
            <a:endParaRPr/>
          </a:p>
          <a:p>
            <a:pPr indent="-171450" lvl="0" marL="171450" rtl="0" algn="l">
              <a:lnSpc>
                <a:spcPct val="100000"/>
              </a:lnSpc>
              <a:spcBef>
                <a:spcPts val="0"/>
              </a:spcBef>
              <a:spcAft>
                <a:spcPts val="0"/>
              </a:spcAft>
              <a:buClr>
                <a:schemeClr val="dk1"/>
              </a:buClr>
              <a:buSzPts val="1400"/>
              <a:buFont typeface="Arial"/>
              <a:buChar char="•"/>
            </a:pPr>
            <a:r>
              <a:rPr lang="en-US" sz="1200">
                <a:latin typeface="Calibri"/>
                <a:ea typeface="Calibri"/>
                <a:cs typeface="Calibri"/>
                <a:sym typeface="Calibri"/>
              </a:rPr>
              <a:t>Creating Safe Spaces</a:t>
            </a:r>
            <a:endParaRPr/>
          </a:p>
          <a:p>
            <a:pPr indent="0" lvl="0" marL="0" rtl="0" algn="l">
              <a:lnSpc>
                <a:spcPct val="100000"/>
              </a:lnSpc>
              <a:spcBef>
                <a:spcPts val="480"/>
              </a:spcBef>
              <a:spcAft>
                <a:spcPts val="0"/>
              </a:spcAft>
              <a:buClr>
                <a:schemeClr val="dk1"/>
              </a:buClr>
              <a:buSzPts val="2400"/>
              <a:buFont typeface="Calibri"/>
              <a:buNone/>
            </a:pPr>
            <a:r>
              <a:rPr lang="en-US" sz="1200">
                <a:latin typeface="Calibri"/>
                <a:ea typeface="Calibri"/>
                <a:cs typeface="Calibri"/>
                <a:sym typeface="Calibri"/>
              </a:rPr>
              <a:t>Resources for seeking help will also be provided.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200">
              <a:latin typeface="Calibri"/>
              <a:ea typeface="Calibri"/>
              <a:cs typeface="Calibri"/>
              <a:sym typeface="Calibri"/>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20:notes"/>
          <p:cNvSpPr txBox="1"/>
          <p:nvPr>
            <p:ph idx="1" type="body"/>
          </p:nvPr>
        </p:nvSpPr>
        <p:spPr>
          <a:xfrm>
            <a:off x="701040" y="4473893"/>
            <a:ext cx="5608200" cy="36606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Let’s watch this video to learn about the difference between empathy vs. sympathy. We aim for empathy. It’s all about connection.</a:t>
            </a:r>
            <a:endParaRPr sz="1200">
              <a:latin typeface="Calibri"/>
              <a:ea typeface="Calibri"/>
              <a:cs typeface="Calibri"/>
              <a:sym typeface="Calibri"/>
            </a:endParaRPr>
          </a:p>
        </p:txBody>
      </p:sp>
      <p:sp>
        <p:nvSpPr>
          <p:cNvPr id="292" name="Google Shape;292;p20:notes"/>
          <p:cNvSpPr txBox="1"/>
          <p:nvPr>
            <p:ph idx="12" type="sldNum"/>
          </p:nvPr>
        </p:nvSpPr>
        <p:spPr>
          <a:xfrm>
            <a:off x="3970938" y="8829967"/>
            <a:ext cx="3037800" cy="4662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1: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Social psychologist Brené Brown suggests one key to growing deeper relationships is to understand the differences of empathy vs. sympathy. </a:t>
            </a:r>
            <a:endParaRPr/>
          </a:p>
          <a:p>
            <a:pPr indent="0" lvl="0" marL="0" marR="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While the concepts are similar and definitely related, there are crucial differences that lead to very different outcomes.</a:t>
            </a:r>
            <a:endParaRPr/>
          </a:p>
          <a:p>
            <a:pPr indent="0" lvl="0" marL="0" marR="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According to Brown: “Empathy fuels connection, and sympathy drives disconnection.”</a:t>
            </a:r>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p:txBody>
      </p:sp>
      <p:sp>
        <p:nvSpPr>
          <p:cNvPr id="302" name="Google Shape;302;p2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2: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Connections make a difference in improving outcomes for students who experience an adverse event. </a:t>
            </a:r>
            <a:endParaRPr/>
          </a:p>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Take the perspective of the student. </a:t>
            </a:r>
            <a:endParaRPr/>
          </a:p>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Do not make judgments or assumptions. </a:t>
            </a:r>
            <a:endParaRPr/>
          </a:p>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Make sure to recognize their valid emotions and do not just look to point out a “silver lining” as that can be hurtful. </a:t>
            </a:r>
            <a:endParaRPr/>
          </a:p>
          <a:p>
            <a:pPr indent="0" lvl="0" marL="50800" rtl="0" algn="l">
              <a:lnSpc>
                <a:spcPct val="100000"/>
              </a:lnSpc>
              <a:spcBef>
                <a:spcPts val="560"/>
              </a:spcBef>
              <a:spcAft>
                <a:spcPts val="0"/>
              </a:spcAft>
              <a:buClr>
                <a:schemeClr val="dk1"/>
              </a:buClr>
              <a:buSzPts val="2800"/>
              <a:buFont typeface="Calibri"/>
              <a:buNone/>
            </a:pPr>
            <a:r>
              <a:rPr lang="en-US" sz="1200">
                <a:latin typeface="Calibri"/>
                <a:ea typeface="Calibri"/>
                <a:cs typeface="Calibri"/>
                <a:sym typeface="Calibri"/>
              </a:rPr>
              <a:t>Say: </a:t>
            </a:r>
            <a:endParaRPr/>
          </a:p>
          <a:p>
            <a:pPr indent="-177800" lvl="0" marL="222250" rtl="0" algn="l">
              <a:lnSpc>
                <a:spcPct val="100000"/>
              </a:lnSpc>
              <a:spcBef>
                <a:spcPts val="560"/>
              </a:spcBef>
              <a:spcAft>
                <a:spcPts val="0"/>
              </a:spcAft>
              <a:buClr>
                <a:schemeClr val="dk1"/>
              </a:buClr>
              <a:buSzPts val="2800"/>
              <a:buFont typeface="Arial"/>
              <a:buChar char="•"/>
            </a:pPr>
            <a:r>
              <a:rPr lang="en-US" sz="1200">
                <a:latin typeface="Calibri"/>
                <a:ea typeface="Calibri"/>
                <a:cs typeface="Calibri"/>
                <a:sym typeface="Calibri"/>
              </a:rPr>
              <a:t>“I don’t know what to say, but I’m glad you told me.” </a:t>
            </a:r>
            <a:endParaRPr/>
          </a:p>
          <a:p>
            <a:pPr indent="-177800" lvl="0" marL="222250" rtl="0" algn="l">
              <a:lnSpc>
                <a:spcPct val="100000"/>
              </a:lnSpc>
              <a:spcBef>
                <a:spcPts val="0"/>
              </a:spcBef>
              <a:spcAft>
                <a:spcPts val="0"/>
              </a:spcAft>
              <a:buClr>
                <a:schemeClr val="dk1"/>
              </a:buClr>
              <a:buSzPts val="2800"/>
              <a:buFont typeface="Arial"/>
              <a:buChar char="•"/>
            </a:pPr>
            <a:r>
              <a:rPr lang="en-US" sz="1200">
                <a:latin typeface="Calibri"/>
                <a:ea typeface="Calibri"/>
                <a:cs typeface="Calibri"/>
                <a:sym typeface="Calibri"/>
              </a:rPr>
              <a:t>“I can’t imagine…”</a:t>
            </a:r>
            <a:endParaRPr/>
          </a:p>
          <a:p>
            <a:pPr indent="-177800" lvl="0" marL="222250" rtl="0" algn="l">
              <a:lnSpc>
                <a:spcPct val="100000"/>
              </a:lnSpc>
              <a:spcBef>
                <a:spcPts val="0"/>
              </a:spcBef>
              <a:spcAft>
                <a:spcPts val="0"/>
              </a:spcAft>
              <a:buClr>
                <a:schemeClr val="dk1"/>
              </a:buClr>
              <a:buSzPts val="2800"/>
              <a:buFont typeface="Arial"/>
              <a:buChar char="•"/>
            </a:pPr>
            <a:r>
              <a:rPr lang="en-US" sz="1200">
                <a:latin typeface="Calibri"/>
                <a:ea typeface="Calibri"/>
                <a:cs typeface="Calibri"/>
                <a:sym typeface="Calibri"/>
              </a:rPr>
              <a:t>“That sounds so…”</a:t>
            </a:r>
            <a:endParaRPr/>
          </a:p>
          <a:p>
            <a:pPr indent="-177800" lvl="0" marL="222250" rtl="0" algn="l">
              <a:lnSpc>
                <a:spcPct val="100000"/>
              </a:lnSpc>
              <a:spcBef>
                <a:spcPts val="0"/>
              </a:spcBef>
              <a:spcAft>
                <a:spcPts val="0"/>
              </a:spcAft>
              <a:buClr>
                <a:schemeClr val="dk1"/>
              </a:buClr>
              <a:buSzPts val="2800"/>
              <a:buFont typeface="Arial"/>
              <a:buChar char="•"/>
            </a:pPr>
            <a:r>
              <a:rPr lang="en-US" sz="1200">
                <a:latin typeface="Calibri"/>
                <a:ea typeface="Calibri"/>
                <a:cs typeface="Calibri"/>
                <a:sym typeface="Calibri"/>
              </a:rPr>
              <a:t>“I’m here to support you.”</a:t>
            </a:r>
            <a:endParaRPr/>
          </a:p>
          <a:p>
            <a:pPr indent="0" lvl="0" marL="50800" rtl="0" algn="l">
              <a:lnSpc>
                <a:spcPct val="100000"/>
              </a:lnSpc>
              <a:spcBef>
                <a:spcPts val="0"/>
              </a:spcBef>
              <a:spcAft>
                <a:spcPts val="0"/>
              </a:spcAft>
              <a:buClr>
                <a:schemeClr val="dk1"/>
              </a:buClr>
              <a:buSzPts val="2800"/>
              <a:buFont typeface="Arial"/>
              <a:buNone/>
            </a:pPr>
            <a:r>
              <a:rPr lang="en-US" sz="1200">
                <a:latin typeface="Calibri"/>
                <a:ea typeface="Calibri"/>
                <a:cs typeface="Calibri"/>
                <a:sym typeface="Calibri"/>
              </a:rPr>
              <a:t>Make sure not to over-empathize as that can make matters worse for you and for them. </a:t>
            </a:r>
            <a:endParaRPr/>
          </a:p>
          <a:p>
            <a:pPr indent="0" lvl="0" marL="50800" rtl="0" algn="l">
              <a:lnSpc>
                <a:spcPct val="100000"/>
              </a:lnSpc>
              <a:spcBef>
                <a:spcPts val="0"/>
              </a:spcBef>
              <a:spcAft>
                <a:spcPts val="0"/>
              </a:spcAft>
              <a:buClr>
                <a:schemeClr val="dk1"/>
              </a:buClr>
              <a:buSzPts val="2800"/>
              <a:buFont typeface="Arial"/>
              <a:buNone/>
            </a:pPr>
            <a:r>
              <a:rPr lang="en-US" sz="1200">
                <a:latin typeface="Calibri"/>
                <a:ea typeface="Calibri"/>
                <a:cs typeface="Calibri"/>
                <a:sym typeface="Calibri"/>
              </a:rPr>
              <a:t>Do not project your own feelings onto a student. </a:t>
            </a:r>
            <a:endParaRPr/>
          </a:p>
          <a:p>
            <a:pPr indent="0" lvl="0" marL="50800" rtl="0" algn="l">
              <a:lnSpc>
                <a:spcPct val="100000"/>
              </a:lnSpc>
              <a:spcBef>
                <a:spcPts val="0"/>
              </a:spcBef>
              <a:spcAft>
                <a:spcPts val="0"/>
              </a:spcAft>
              <a:buClr>
                <a:schemeClr val="dk1"/>
              </a:buClr>
              <a:buSzPts val="2800"/>
              <a:buFont typeface="Arial"/>
              <a:buNone/>
            </a:pPr>
            <a:r>
              <a:rPr lang="en-US" sz="1200">
                <a:latin typeface="Calibri"/>
                <a:ea typeface="Calibri"/>
                <a:cs typeface="Calibri"/>
                <a:sym typeface="Calibri"/>
              </a:rPr>
              <a:t>Remember that everyone’s experience is different.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p:txBody>
      </p:sp>
      <p:sp>
        <p:nvSpPr>
          <p:cNvPr id="312" name="Google Shape;312;p2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The HEAL strategy deals with mindfully “taking in the good” to promote positivity and brain resilience. </a:t>
            </a:r>
            <a:endParaRPr sz="1200">
              <a:latin typeface="Calibri"/>
              <a:ea typeface="Calibri"/>
              <a:cs typeface="Calibri"/>
              <a:sym typeface="Calibri"/>
            </a:endParaRPr>
          </a:p>
        </p:txBody>
      </p:sp>
      <p:sp>
        <p:nvSpPr>
          <p:cNvPr id="325" name="Google Shape;32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4: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114300" rtl="0" algn="l">
              <a:lnSpc>
                <a:spcPct val="100000"/>
              </a:lnSpc>
              <a:spcBef>
                <a:spcPts val="360"/>
              </a:spcBef>
              <a:spcAft>
                <a:spcPts val="0"/>
              </a:spcAft>
              <a:buClr>
                <a:schemeClr val="dk1"/>
              </a:buClr>
              <a:buSzPts val="1800"/>
              <a:buFont typeface="Calibri"/>
              <a:buNone/>
            </a:pPr>
            <a:r>
              <a:rPr b="0" i="0" lang="en-US" sz="1200" u="none" cap="none" strike="noStrike">
                <a:solidFill>
                  <a:schemeClr val="dk1"/>
                </a:solidFill>
                <a:latin typeface="Calibri"/>
                <a:ea typeface="Calibri"/>
                <a:cs typeface="Calibri"/>
                <a:sym typeface="Calibri"/>
              </a:rPr>
              <a:t>Your mind gives more importance and reacts more intensely to unpleasant experiences than to pleasant ones. </a:t>
            </a:r>
            <a:endParaRPr/>
          </a:p>
          <a:p>
            <a:pPr indent="0" lvl="0" marL="114300" rtl="0" algn="l">
              <a:lnSpc>
                <a:spcPct val="100000"/>
              </a:lnSpc>
              <a:spcBef>
                <a:spcPts val="360"/>
              </a:spcBef>
              <a:spcAft>
                <a:spcPts val="0"/>
              </a:spcAft>
              <a:buClr>
                <a:schemeClr val="dk1"/>
              </a:buClr>
              <a:buSzPts val="1800"/>
              <a:buFont typeface="Calibri"/>
              <a:buNone/>
            </a:pPr>
            <a:r>
              <a:rPr lang="en-US" sz="1200">
                <a:latin typeface="Calibri"/>
                <a:ea typeface="Calibri"/>
                <a:cs typeface="Calibri"/>
                <a:sym typeface="Calibri"/>
              </a:rPr>
              <a:t>We can train our brains to be more responsive by intentionally internalizing positive experiences into our brains. </a:t>
            </a:r>
            <a:endParaRPr/>
          </a:p>
          <a:p>
            <a:pPr indent="0" lvl="0" marL="114300" rtl="0" algn="l">
              <a:lnSpc>
                <a:spcPct val="100000"/>
              </a:lnSpc>
              <a:spcBef>
                <a:spcPts val="360"/>
              </a:spcBef>
              <a:spcAft>
                <a:spcPts val="0"/>
              </a:spcAft>
              <a:buClr>
                <a:schemeClr val="dk1"/>
              </a:buClr>
              <a:buSzPts val="1800"/>
              <a:buFont typeface="Calibri"/>
              <a:buNone/>
            </a:pPr>
            <a:r>
              <a:rPr lang="en-US" sz="1200">
                <a:latin typeface="Calibri"/>
                <a:ea typeface="Calibri"/>
                <a:cs typeface="Calibri"/>
                <a:sym typeface="Calibri"/>
              </a:rPr>
              <a:t>The four-step process for “taking in the good” is:  </a:t>
            </a:r>
            <a:endParaRPr b="1" sz="1200">
              <a:latin typeface="Calibri"/>
              <a:ea typeface="Calibri"/>
              <a:cs typeface="Calibri"/>
              <a:sym typeface="Calibri"/>
            </a:endParaRPr>
          </a:p>
          <a:p>
            <a:pPr indent="0" lvl="0" marL="114300" rtl="0" algn="l">
              <a:lnSpc>
                <a:spcPct val="100000"/>
              </a:lnSpc>
              <a:spcBef>
                <a:spcPts val="360"/>
              </a:spcBef>
              <a:spcAft>
                <a:spcPts val="0"/>
              </a:spcAft>
              <a:buClr>
                <a:schemeClr val="dk1"/>
              </a:buClr>
              <a:buSzPts val="1800"/>
              <a:buFont typeface="Calibri"/>
              <a:buNone/>
            </a:pPr>
            <a:r>
              <a:rPr b="1" lang="en-US" sz="1200">
                <a:latin typeface="Calibri"/>
                <a:ea typeface="Calibri"/>
                <a:cs typeface="Calibri"/>
                <a:sym typeface="Calibri"/>
              </a:rPr>
              <a:t>H</a:t>
            </a:r>
            <a:r>
              <a:rPr lang="en-US" sz="1200">
                <a:latin typeface="Calibri"/>
                <a:ea typeface="Calibri"/>
                <a:cs typeface="Calibri"/>
                <a:sym typeface="Calibri"/>
              </a:rPr>
              <a:t>ave a positive experience – Notice a positive experience in the present or actively create one by becoming aware of positive situations or experiences in your life. </a:t>
            </a:r>
            <a:endParaRPr sz="1200">
              <a:latin typeface="Calibri"/>
              <a:ea typeface="Calibri"/>
              <a:cs typeface="Calibri"/>
              <a:sym typeface="Calibri"/>
            </a:endParaRPr>
          </a:p>
          <a:p>
            <a:pPr indent="0" lvl="0" marL="114300" rtl="0" algn="l">
              <a:lnSpc>
                <a:spcPct val="100000"/>
              </a:lnSpc>
              <a:spcBef>
                <a:spcPts val="360"/>
              </a:spcBef>
              <a:spcAft>
                <a:spcPts val="0"/>
              </a:spcAft>
              <a:buClr>
                <a:schemeClr val="dk1"/>
              </a:buClr>
              <a:buSzPts val="1800"/>
              <a:buFont typeface="Calibri"/>
              <a:buNone/>
            </a:pPr>
            <a:r>
              <a:rPr b="1" lang="en-US" sz="1200">
                <a:latin typeface="Calibri"/>
                <a:ea typeface="Calibri"/>
                <a:cs typeface="Calibri"/>
                <a:sym typeface="Calibri"/>
              </a:rPr>
              <a:t>E</a:t>
            </a:r>
            <a:r>
              <a:rPr lang="en-US" sz="1200">
                <a:latin typeface="Calibri"/>
                <a:ea typeface="Calibri"/>
                <a:cs typeface="Calibri"/>
                <a:sym typeface="Calibri"/>
              </a:rPr>
              <a:t>nrich it – Once you have identified the experience, apply attention to it and sustain it. </a:t>
            </a:r>
            <a:endParaRPr sz="1200">
              <a:latin typeface="Calibri"/>
              <a:ea typeface="Calibri"/>
              <a:cs typeface="Calibri"/>
              <a:sym typeface="Calibri"/>
            </a:endParaRPr>
          </a:p>
          <a:p>
            <a:pPr indent="0" lvl="0" marL="114300" rtl="0" algn="l">
              <a:lnSpc>
                <a:spcPct val="100000"/>
              </a:lnSpc>
              <a:spcBef>
                <a:spcPts val="360"/>
              </a:spcBef>
              <a:spcAft>
                <a:spcPts val="0"/>
              </a:spcAft>
              <a:buClr>
                <a:schemeClr val="dk1"/>
              </a:buClr>
              <a:buSzPts val="1800"/>
              <a:buFont typeface="Calibri"/>
              <a:buNone/>
            </a:pPr>
            <a:r>
              <a:rPr b="1" lang="en-US" sz="1200">
                <a:latin typeface="Calibri"/>
                <a:ea typeface="Calibri"/>
                <a:cs typeface="Calibri"/>
                <a:sym typeface="Calibri"/>
              </a:rPr>
              <a:t>A</a:t>
            </a:r>
            <a:r>
              <a:rPr lang="en-US" sz="1200">
                <a:latin typeface="Calibri"/>
                <a:ea typeface="Calibri"/>
                <a:cs typeface="Calibri"/>
                <a:sym typeface="Calibri"/>
              </a:rPr>
              <a:t>bsorb it – Heighten the positive experience </a:t>
            </a:r>
            <a:r>
              <a:rPr b="0" i="0" lang="en-US" sz="1200" u="none" cap="none" strike="noStrike">
                <a:solidFill>
                  <a:schemeClr val="dk1"/>
                </a:solidFill>
                <a:latin typeface="Calibri"/>
                <a:ea typeface="Calibri"/>
                <a:cs typeface="Calibri"/>
                <a:sym typeface="Calibri"/>
              </a:rPr>
              <a:t>by prolonging and intensifying it. Sense or visualize the good. Taking in the good is like building a fire. Step 1 is lighting it. Step 2 is adding fuel to keep it going, and step 3 is feeling its warmth.</a:t>
            </a:r>
            <a:endParaRPr/>
          </a:p>
          <a:p>
            <a:pPr indent="0" lvl="0" marL="114300" rtl="0" algn="l">
              <a:lnSpc>
                <a:spcPct val="100000"/>
              </a:lnSpc>
              <a:spcBef>
                <a:spcPts val="360"/>
              </a:spcBef>
              <a:spcAft>
                <a:spcPts val="0"/>
              </a:spcAft>
              <a:buClr>
                <a:schemeClr val="dk1"/>
              </a:buClr>
              <a:buSzPts val="1800"/>
              <a:buFont typeface="Calibri"/>
              <a:buNone/>
            </a:pPr>
            <a:r>
              <a:rPr b="1" lang="en-US" sz="1200">
                <a:latin typeface="Calibri"/>
                <a:ea typeface="Calibri"/>
                <a:cs typeface="Calibri"/>
                <a:sym typeface="Calibri"/>
              </a:rPr>
              <a:t>L</a:t>
            </a:r>
            <a:r>
              <a:rPr lang="en-US" sz="1200">
                <a:latin typeface="Calibri"/>
                <a:ea typeface="Calibri"/>
                <a:cs typeface="Calibri"/>
                <a:sym typeface="Calibri"/>
              </a:rPr>
              <a:t>ink positive and negative material – It’s normal to have positive and negative feelings all at once. Be aware that they are not mutually exclusive. Practice keeping the positive experience more prominently in your thoughts. </a:t>
            </a:r>
            <a:endParaRPr/>
          </a:p>
          <a:p>
            <a:pPr indent="0" lvl="0" marL="114300" rtl="0" algn="l">
              <a:lnSpc>
                <a:spcPct val="100000"/>
              </a:lnSpc>
              <a:spcBef>
                <a:spcPts val="360"/>
              </a:spcBef>
              <a:spcAft>
                <a:spcPts val="0"/>
              </a:spcAft>
              <a:buClr>
                <a:schemeClr val="dk1"/>
              </a:buClr>
              <a:buSzPts val="1800"/>
              <a:buFont typeface="Calibri"/>
              <a:buNone/>
            </a:pPr>
            <a:r>
              <a:rPr lang="en-US" sz="1200">
                <a:latin typeface="Calibri"/>
                <a:ea typeface="Calibri"/>
                <a:cs typeface="Calibri"/>
                <a:sym typeface="Calibri"/>
              </a:rPr>
              <a:t>By practicing the HEAL strategy, you will enable neuroplasticity to help your brain move from reactive to responsive. </a:t>
            </a:r>
            <a:endParaRPr sz="1200">
              <a:latin typeface="Calibri"/>
              <a:ea typeface="Calibri"/>
              <a:cs typeface="Calibri"/>
              <a:sym typeface="Calibri"/>
            </a:endParaRPr>
          </a:p>
          <a:p>
            <a:pPr indent="0" lvl="0" marL="114300" rtl="0" algn="l">
              <a:lnSpc>
                <a:spcPct val="100000"/>
              </a:lnSpc>
              <a:spcBef>
                <a:spcPts val="360"/>
              </a:spcBef>
              <a:spcAft>
                <a:spcPts val="0"/>
              </a:spcAft>
              <a:buClr>
                <a:schemeClr val="dk1"/>
              </a:buClr>
              <a:buSzPts val="1800"/>
              <a:buFont typeface="Calibri"/>
              <a:buNone/>
            </a:pPr>
            <a:r>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p:txBody>
      </p:sp>
      <p:sp>
        <p:nvSpPr>
          <p:cNvPr id="334" name="Google Shape;334;p2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lang="en-US" sz="1200"/>
              <a:t>Self-awareness means being in “the now” and calming our thoughts and feelings when we are experiencing adversity. </a:t>
            </a:r>
            <a:endParaRPr sz="1200"/>
          </a:p>
          <a:p>
            <a:pPr indent="0" lvl="0" marL="0" rtl="0" algn="l">
              <a:lnSpc>
                <a:spcPct val="100000"/>
              </a:lnSpc>
              <a:spcBef>
                <a:spcPts val="0"/>
              </a:spcBef>
              <a:spcAft>
                <a:spcPts val="0"/>
              </a:spcAft>
              <a:buClr>
                <a:schemeClr val="dk1"/>
              </a:buClr>
              <a:buSzPts val="1400"/>
              <a:buFont typeface="Calibri"/>
              <a:buNone/>
            </a:pPr>
            <a:r>
              <a:t/>
            </a:r>
            <a:endParaRPr sz="1200"/>
          </a:p>
        </p:txBody>
      </p:sp>
      <p:sp>
        <p:nvSpPr>
          <p:cNvPr id="345" name="Google Shape;34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6: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lnSpc>
                <a:spcPct val="115000"/>
              </a:lnSpc>
              <a:spcBef>
                <a:spcPts val="0"/>
              </a:spcBef>
              <a:spcAft>
                <a:spcPts val="0"/>
              </a:spcAft>
              <a:buClr>
                <a:schemeClr val="dk1"/>
              </a:buClr>
              <a:buSzPts val="1100"/>
              <a:buFont typeface="Arial"/>
              <a:buNone/>
            </a:pPr>
            <a:r>
              <a:rPr lang="en-US"/>
              <a:t>There are several self-awareness techniques that involve breathing: </a:t>
            </a:r>
            <a:endParaRPr/>
          </a:p>
          <a:p>
            <a:pPr indent="0" lvl="0" marL="0" rtl="0" algn="l">
              <a:lnSpc>
                <a:spcPct val="115000"/>
              </a:lnSpc>
              <a:spcBef>
                <a:spcPts val="0"/>
              </a:spcBef>
              <a:spcAft>
                <a:spcPts val="0"/>
              </a:spcAft>
              <a:buClr>
                <a:schemeClr val="dk1"/>
              </a:buClr>
              <a:buSzPts val="1100"/>
              <a:buFont typeface="Arial"/>
              <a:buNone/>
            </a:pPr>
            <a:r>
              <a:rPr lang="en-US"/>
              <a:t>1. Inhale for 4, hold for 5, exhale for 6</a:t>
            </a:r>
            <a:endParaRPr/>
          </a:p>
          <a:p>
            <a:pPr indent="0" lvl="0" marL="0" rtl="0" algn="l">
              <a:lnSpc>
                <a:spcPct val="115000"/>
              </a:lnSpc>
              <a:spcBef>
                <a:spcPts val="0"/>
              </a:spcBef>
              <a:spcAft>
                <a:spcPts val="0"/>
              </a:spcAft>
              <a:buClr>
                <a:schemeClr val="dk1"/>
              </a:buClr>
              <a:buSzPts val="1100"/>
              <a:buFont typeface="Arial"/>
              <a:buNone/>
            </a:pPr>
            <a:r>
              <a:rPr lang="en-US"/>
              <a:t>2. 5-finger breathing technique – trace each finger, inhale as you go up, exhale as you go down</a:t>
            </a:r>
            <a:endParaRPr/>
          </a:p>
          <a:p>
            <a:pPr indent="0" lvl="0" marL="0" rtl="0" algn="l">
              <a:lnSpc>
                <a:spcPct val="115000"/>
              </a:lnSpc>
              <a:spcBef>
                <a:spcPts val="0"/>
              </a:spcBef>
              <a:spcAft>
                <a:spcPts val="0"/>
              </a:spcAft>
              <a:buClr>
                <a:schemeClr val="dk1"/>
              </a:buClr>
              <a:buSzPts val="1100"/>
              <a:buFont typeface="Arial"/>
              <a:buNone/>
            </a:pPr>
            <a:r>
              <a:rPr lang="en-US"/>
              <a:t> </a:t>
            </a:r>
            <a:endParaRPr/>
          </a:p>
          <a:p>
            <a:pPr indent="0" lvl="0" marL="0" rtl="0" algn="l">
              <a:lnSpc>
                <a:spcPct val="115000"/>
              </a:lnSpc>
              <a:spcBef>
                <a:spcPts val="0"/>
              </a:spcBef>
              <a:spcAft>
                <a:spcPts val="0"/>
              </a:spcAft>
              <a:buClr>
                <a:schemeClr val="dk1"/>
              </a:buClr>
              <a:buSzPts val="1100"/>
              <a:buFont typeface="Arial"/>
              <a:buNone/>
            </a:pPr>
            <a:r>
              <a:rPr lang="en-US"/>
              <a:t>The 5-4-3-2-1 technique uses all 5 senses and includes noticing:</a:t>
            </a:r>
            <a:endParaRPr/>
          </a:p>
          <a:p>
            <a:pPr indent="0" lvl="0" marL="457200" rtl="0" algn="l">
              <a:lnSpc>
                <a:spcPct val="115000"/>
              </a:lnSpc>
              <a:spcBef>
                <a:spcPts val="0"/>
              </a:spcBef>
              <a:spcAft>
                <a:spcPts val="0"/>
              </a:spcAft>
              <a:buClr>
                <a:schemeClr val="dk1"/>
              </a:buClr>
              <a:buSzPts val="1100"/>
              <a:buFont typeface="Arial"/>
              <a:buNone/>
            </a:pPr>
            <a:r>
              <a:rPr lang="en-US" sz="1100"/>
              <a:t>·</a:t>
            </a:r>
            <a:r>
              <a:rPr lang="en-US" sz="700"/>
              <a:t>      </a:t>
            </a:r>
            <a:r>
              <a:rPr lang="en-US" sz="1100"/>
              <a:t>5 things you can see</a:t>
            </a:r>
            <a:endParaRPr sz="1100"/>
          </a:p>
          <a:p>
            <a:pPr indent="0" lvl="0" marL="457200" rtl="0" algn="l">
              <a:lnSpc>
                <a:spcPct val="115000"/>
              </a:lnSpc>
              <a:spcBef>
                <a:spcPts val="0"/>
              </a:spcBef>
              <a:spcAft>
                <a:spcPts val="0"/>
              </a:spcAft>
              <a:buClr>
                <a:schemeClr val="dk1"/>
              </a:buClr>
              <a:buSzPts val="1100"/>
              <a:buFont typeface="Arial"/>
              <a:buNone/>
            </a:pPr>
            <a:r>
              <a:rPr lang="en-US" sz="1100"/>
              <a:t>·</a:t>
            </a:r>
            <a:r>
              <a:rPr lang="en-US" sz="700"/>
              <a:t>      </a:t>
            </a:r>
            <a:r>
              <a:rPr lang="en-US" sz="1100"/>
              <a:t>4 things you can feel (touch)</a:t>
            </a:r>
            <a:endParaRPr sz="1100"/>
          </a:p>
          <a:p>
            <a:pPr indent="0" lvl="0" marL="457200" rtl="0" algn="l">
              <a:lnSpc>
                <a:spcPct val="115000"/>
              </a:lnSpc>
              <a:spcBef>
                <a:spcPts val="0"/>
              </a:spcBef>
              <a:spcAft>
                <a:spcPts val="0"/>
              </a:spcAft>
              <a:buClr>
                <a:schemeClr val="dk1"/>
              </a:buClr>
              <a:buSzPts val="1100"/>
              <a:buFont typeface="Arial"/>
              <a:buNone/>
            </a:pPr>
            <a:r>
              <a:rPr lang="en-US" sz="1100"/>
              <a:t>·</a:t>
            </a:r>
            <a:r>
              <a:rPr lang="en-US" sz="700"/>
              <a:t>      </a:t>
            </a:r>
            <a:r>
              <a:rPr lang="en-US" sz="1100"/>
              <a:t>3 things you can hear</a:t>
            </a:r>
            <a:endParaRPr sz="1100"/>
          </a:p>
          <a:p>
            <a:pPr indent="0" lvl="0" marL="457200" rtl="0" algn="l">
              <a:lnSpc>
                <a:spcPct val="115000"/>
              </a:lnSpc>
              <a:spcBef>
                <a:spcPts val="0"/>
              </a:spcBef>
              <a:spcAft>
                <a:spcPts val="0"/>
              </a:spcAft>
              <a:buClr>
                <a:schemeClr val="dk1"/>
              </a:buClr>
              <a:buSzPts val="1100"/>
              <a:buFont typeface="Arial"/>
              <a:buNone/>
            </a:pPr>
            <a:r>
              <a:rPr lang="en-US" sz="1100"/>
              <a:t>·</a:t>
            </a:r>
            <a:r>
              <a:rPr lang="en-US" sz="700"/>
              <a:t>      </a:t>
            </a:r>
            <a:r>
              <a:rPr lang="en-US" sz="1100"/>
              <a:t>2 things you can smell</a:t>
            </a:r>
            <a:endParaRPr sz="1100"/>
          </a:p>
          <a:p>
            <a:pPr indent="0" lvl="0" marL="457200" rtl="0" algn="l">
              <a:lnSpc>
                <a:spcPct val="115000"/>
              </a:lnSpc>
              <a:spcBef>
                <a:spcPts val="0"/>
              </a:spcBef>
              <a:spcAft>
                <a:spcPts val="0"/>
              </a:spcAft>
              <a:buClr>
                <a:schemeClr val="dk1"/>
              </a:buClr>
              <a:buSzPts val="1100"/>
              <a:buFont typeface="Arial"/>
              <a:buNone/>
            </a:pPr>
            <a:r>
              <a:rPr lang="en-US" sz="1100"/>
              <a:t>·</a:t>
            </a:r>
            <a:r>
              <a:rPr lang="en-US" sz="700"/>
              <a:t>      </a:t>
            </a:r>
            <a:r>
              <a:rPr lang="en-US" sz="1100"/>
              <a:t>1 thing you can taste</a:t>
            </a:r>
            <a:endParaRPr sz="1100"/>
          </a:p>
          <a:p>
            <a:pPr indent="0" lvl="0" marL="0" rtl="0" algn="l">
              <a:lnSpc>
                <a:spcPct val="100000"/>
              </a:lnSpc>
              <a:spcBef>
                <a:spcPts val="480"/>
              </a:spcBef>
              <a:spcAft>
                <a:spcPts val="0"/>
              </a:spcAft>
              <a:buNone/>
            </a:pPr>
            <a:r>
              <a:t/>
            </a:r>
            <a:endParaRPr/>
          </a:p>
        </p:txBody>
      </p:sp>
      <p:sp>
        <p:nvSpPr>
          <p:cNvPr id="354" name="Google Shape;354;p2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7: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As already discussed in some of the techniques, negative thoughts are our most common and prominent thoughts.</a:t>
            </a:r>
            <a:endParaRPr/>
          </a:p>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Negative thoughts must be challenged.</a:t>
            </a:r>
            <a:endParaRPr/>
          </a:p>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Affirmations are the best way to change your thoughts. </a:t>
            </a:r>
            <a:endParaRPr/>
          </a:p>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You can identify your negative thought and then replace it with a balanced one. </a:t>
            </a:r>
            <a:endParaRPr/>
          </a:p>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Affirmations, also called self-affirmations, are thoughts you intentionally come up with to support, encourage, and calm your brain and body in the moment.</a:t>
            </a:r>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p:txBody>
      </p:sp>
      <p:sp>
        <p:nvSpPr>
          <p:cNvPr id="369" name="Google Shape;369;p2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8: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lnSpc>
                <a:spcPct val="115000"/>
              </a:lnSpc>
              <a:spcBef>
                <a:spcPts val="0"/>
              </a:spcBef>
              <a:spcAft>
                <a:spcPts val="0"/>
              </a:spcAft>
              <a:buClr>
                <a:schemeClr val="dk1"/>
              </a:buClr>
              <a:buSzPts val="1100"/>
              <a:buFont typeface="Arial"/>
              <a:buNone/>
            </a:pPr>
            <a:r>
              <a:rPr lang="en-US"/>
              <a:t>There are several good affirmations you can say to yourself to enhance your positivity. Here are some examples: </a:t>
            </a:r>
            <a:endParaRPr/>
          </a:p>
          <a:p>
            <a:pPr indent="0" lvl="0" marL="457200" rtl="0" algn="l">
              <a:lnSpc>
                <a:spcPct val="115000"/>
              </a:lnSpc>
              <a:spcBef>
                <a:spcPts val="0"/>
              </a:spcBef>
              <a:spcAft>
                <a:spcPts val="0"/>
              </a:spcAft>
              <a:buClr>
                <a:schemeClr val="dk1"/>
              </a:buClr>
              <a:buSzPts val="1100"/>
              <a:buFont typeface="Arial"/>
              <a:buNone/>
            </a:pPr>
            <a:r>
              <a:rPr lang="en-US"/>
              <a:t>·      I am strong and resilient.</a:t>
            </a:r>
            <a:endParaRPr/>
          </a:p>
          <a:p>
            <a:pPr indent="0" lvl="0" marL="457200" rtl="0" algn="l">
              <a:lnSpc>
                <a:spcPct val="115000"/>
              </a:lnSpc>
              <a:spcBef>
                <a:spcPts val="0"/>
              </a:spcBef>
              <a:spcAft>
                <a:spcPts val="0"/>
              </a:spcAft>
              <a:buClr>
                <a:schemeClr val="dk1"/>
              </a:buClr>
              <a:buSzPts val="1100"/>
              <a:buFont typeface="Arial"/>
              <a:buNone/>
            </a:pPr>
            <a:r>
              <a:rPr lang="en-US"/>
              <a:t>·      I will get through this!</a:t>
            </a:r>
            <a:endParaRPr/>
          </a:p>
          <a:p>
            <a:pPr indent="0" lvl="0" marL="457200" rtl="0" algn="l">
              <a:lnSpc>
                <a:spcPct val="115000"/>
              </a:lnSpc>
              <a:spcBef>
                <a:spcPts val="0"/>
              </a:spcBef>
              <a:spcAft>
                <a:spcPts val="0"/>
              </a:spcAft>
              <a:buClr>
                <a:schemeClr val="dk1"/>
              </a:buClr>
              <a:buSzPts val="1100"/>
              <a:buFont typeface="Arial"/>
              <a:buNone/>
            </a:pPr>
            <a:r>
              <a:rPr lang="en-US"/>
              <a:t>·      It’s okay not to be okay.</a:t>
            </a:r>
            <a:endParaRPr/>
          </a:p>
          <a:p>
            <a:pPr indent="0" lvl="0" marL="457200" rtl="0" algn="l">
              <a:lnSpc>
                <a:spcPct val="115000"/>
              </a:lnSpc>
              <a:spcBef>
                <a:spcPts val="0"/>
              </a:spcBef>
              <a:spcAft>
                <a:spcPts val="0"/>
              </a:spcAft>
              <a:buClr>
                <a:schemeClr val="dk1"/>
              </a:buClr>
              <a:buSzPts val="1100"/>
              <a:buFont typeface="Arial"/>
              <a:buNone/>
            </a:pPr>
            <a:r>
              <a:rPr lang="en-US"/>
              <a:t>·      I am safe.</a:t>
            </a:r>
            <a:endParaRPr/>
          </a:p>
          <a:p>
            <a:pPr indent="0" lvl="0" marL="457200" rtl="0" algn="l">
              <a:lnSpc>
                <a:spcPct val="115000"/>
              </a:lnSpc>
              <a:spcBef>
                <a:spcPts val="0"/>
              </a:spcBef>
              <a:spcAft>
                <a:spcPts val="0"/>
              </a:spcAft>
              <a:buClr>
                <a:schemeClr val="dk1"/>
              </a:buClr>
              <a:buSzPts val="1100"/>
              <a:buFont typeface="Arial"/>
              <a:buNone/>
            </a:pPr>
            <a:r>
              <a:rPr lang="en-US"/>
              <a:t>·      Tomorrow is another day.</a:t>
            </a:r>
            <a:endParaRPr/>
          </a:p>
          <a:p>
            <a:pPr indent="0" lvl="0" marL="457200" rtl="0" algn="l">
              <a:lnSpc>
                <a:spcPct val="115000"/>
              </a:lnSpc>
              <a:spcBef>
                <a:spcPts val="0"/>
              </a:spcBef>
              <a:spcAft>
                <a:spcPts val="0"/>
              </a:spcAft>
              <a:buClr>
                <a:schemeClr val="dk1"/>
              </a:buClr>
              <a:buSzPts val="1100"/>
              <a:buFont typeface="Arial"/>
              <a:buNone/>
            </a:pPr>
            <a:r>
              <a:rPr lang="en-US"/>
              <a:t>·      My mistakes do not define me.</a:t>
            </a:r>
            <a:endParaRPr/>
          </a:p>
          <a:p>
            <a:pPr indent="0" lvl="0" marL="0" rtl="0" algn="l">
              <a:lnSpc>
                <a:spcPct val="115000"/>
              </a:lnSpc>
              <a:spcBef>
                <a:spcPts val="0"/>
              </a:spcBef>
              <a:spcAft>
                <a:spcPts val="0"/>
              </a:spcAft>
              <a:buClr>
                <a:schemeClr val="dk1"/>
              </a:buClr>
              <a:buSzPts val="1100"/>
              <a:buFont typeface="Arial"/>
              <a:buNone/>
            </a:pPr>
            <a:r>
              <a:rPr lang="en-US"/>
              <a:t>Let’s take a moment to come up with some more. </a:t>
            </a:r>
            <a:endParaRPr/>
          </a:p>
          <a:p>
            <a:pPr indent="0" lvl="0" marL="0" rtl="0" algn="l">
              <a:lnSpc>
                <a:spcPct val="115000"/>
              </a:lnSpc>
              <a:spcBef>
                <a:spcPts val="0"/>
              </a:spcBef>
              <a:spcAft>
                <a:spcPts val="0"/>
              </a:spcAft>
              <a:buClr>
                <a:schemeClr val="dk1"/>
              </a:buClr>
              <a:buSzPts val="1100"/>
              <a:buFont typeface="Arial"/>
              <a:buNone/>
            </a:pPr>
            <a:r>
              <a:rPr lang="en-US"/>
              <a:t> </a:t>
            </a:r>
            <a:endParaRPr/>
          </a:p>
          <a:p>
            <a:pPr indent="0" lvl="0" marL="0" rtl="0" algn="l">
              <a:lnSpc>
                <a:spcPct val="115000"/>
              </a:lnSpc>
              <a:spcBef>
                <a:spcPts val="0"/>
              </a:spcBef>
              <a:spcAft>
                <a:spcPts val="0"/>
              </a:spcAft>
              <a:buClr>
                <a:schemeClr val="dk1"/>
              </a:buClr>
              <a:buSzPts val="1100"/>
              <a:buFont typeface="Arial"/>
              <a:buNone/>
            </a:pPr>
            <a:r>
              <a:rPr lang="en-US"/>
              <a:t> </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380" name="Google Shape;380;p2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9: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lnSpc>
                <a:spcPct val="115000"/>
              </a:lnSpc>
              <a:spcBef>
                <a:spcPts val="0"/>
              </a:spcBef>
              <a:spcAft>
                <a:spcPts val="0"/>
              </a:spcAft>
              <a:buClr>
                <a:schemeClr val="dk1"/>
              </a:buClr>
              <a:buSzPts val="1100"/>
              <a:buFont typeface="Arial"/>
              <a:buNone/>
            </a:pPr>
            <a:r>
              <a:rPr lang="en-US"/>
              <a:t>Using the Unhelpful Thoughts worksheet, think of a negative thought that often crosses your mind. </a:t>
            </a:r>
            <a:endParaRPr/>
          </a:p>
          <a:p>
            <a:pPr indent="0" lvl="0" marL="0" rtl="0" algn="l">
              <a:lnSpc>
                <a:spcPct val="115000"/>
              </a:lnSpc>
              <a:spcBef>
                <a:spcPts val="0"/>
              </a:spcBef>
              <a:spcAft>
                <a:spcPts val="0"/>
              </a:spcAft>
              <a:buClr>
                <a:schemeClr val="dk1"/>
              </a:buClr>
              <a:buSzPts val="1100"/>
              <a:buFont typeface="Arial"/>
              <a:buNone/>
            </a:pPr>
            <a:r>
              <a:rPr lang="en-US"/>
              <a:t>Can you identify:</a:t>
            </a:r>
            <a:endParaRPr/>
          </a:p>
          <a:p>
            <a:pPr indent="0" lvl="0" marL="457200" rtl="0" algn="l">
              <a:lnSpc>
                <a:spcPct val="115000"/>
              </a:lnSpc>
              <a:spcBef>
                <a:spcPts val="0"/>
              </a:spcBef>
              <a:spcAft>
                <a:spcPts val="0"/>
              </a:spcAft>
              <a:buClr>
                <a:schemeClr val="dk1"/>
              </a:buClr>
              <a:buSzPts val="1100"/>
              <a:buFont typeface="Arial"/>
              <a:buNone/>
            </a:pPr>
            <a:r>
              <a:rPr lang="en-US" sz="1100"/>
              <a:t>·</a:t>
            </a:r>
            <a:r>
              <a:rPr lang="en-US" sz="700"/>
              <a:t>      </a:t>
            </a:r>
            <a:r>
              <a:rPr lang="en-US" sz="1100"/>
              <a:t>Evidence to contradict?</a:t>
            </a:r>
            <a:endParaRPr sz="1100"/>
          </a:p>
          <a:p>
            <a:pPr indent="0" lvl="0" marL="457200" rtl="0" algn="l">
              <a:lnSpc>
                <a:spcPct val="115000"/>
              </a:lnSpc>
              <a:spcBef>
                <a:spcPts val="0"/>
              </a:spcBef>
              <a:spcAft>
                <a:spcPts val="0"/>
              </a:spcAft>
              <a:buClr>
                <a:schemeClr val="dk1"/>
              </a:buClr>
              <a:buSzPts val="1100"/>
              <a:buFont typeface="Arial"/>
              <a:buNone/>
            </a:pPr>
            <a:r>
              <a:rPr lang="en-US" sz="1100"/>
              <a:t>·</a:t>
            </a:r>
            <a:r>
              <a:rPr lang="en-US" sz="700"/>
              <a:t>      </a:t>
            </a:r>
            <a:r>
              <a:rPr lang="en-US" sz="1100"/>
              <a:t>Patterns?</a:t>
            </a:r>
            <a:endParaRPr sz="1100"/>
          </a:p>
          <a:p>
            <a:pPr indent="0" lvl="0" marL="457200" rtl="0" algn="l">
              <a:lnSpc>
                <a:spcPct val="115000"/>
              </a:lnSpc>
              <a:spcBef>
                <a:spcPts val="0"/>
              </a:spcBef>
              <a:spcAft>
                <a:spcPts val="0"/>
              </a:spcAft>
              <a:buClr>
                <a:schemeClr val="dk1"/>
              </a:buClr>
              <a:buSzPts val="1100"/>
              <a:buFont typeface="Arial"/>
              <a:buNone/>
            </a:pPr>
            <a:r>
              <a:rPr lang="en-US" sz="1100"/>
              <a:t>·</a:t>
            </a:r>
            <a:r>
              <a:rPr lang="en-US" sz="700"/>
              <a:t>      </a:t>
            </a:r>
            <a:r>
              <a:rPr lang="en-US" sz="1100"/>
              <a:t>Would you say this to a friend?</a:t>
            </a:r>
            <a:endParaRPr sz="1100"/>
          </a:p>
          <a:p>
            <a:pPr indent="0" lvl="0" marL="457200" rtl="0" algn="l">
              <a:lnSpc>
                <a:spcPct val="115000"/>
              </a:lnSpc>
              <a:spcBef>
                <a:spcPts val="0"/>
              </a:spcBef>
              <a:spcAft>
                <a:spcPts val="0"/>
              </a:spcAft>
              <a:buClr>
                <a:schemeClr val="dk1"/>
              </a:buClr>
              <a:buSzPts val="1100"/>
              <a:buFont typeface="Arial"/>
              <a:buNone/>
            </a:pPr>
            <a:r>
              <a:rPr lang="en-US" sz="1100"/>
              <a:t>·</a:t>
            </a:r>
            <a:r>
              <a:rPr lang="en-US" sz="700"/>
              <a:t>      </a:t>
            </a:r>
            <a:r>
              <a:rPr lang="en-US" sz="1100"/>
              <a:t>Benefits/costs of this thinking?</a:t>
            </a:r>
            <a:endParaRPr sz="1100"/>
          </a:p>
          <a:p>
            <a:pPr indent="0" lvl="0" marL="457200" rtl="0" algn="l">
              <a:lnSpc>
                <a:spcPct val="115000"/>
              </a:lnSpc>
              <a:spcBef>
                <a:spcPts val="0"/>
              </a:spcBef>
              <a:spcAft>
                <a:spcPts val="0"/>
              </a:spcAft>
              <a:buClr>
                <a:schemeClr val="dk1"/>
              </a:buClr>
              <a:buSzPts val="1100"/>
              <a:buFont typeface="Arial"/>
              <a:buNone/>
            </a:pPr>
            <a:r>
              <a:rPr lang="en-US" sz="1100"/>
              <a:t>·</a:t>
            </a:r>
            <a:r>
              <a:rPr lang="en-US" sz="700"/>
              <a:t>      </a:t>
            </a:r>
            <a:r>
              <a:rPr lang="en-US" sz="1100"/>
              <a:t>How will you feel in 6 months?</a:t>
            </a:r>
            <a:endParaRPr sz="1100"/>
          </a:p>
          <a:p>
            <a:pPr indent="0" lvl="0" marL="457200" rtl="0" algn="l">
              <a:lnSpc>
                <a:spcPct val="115000"/>
              </a:lnSpc>
              <a:spcBef>
                <a:spcPts val="0"/>
              </a:spcBef>
              <a:spcAft>
                <a:spcPts val="0"/>
              </a:spcAft>
              <a:buClr>
                <a:schemeClr val="dk1"/>
              </a:buClr>
              <a:buSzPts val="1100"/>
              <a:buFont typeface="Arial"/>
              <a:buNone/>
            </a:pPr>
            <a:r>
              <a:rPr lang="en-US" sz="1100"/>
              <a:t>·</a:t>
            </a:r>
            <a:r>
              <a:rPr lang="en-US" sz="700"/>
              <a:t>      </a:t>
            </a:r>
            <a:r>
              <a:rPr lang="en-US" sz="1100"/>
              <a:t>Is there another way to look at it?</a:t>
            </a:r>
            <a:endParaRPr sz="1100"/>
          </a:p>
          <a:p>
            <a:pPr indent="0" lvl="0" marL="0" rtl="0" algn="l">
              <a:lnSpc>
                <a:spcPct val="115000"/>
              </a:lnSpc>
              <a:spcBef>
                <a:spcPts val="0"/>
              </a:spcBef>
              <a:spcAft>
                <a:spcPts val="0"/>
              </a:spcAft>
              <a:buClr>
                <a:schemeClr val="dk1"/>
              </a:buClr>
              <a:buSzPts val="1100"/>
              <a:buFont typeface="Arial"/>
              <a:buNone/>
            </a:pPr>
            <a:r>
              <a:rPr lang="en-US"/>
              <a:t>Here’s an example:</a:t>
            </a:r>
            <a:endParaRPr/>
          </a:p>
          <a:p>
            <a:pPr indent="0" lvl="0" marL="0" rtl="0" algn="l">
              <a:lnSpc>
                <a:spcPct val="115000"/>
              </a:lnSpc>
              <a:spcBef>
                <a:spcPts val="0"/>
              </a:spcBef>
              <a:spcAft>
                <a:spcPts val="0"/>
              </a:spcAft>
              <a:buClr>
                <a:schemeClr val="dk1"/>
              </a:buClr>
              <a:buSzPts val="1100"/>
              <a:buFont typeface="Arial"/>
              <a:buNone/>
            </a:pPr>
            <a:r>
              <a:rPr lang="en-US"/>
              <a:t>“I am fat."</a:t>
            </a:r>
            <a:endParaRPr/>
          </a:p>
          <a:p>
            <a:pPr indent="0" lvl="0" marL="0" rtl="0" algn="l">
              <a:lnSpc>
                <a:spcPct val="115000"/>
              </a:lnSpc>
              <a:spcBef>
                <a:spcPts val="0"/>
              </a:spcBef>
              <a:spcAft>
                <a:spcPts val="0"/>
              </a:spcAft>
              <a:buClr>
                <a:schemeClr val="dk1"/>
              </a:buClr>
              <a:buSzPts val="1100"/>
              <a:buFont typeface="Arial"/>
              <a:buNone/>
            </a:pPr>
            <a:r>
              <a:rPr lang="en-US"/>
              <a:t>Now: Can you come up with a balanced thought?</a:t>
            </a:r>
            <a:endParaRPr/>
          </a:p>
          <a:p>
            <a:pPr indent="0" lvl="0" marL="0" rtl="0" algn="l">
              <a:lnSpc>
                <a:spcPct val="115000"/>
              </a:lnSpc>
              <a:spcBef>
                <a:spcPts val="0"/>
              </a:spcBef>
              <a:spcAft>
                <a:spcPts val="0"/>
              </a:spcAft>
              <a:buClr>
                <a:schemeClr val="dk1"/>
              </a:buClr>
              <a:buSzPts val="1100"/>
              <a:buFont typeface="Arial"/>
              <a:buNone/>
            </a:pPr>
            <a:r>
              <a:rPr lang="en-US"/>
              <a:t>Ex. “I have curves in all the right places!”</a:t>
            </a:r>
            <a:endParaRPr/>
          </a:p>
          <a:p>
            <a:pPr indent="0" lvl="0" marL="0" rtl="0" algn="l">
              <a:lnSpc>
                <a:spcPct val="115000"/>
              </a:lnSpc>
              <a:spcBef>
                <a:spcPts val="0"/>
              </a:spcBef>
              <a:spcAft>
                <a:spcPts val="0"/>
              </a:spcAft>
              <a:buClr>
                <a:schemeClr val="dk1"/>
              </a:buClr>
              <a:buSzPts val="1100"/>
              <a:buFont typeface="Arial"/>
              <a:buNone/>
            </a:pPr>
            <a:r>
              <a:rPr lang="en-US"/>
              <a:t> </a:t>
            </a:r>
            <a:endParaRPr/>
          </a:p>
          <a:p>
            <a:pPr indent="0" lvl="0" marL="0" rtl="0" algn="l">
              <a:lnSpc>
                <a:spcPct val="115000"/>
              </a:lnSpc>
              <a:spcBef>
                <a:spcPts val="0"/>
              </a:spcBef>
              <a:spcAft>
                <a:spcPts val="0"/>
              </a:spcAft>
              <a:buClr>
                <a:schemeClr val="dk1"/>
              </a:buClr>
              <a:buSzPts val="1100"/>
              <a:buFont typeface="Arial"/>
              <a:buNone/>
            </a:pPr>
            <a:r>
              <a:rPr lang="en-US"/>
              <a:t> </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391" name="Google Shape;391;p2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The right and left brain have different functions. </a:t>
            </a:r>
            <a:endParaRPr/>
          </a:p>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Let’s learn about the different hemispheres of the brain. </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11" name="Google Shape;11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0: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Clr>
                <a:schemeClr val="dk1"/>
              </a:buClr>
              <a:buSzPts val="1400"/>
              <a:buFont typeface="Calibri"/>
              <a:buNone/>
            </a:pPr>
            <a:r>
              <a:rPr b="0" i="0" lang="en-US" sz="1200" u="none" cap="none" strike="noStrike">
                <a:solidFill>
                  <a:schemeClr val="dk1"/>
                </a:solidFill>
                <a:latin typeface="Calibri"/>
                <a:ea typeface="Calibri"/>
                <a:cs typeface="Calibri"/>
                <a:sym typeface="Calibri"/>
              </a:rPr>
              <a:t>It is important to be self-aware and dig deep to determine why we feel the way we do. </a:t>
            </a:r>
            <a:endParaRPr/>
          </a:p>
          <a:p>
            <a:pPr indent="0" lvl="0" marL="0" rtl="0" algn="l">
              <a:lnSpc>
                <a:spcPct val="100000"/>
              </a:lnSpc>
              <a:spcBef>
                <a:spcPts val="0"/>
              </a:spcBef>
              <a:spcAft>
                <a:spcPts val="0"/>
              </a:spcAft>
              <a:buClr>
                <a:schemeClr val="dk1"/>
              </a:buClr>
              <a:buSzPts val="1400"/>
              <a:buFont typeface="Calibri"/>
              <a:buNone/>
            </a:pPr>
            <a:r>
              <a:rPr b="0" i="0" lang="en-US" sz="1200" u="none" cap="none" strike="noStrike">
                <a:solidFill>
                  <a:schemeClr val="dk1"/>
                </a:solidFill>
                <a:latin typeface="Calibri"/>
                <a:ea typeface="Calibri"/>
                <a:cs typeface="Calibri"/>
                <a:sym typeface="Calibri"/>
              </a:rPr>
              <a:t>We need to be specific.</a:t>
            </a:r>
            <a:endParaRPr/>
          </a:p>
          <a:p>
            <a:pPr indent="0" lvl="0" marL="0" rtl="0" algn="l">
              <a:lnSpc>
                <a:spcPct val="100000"/>
              </a:lnSpc>
              <a:spcBef>
                <a:spcPts val="0"/>
              </a:spcBef>
              <a:spcAft>
                <a:spcPts val="0"/>
              </a:spcAft>
              <a:buClr>
                <a:schemeClr val="dk1"/>
              </a:buClr>
              <a:buSzPts val="1400"/>
              <a:buFont typeface="Calibri"/>
              <a:buNone/>
            </a:pPr>
            <a:r>
              <a:rPr b="0" i="0" lang="en-US" sz="1200" u="none" cap="none" strike="noStrike">
                <a:solidFill>
                  <a:schemeClr val="dk1"/>
                </a:solidFill>
                <a:latin typeface="Calibri"/>
                <a:ea typeface="Calibri"/>
                <a:cs typeface="Calibri"/>
                <a:sym typeface="Calibri"/>
              </a:rPr>
              <a:t>This is important for growth. </a:t>
            </a:r>
            <a:endParaRPr/>
          </a:p>
          <a:p>
            <a:pPr indent="0" lvl="0" marL="0" rtl="0" algn="l">
              <a:lnSpc>
                <a:spcPct val="100000"/>
              </a:lnSpc>
              <a:spcBef>
                <a:spcPts val="0"/>
              </a:spcBef>
              <a:spcAft>
                <a:spcPts val="0"/>
              </a:spcAft>
              <a:buClr>
                <a:schemeClr val="dk1"/>
              </a:buClr>
              <a:buSzPts val="1400"/>
              <a:buFont typeface="Calibri"/>
              <a:buNone/>
            </a:pPr>
            <a:r>
              <a:rPr b="0" i="0" lang="en-US" sz="1200" u="none" cap="none" strike="noStrike">
                <a:solidFill>
                  <a:schemeClr val="dk1"/>
                </a:solidFill>
                <a:latin typeface="Calibri"/>
                <a:ea typeface="Calibri"/>
                <a:cs typeface="Calibri"/>
                <a:sym typeface="Calibri"/>
              </a:rPr>
              <a:t>When you have a feeling, ask yourself a question about it, remembering that our feelings are just the tip of the iceberg.</a:t>
            </a:r>
            <a:endParaRPr/>
          </a:p>
          <a:p>
            <a:pPr indent="0" lvl="0" marL="0" rtl="0" algn="l">
              <a:lnSpc>
                <a:spcPct val="100000"/>
              </a:lnSpc>
              <a:spcBef>
                <a:spcPts val="0"/>
              </a:spcBef>
              <a:spcAft>
                <a:spcPts val="0"/>
              </a:spcAft>
              <a:buClr>
                <a:schemeClr val="dk1"/>
              </a:buClr>
              <a:buSzPts val="1400"/>
              <a:buFont typeface="Calibri"/>
              <a:buNone/>
            </a:pPr>
            <a:r>
              <a:rPr b="0" i="0" lang="en-US" sz="1200" u="none" cap="none" strike="noStrike">
                <a:solidFill>
                  <a:schemeClr val="dk1"/>
                </a:solidFill>
                <a:latin typeface="Calibri"/>
                <a:ea typeface="Calibri"/>
                <a:cs typeface="Calibri"/>
                <a:sym typeface="Calibri"/>
              </a:rPr>
              <a:t>Activity: Complete the self-awareness test on </a:t>
            </a:r>
            <a:r>
              <a:rPr lang="en-US" sz="1200" u="sng">
                <a:solidFill>
                  <a:schemeClr val="hlink"/>
                </a:solidFill>
                <a:latin typeface="Calibri"/>
                <a:ea typeface="Calibri"/>
                <a:cs typeface="Calibri"/>
                <a:sym typeface="Calibri"/>
                <a:hlinkClick r:id="rId2"/>
              </a:rPr>
              <a:t>https://inlpcenter.org/self-awareness-test/</a:t>
            </a:r>
            <a:r>
              <a:rPr lang="en-US" sz="1200">
                <a:latin typeface="Calibri"/>
                <a:ea typeface="Calibri"/>
                <a:cs typeface="Calibri"/>
                <a:sym typeface="Calibri"/>
              </a:rPr>
              <a:t> </a:t>
            </a:r>
            <a:r>
              <a:rPr b="0" i="0" lang="en-US" sz="1200" u="none" cap="none" strike="noStrike">
                <a:solidFill>
                  <a:schemeClr val="dk1"/>
                </a:solidFill>
                <a:latin typeface="Calibri"/>
                <a:ea typeface="Calibri"/>
                <a:cs typeface="Calibri"/>
                <a:sym typeface="Calibri"/>
              </a:rPr>
              <a:t>(requires each participant to be in a device and connected to the internet). </a:t>
            </a:r>
            <a:endParaRPr/>
          </a:p>
          <a:p>
            <a:pPr indent="0" lvl="0" marL="0" rtl="0" algn="l">
              <a:lnSpc>
                <a:spcPct val="100000"/>
              </a:lnSpc>
              <a:spcBef>
                <a:spcPts val="0"/>
              </a:spcBef>
              <a:spcAft>
                <a:spcPts val="0"/>
              </a:spcAft>
              <a:buClr>
                <a:schemeClr val="dk1"/>
              </a:buClr>
              <a:buSzPts val="1400"/>
              <a:buFont typeface="Calibri"/>
              <a:buNone/>
            </a:pPr>
            <a:r>
              <a:rPr b="0" i="0" lang="en-US" sz="1200" u="none" cap="none" strike="noStrike">
                <a:solidFill>
                  <a:schemeClr val="dk1"/>
                </a:solidFill>
                <a:latin typeface="Calibri"/>
                <a:ea typeface="Calibri"/>
                <a:cs typeface="Calibri"/>
                <a:sym typeface="Calibri"/>
              </a:rPr>
              <a:t>Takes 15-20 minutes.</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p:txBody>
      </p:sp>
      <p:sp>
        <p:nvSpPr>
          <p:cNvPr id="405" name="Google Shape;405;p3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latin typeface="Calibri"/>
                <a:ea typeface="Calibri"/>
                <a:cs typeface="Calibri"/>
                <a:sym typeface="Calibri"/>
              </a:rPr>
              <a:t>You can be a safe space or promote a safe space by ensuring a student’s thoughts can be shared freely within that space. </a:t>
            </a:r>
            <a:endParaRPr>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p:txBody>
      </p:sp>
      <p:sp>
        <p:nvSpPr>
          <p:cNvPr id="415" name="Google Shape;415;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2: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Students who have experienced trauma have trouble trusting others. </a:t>
            </a:r>
            <a:endParaRPr/>
          </a:p>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They lack trust and have their defenses up (just like a porcupine). </a:t>
            </a:r>
            <a:endParaRPr/>
          </a:p>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One strategy to wear down those defenses is creating a safe space. </a:t>
            </a:r>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303336"/>
                </a:solidFill>
                <a:latin typeface="Calibri"/>
                <a:ea typeface="Calibri"/>
                <a:cs typeface="Calibri"/>
                <a:sym typeface="Calibri"/>
              </a:rPr>
              <a:t>A safe space is place free of bias, conflict, criticism, or potentially threatening actions, ideas, or conversations. </a:t>
            </a:r>
            <a:endParaRPr/>
          </a:p>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303336"/>
                </a:solidFill>
                <a:latin typeface="Calibri"/>
                <a:ea typeface="Calibri"/>
                <a:cs typeface="Calibri"/>
                <a:sym typeface="Calibri"/>
              </a:rPr>
              <a:t>You can be a “safe space.”</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p:txBody>
      </p:sp>
      <p:sp>
        <p:nvSpPr>
          <p:cNvPr id="424" name="Google Shape;424;p3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3: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There are 3 tips to create safe spaces: </a:t>
            </a:r>
            <a:endParaRPr/>
          </a:p>
          <a:p>
            <a:pPr indent="-171450" lvl="0" marL="171450" rtl="0" algn="l">
              <a:lnSpc>
                <a:spcPct val="100000"/>
              </a:lnSpc>
              <a:spcBef>
                <a:spcPts val="0"/>
              </a:spcBef>
              <a:spcAft>
                <a:spcPts val="0"/>
              </a:spcAft>
              <a:buClr>
                <a:schemeClr val="dk1"/>
              </a:buClr>
              <a:buSzPts val="1400"/>
              <a:buFont typeface="Arial"/>
              <a:buChar char="•"/>
            </a:pPr>
            <a:r>
              <a:rPr lang="en-US" sz="1200">
                <a:latin typeface="Calibri"/>
                <a:ea typeface="Calibri"/>
                <a:cs typeface="Calibri"/>
                <a:sym typeface="Calibri"/>
              </a:rPr>
              <a:t>Create ground rules</a:t>
            </a:r>
            <a:endParaRPr/>
          </a:p>
          <a:p>
            <a:pPr indent="-171450" lvl="0" marL="171450" rtl="0" algn="l">
              <a:lnSpc>
                <a:spcPct val="100000"/>
              </a:lnSpc>
              <a:spcBef>
                <a:spcPts val="0"/>
              </a:spcBef>
              <a:spcAft>
                <a:spcPts val="0"/>
              </a:spcAft>
              <a:buClr>
                <a:schemeClr val="dk1"/>
              </a:buClr>
              <a:buSzPts val="1400"/>
              <a:buFont typeface="Arial"/>
              <a:buChar char="•"/>
            </a:pPr>
            <a:r>
              <a:rPr lang="en-US" sz="1200">
                <a:latin typeface="Calibri"/>
                <a:ea typeface="Calibri"/>
                <a:cs typeface="Calibri"/>
                <a:sym typeface="Calibri"/>
              </a:rPr>
              <a:t>Foster a caring culture</a:t>
            </a:r>
            <a:endParaRPr/>
          </a:p>
          <a:p>
            <a:pPr indent="-171450" lvl="0" marL="171450" rtl="0" algn="l">
              <a:lnSpc>
                <a:spcPct val="100000"/>
              </a:lnSpc>
              <a:spcBef>
                <a:spcPts val="0"/>
              </a:spcBef>
              <a:spcAft>
                <a:spcPts val="0"/>
              </a:spcAft>
              <a:buClr>
                <a:schemeClr val="dk1"/>
              </a:buClr>
              <a:buSzPts val="1400"/>
              <a:buFont typeface="Arial"/>
              <a:buChar char="•"/>
            </a:pPr>
            <a:r>
              <a:rPr lang="en-US" sz="1200">
                <a:latin typeface="Calibri"/>
                <a:ea typeface="Calibri"/>
                <a:cs typeface="Calibri"/>
                <a:sym typeface="Calibri"/>
              </a:rPr>
              <a:t>Be equitable and inclusive</a:t>
            </a:r>
            <a:endParaRPr/>
          </a:p>
          <a:p>
            <a:pPr indent="-82550" lvl="0" marL="171450" rtl="0" algn="l">
              <a:lnSpc>
                <a:spcPct val="100000"/>
              </a:lnSpc>
              <a:spcBef>
                <a:spcPts val="0"/>
              </a:spcBef>
              <a:spcAft>
                <a:spcPts val="0"/>
              </a:spcAft>
              <a:buClr>
                <a:schemeClr val="dk1"/>
              </a:buClr>
              <a:buSzPts val="1400"/>
              <a:buFont typeface="Arial"/>
              <a:buNone/>
            </a:pPr>
            <a:r>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lang="en-US" sz="1200">
                <a:latin typeface="Calibri"/>
                <a:ea typeface="Calibri"/>
                <a:cs typeface="Calibri"/>
                <a:sym typeface="Calibri"/>
              </a:rPr>
              <a:t>Ground rules are important. Make sure everyone has a right to be heard, to be respected, and to know that whatever they share in that space remains in that space. </a:t>
            </a:r>
            <a:endParaRPr/>
          </a:p>
          <a:p>
            <a:pPr indent="0" lvl="0" marL="0" rtl="0" algn="l">
              <a:lnSpc>
                <a:spcPct val="100000"/>
              </a:lnSpc>
              <a:spcBef>
                <a:spcPts val="0"/>
              </a:spcBef>
              <a:spcAft>
                <a:spcPts val="0"/>
              </a:spcAft>
              <a:buClr>
                <a:schemeClr val="dk1"/>
              </a:buClr>
              <a:buSzPts val="1400"/>
              <a:buFont typeface="Arial"/>
              <a:buNone/>
            </a:pPr>
            <a:r>
              <a:rPr lang="en-US" sz="1200">
                <a:latin typeface="Calibri"/>
                <a:ea typeface="Calibri"/>
                <a:cs typeface="Calibri"/>
                <a:sym typeface="Calibri"/>
              </a:rPr>
              <a:t>Foster a caring culture where words and actions matter and the student feels comfortable/safe sharing their struggles.</a:t>
            </a:r>
            <a:endParaRPr/>
          </a:p>
          <a:p>
            <a:pPr indent="0" lvl="0" marL="0" rtl="0" algn="l">
              <a:lnSpc>
                <a:spcPct val="100000"/>
              </a:lnSpc>
              <a:spcBef>
                <a:spcPts val="0"/>
              </a:spcBef>
              <a:spcAft>
                <a:spcPts val="0"/>
              </a:spcAft>
              <a:buClr>
                <a:schemeClr val="dk1"/>
              </a:buClr>
              <a:buSzPts val="1400"/>
              <a:buFont typeface="Arial"/>
              <a:buNone/>
            </a:pPr>
            <a:r>
              <a:rPr lang="en-US" sz="1200">
                <a:latin typeface="Calibri"/>
                <a:ea typeface="Calibri"/>
                <a:cs typeface="Calibri"/>
                <a:sym typeface="Calibri"/>
              </a:rPr>
              <a:t>Make an effort to treat everyone equally. They should be aware of themselves, their own value, and the value of others. </a:t>
            </a:r>
            <a:endParaRPr sz="1200">
              <a:latin typeface="Calibri"/>
              <a:ea typeface="Calibri"/>
              <a:cs typeface="Calibri"/>
              <a:sym typeface="Calibri"/>
            </a:endParaRPr>
          </a:p>
          <a:p>
            <a:pPr indent="-82550" lvl="0" marL="171450" rtl="0" algn="l">
              <a:lnSpc>
                <a:spcPct val="100000"/>
              </a:lnSpc>
              <a:spcBef>
                <a:spcPts val="0"/>
              </a:spcBef>
              <a:spcAft>
                <a:spcPts val="0"/>
              </a:spcAft>
              <a:buClr>
                <a:schemeClr val="dk1"/>
              </a:buClr>
              <a:buSzPts val="1400"/>
              <a:buFont typeface="Arial"/>
              <a:buNone/>
            </a:pPr>
            <a:r>
              <a:t/>
            </a:r>
            <a:endParaRPr sz="1200">
              <a:latin typeface="Calibri"/>
              <a:ea typeface="Calibri"/>
              <a:cs typeface="Calibri"/>
              <a:sym typeface="Calibri"/>
            </a:endParaRPr>
          </a:p>
        </p:txBody>
      </p:sp>
      <p:sp>
        <p:nvSpPr>
          <p:cNvPr id="439" name="Google Shape;439;p3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It is important to reach out for help as needed so we can continue to develop, grow, and thrive.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p:txBody>
      </p:sp>
      <p:sp>
        <p:nvSpPr>
          <p:cNvPr id="454" name="Google Shape;45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Pass out paper and writing utensils to each participant.</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Explain the power of visualizing our feelings.</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Use one of the following prompts and give participants a chance to get creative: </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If your feeling was a landscape, it would look like…</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If your feeling was music, it would sound like…</a:t>
            </a:r>
            <a:endParaRPr/>
          </a:p>
          <a:p>
            <a:pPr indent="-171450" lvl="0" marL="171450" rtl="0" algn="l">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If your feeling was an object, it would be…</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Discuss sensations: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How does this feeling make your body feel?</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Name the sensation (i.e. smooth, chill, vibrating, twitchy, dull, sharp, achy, jagged, airy, trembling, shivering, etc.).</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Have participants share their image with their table groups and discuss what they learned.</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As a group, look at the feeling wheel graphic and have participants name the feeling that is portrayed in their image. </a:t>
            </a:r>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p:txBody>
      </p:sp>
      <p:sp>
        <p:nvSpPr>
          <p:cNvPr id="464" name="Google Shape;464;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Give the participants paper and writing utensils and direct them to draw their happy place.</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Have participants share why this is their happy place. </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Discuss whether there are any commonalities in the different happy places shared.</a:t>
            </a:r>
            <a:endParaRPr/>
          </a:p>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Discuss: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In a stressful situation (i.e. taking a test), taking a brief moment to go to that happy place can put one in a better mind frame to work through it.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How could this be helpful in their work with students?</a:t>
            </a:r>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p:txBody>
      </p:sp>
      <p:sp>
        <p:nvSpPr>
          <p:cNvPr id="475" name="Google Shape;475;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7: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Emotional support can come from your family, a trusted friend or mentor, or a professional.</a:t>
            </a:r>
            <a:endParaRPr/>
          </a:p>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Know people you can reach out to who will help you with your struggles.</a:t>
            </a:r>
            <a:endParaRPr/>
          </a:p>
          <a:p>
            <a:pPr indent="0" lvl="0" marL="0" rtl="0" algn="l">
              <a:lnSpc>
                <a:spcPct val="100000"/>
              </a:lnSpc>
              <a:spcBef>
                <a:spcPts val="0"/>
              </a:spcBef>
              <a:spcAft>
                <a:spcPts val="0"/>
              </a:spcAft>
              <a:buClr>
                <a:schemeClr val="dk1"/>
              </a:buClr>
              <a:buSzPts val="1400"/>
              <a:buFont typeface="Calibri"/>
              <a:buNone/>
            </a:pPr>
            <a:r>
              <a:rPr lang="en-US" sz="1200">
                <a:latin typeface="Calibri"/>
                <a:ea typeface="Calibri"/>
                <a:cs typeface="Calibri"/>
                <a:sym typeface="Calibri"/>
              </a:rPr>
              <a:t>Think about when it is enough to seek help from your network versus when additional support is needed from a counselor or other professional.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sz="1200">
              <a:latin typeface="Calibri"/>
              <a:ea typeface="Calibri"/>
              <a:cs typeface="Calibri"/>
              <a:sym typeface="Calibri"/>
            </a:endParaRPr>
          </a:p>
        </p:txBody>
      </p:sp>
      <p:sp>
        <p:nvSpPr>
          <p:cNvPr id="485" name="Google Shape;485;p3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Ask your participants to complete the simple evaluation.</a:t>
            </a:r>
            <a:endParaRPr/>
          </a:p>
        </p:txBody>
      </p:sp>
      <p:sp>
        <p:nvSpPr>
          <p:cNvPr id="497" name="Google Shape;497;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Thank you so much for your time and attention.</a:t>
            </a:r>
            <a:endParaRPr/>
          </a:p>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Please feel free to reach out with questions/comments.</a:t>
            </a:r>
            <a:endParaRPr/>
          </a:p>
        </p:txBody>
      </p:sp>
      <p:sp>
        <p:nvSpPr>
          <p:cNvPr id="508" name="Google Shape;508;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Clr>
                <a:schemeClr val="dk1"/>
              </a:buClr>
              <a:buSzPts val="1400"/>
              <a:buFont typeface="Calibri"/>
              <a:buNone/>
            </a:pPr>
            <a:r>
              <a:rPr lang="en-US">
                <a:latin typeface="Calibri"/>
                <a:ea typeface="Calibri"/>
                <a:cs typeface="Calibri"/>
                <a:sym typeface="Calibri"/>
              </a:rPr>
              <a:t>These are the different functions of the brain that control both the emotions and logic: </a:t>
            </a:r>
            <a:endParaRPr/>
          </a:p>
          <a:p>
            <a:pPr indent="0" lvl="0" marL="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rPr lang="en-US">
                <a:latin typeface="Calibri"/>
                <a:ea typeface="Calibri"/>
                <a:cs typeface="Calibri"/>
                <a:sym typeface="Calibri"/>
              </a:rPr>
              <a:t>Right Brain –  Emotion:  responsible for sending and receiving non-verbal communications, like facial expressions, tone of voice, or gestures. It also specializes in understanding the big picture of an experience, its meaning and general feel, as well as images and personal memories.</a:t>
            </a:r>
            <a:endParaRPr/>
          </a:p>
          <a:p>
            <a:pPr indent="0" lvl="0" marL="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Left Brain – Logic: logical, literal, likes words, and is linear, that is, it likes to put things in order. It excels in understanding cause and effect (“I push this button and the cow pops up.”), naming and labeling objects, and being clear about personal actions (“I ate the cookie; I didn’t chew it.”).</a:t>
            </a:r>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A person experiencing a traumatizing or retraumatizing event operates initially out of their right brain. </a:t>
            </a:r>
            <a:endParaRPr/>
          </a:p>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That means that they are most likely not able to think logically or understand the consequences of their behavior in the moment. </a:t>
            </a:r>
            <a:endParaRPr/>
          </a:p>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In order to help the student, we have to wait to provide logical strategies until they are no longer working out of right brain. </a:t>
            </a:r>
            <a:endParaRPr/>
          </a:p>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The strategies that follow can be taught to the students we work with so they can use the tools when they need them in the future. </a:t>
            </a:r>
            <a:endParaRPr>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p:txBody>
      </p:sp>
      <p:sp>
        <p:nvSpPr>
          <p:cNvPr id="120" name="Google Shape;120;p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Young minds are right-brain dominant. </a:t>
            </a:r>
            <a:endParaRPr/>
          </a:p>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Emotions and living in the moment trump the left brain’s emerging efforts to use language and logic to navigate the world.</a:t>
            </a:r>
            <a:endParaRPr/>
          </a:p>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The extent and strength of the connections between brain cells and parts of the brain, and how well they are integrated, can be influenced heavily by experience (nurturing, learning, interactions). </a:t>
            </a:r>
            <a:endParaRPr/>
          </a:p>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Relationships are key. You can make a difference.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p:txBody>
      </p:sp>
      <p:sp>
        <p:nvSpPr>
          <p:cNvPr id="133" name="Google Shape;133;p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Objective:</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Illustrate the difficulty in engaging in left-brain (logical) activities when a person is operating under the right-brain (emotions) due to adverse circumstances or trauma.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Materials:</a:t>
            </a:r>
            <a:endParaRPr>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lang="en-US">
                <a:solidFill>
                  <a:schemeClr val="dk1"/>
                </a:solidFill>
                <a:latin typeface="Calibri"/>
                <a:ea typeface="Calibri"/>
                <a:cs typeface="Calibri"/>
                <a:sym typeface="Calibri"/>
              </a:rPr>
              <a:t>Two short literary passages from a non-fiction book or article</a:t>
            </a:r>
            <a:endParaRPr>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lang="en-US">
                <a:solidFill>
                  <a:schemeClr val="dk1"/>
                </a:solidFill>
                <a:latin typeface="Calibri"/>
                <a:ea typeface="Calibri"/>
                <a:cs typeface="Calibri"/>
                <a:sym typeface="Calibri"/>
              </a:rPr>
              <a:t>Noise makers (i.e. drums, bells, whistles, etc.)</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 Steps:</a:t>
            </a:r>
            <a:endParaRPr>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Ask one participant to read one of the passages without interruption. </a:t>
            </a:r>
            <a:endParaRPr>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Ask the reader to summarize the paragraph.</a:t>
            </a:r>
            <a:endParaRPr>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Ask the same participant to read another passage, this time with at least two other participants making distracting noises nearby.</a:t>
            </a:r>
            <a:endParaRPr>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Clr>
                <a:schemeClr val="dk1"/>
              </a:buClr>
              <a:buSzPts val="1200"/>
              <a:buFont typeface="Calibri"/>
              <a:buAutoNum type="arabicPeriod"/>
            </a:pPr>
            <a:r>
              <a:rPr lang="en-US">
                <a:solidFill>
                  <a:schemeClr val="dk1"/>
                </a:solidFill>
                <a:latin typeface="Calibri"/>
                <a:ea typeface="Calibri"/>
                <a:cs typeface="Calibri"/>
                <a:sym typeface="Calibri"/>
              </a:rPr>
              <a:t>Ask the reader to summarize the passage.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Discuss: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The distractions illustrated that it is very difficult to learn or think logically when the brain is operating out of the right hemisphere (emotions).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Ask the reader: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How difficult was concentrating with all the noise?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Ask audience:</a:t>
            </a:r>
            <a:endParaRPr/>
          </a:p>
          <a:p>
            <a:pPr indent="0" lvl="0" marL="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How does this illustrate the likelihood that students are ready to learn if they are having/have had traumatic experiences?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p:txBody>
      </p:sp>
      <p:sp>
        <p:nvSpPr>
          <p:cNvPr id="144" name="Google Shape;144;p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The first strategy that we’re going to talk about is Connect, Then Redirect. </a:t>
            </a:r>
            <a:endParaRPr/>
          </a:p>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This strategy enables you to connect with the student in an emotional way (right brain) before introducing logic (left brain) to modify response and behavior.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58" name="Google Shape;15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This strategy was first discussed in Daniel Siegel's book </a:t>
            </a:r>
            <a:r>
              <a:rPr i="1" lang="en-US">
                <a:latin typeface="Calibri"/>
                <a:ea typeface="Calibri"/>
                <a:cs typeface="Calibri"/>
                <a:sym typeface="Calibri"/>
              </a:rPr>
              <a:t>The Whole Brain Child. </a:t>
            </a:r>
            <a:endParaRPr/>
          </a:p>
          <a:p>
            <a:pPr indent="0" lvl="0" marL="0" marR="0" rtl="0" algn="l">
              <a:lnSpc>
                <a:spcPct val="100000"/>
              </a:lnSpc>
              <a:spcBef>
                <a:spcPts val="0"/>
              </a:spcBef>
              <a:spcAft>
                <a:spcPts val="0"/>
              </a:spcAft>
              <a:buClr>
                <a:srgbClr val="000000"/>
              </a:buClr>
              <a:buSzPts val="1400"/>
              <a:buFont typeface="Arial"/>
              <a:buNone/>
            </a:pPr>
            <a:r>
              <a:rPr i="0" lang="en-US">
                <a:latin typeface="Calibri"/>
                <a:ea typeface="Calibri"/>
                <a:cs typeface="Calibri"/>
                <a:sym typeface="Calibri"/>
              </a:rPr>
              <a:t>As stated previously, connecting first to the emotions (right brain) allows the student to calm down before you introduce discussion about ways to apply logic and cause/effect (left brain). </a:t>
            </a:r>
            <a:endParaRPr/>
          </a:p>
          <a:p>
            <a:pPr indent="0" lvl="0" marL="0" marR="0" rtl="0" algn="l">
              <a:lnSpc>
                <a:spcPct val="100000"/>
              </a:lnSpc>
              <a:spcBef>
                <a:spcPts val="0"/>
              </a:spcBef>
              <a:spcAft>
                <a:spcPts val="0"/>
              </a:spcAft>
              <a:buClr>
                <a:srgbClr val="000000"/>
              </a:buClr>
              <a:buSzPts val="1400"/>
              <a:buFont typeface="Arial"/>
              <a:buNone/>
            </a:pPr>
            <a:r>
              <a:rPr i="0" lang="en-US">
                <a:latin typeface="Calibri"/>
                <a:ea typeface="Calibri"/>
                <a:cs typeface="Calibri"/>
                <a:sym typeface="Calibri"/>
              </a:rPr>
              <a:t>You may need to prompt a student to open the discussion. “You look like you’re feeling sort of mad.” If you receive an affirmative response, ask what they are mad about. </a:t>
            </a:r>
            <a:endParaRPr/>
          </a:p>
          <a:p>
            <a:pPr indent="0" lvl="0" marL="0" marR="0" rtl="0" algn="l">
              <a:lnSpc>
                <a:spcPct val="100000"/>
              </a:lnSpc>
              <a:spcBef>
                <a:spcPts val="0"/>
              </a:spcBef>
              <a:spcAft>
                <a:spcPts val="0"/>
              </a:spcAft>
              <a:buClr>
                <a:srgbClr val="000000"/>
              </a:buClr>
              <a:buSzPts val="1400"/>
              <a:buFont typeface="Arial"/>
              <a:buNone/>
            </a:pPr>
            <a:r>
              <a:rPr i="0" lang="en-US">
                <a:latin typeface="Calibri"/>
                <a:ea typeface="Calibri"/>
                <a:cs typeface="Calibri"/>
                <a:sym typeface="Calibri"/>
              </a:rPr>
              <a:t>Provide an empathetic response and then normalize their feelings. The m</a:t>
            </a:r>
            <a:r>
              <a:rPr lang="en-US">
                <a:latin typeface="Calibri"/>
                <a:ea typeface="Calibri"/>
                <a:cs typeface="Calibri"/>
                <a:sym typeface="Calibri"/>
              </a:rPr>
              <a:t>essage is, “I see you and I hear you.” </a:t>
            </a:r>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Calibri"/>
              <a:buNone/>
            </a:pPr>
            <a:r>
              <a:t/>
            </a:r>
            <a:endParaRPr>
              <a:latin typeface="Calibri"/>
              <a:ea typeface="Calibri"/>
              <a:cs typeface="Calibri"/>
              <a:sym typeface="Calibri"/>
            </a:endParaRPr>
          </a:p>
        </p:txBody>
      </p:sp>
      <p:sp>
        <p:nvSpPr>
          <p:cNvPr id="167" name="Google Shape;167;p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txBox="1"/>
          <p:nvPr>
            <p:ph idx="1" type="body"/>
          </p:nvPr>
        </p:nvSpPr>
        <p:spPr>
          <a:xfrm>
            <a:off x="701040" y="4473892"/>
            <a:ext cx="5608320" cy="3660458"/>
          </a:xfrm>
          <a:prstGeom prst="rect">
            <a:avLst/>
          </a:prstGeom>
          <a:noFill/>
          <a:ln>
            <a:noFill/>
          </a:ln>
        </p:spPr>
        <p:txBody>
          <a:bodyPr anchorCtr="0" anchor="t" bIns="46575" lIns="93175" spcFirstLastPara="1" rIns="93175" wrap="square" tIns="46575">
            <a:noAutofit/>
          </a:bodyPr>
          <a:lstStyle/>
          <a:p>
            <a:pPr indent="0" lvl="0" marL="0" rtl="0" algn="l">
              <a:lnSpc>
                <a:spcPct val="115000"/>
              </a:lnSpc>
              <a:spcBef>
                <a:spcPts val="0"/>
              </a:spcBef>
              <a:spcAft>
                <a:spcPts val="0"/>
              </a:spcAft>
              <a:buClr>
                <a:schemeClr val="dk1"/>
              </a:buClr>
              <a:buSzPts val="1100"/>
              <a:buFont typeface="Arial"/>
              <a:buNone/>
            </a:pPr>
            <a:r>
              <a:rPr lang="en-US" sz="1100"/>
              <a:t>In order to understand this strategy, we start with a basic review of brain structure and function. </a:t>
            </a:r>
            <a:endParaRPr sz="1100"/>
          </a:p>
          <a:p>
            <a:pPr indent="0" lvl="0" marL="0" rtl="0" algn="l">
              <a:lnSpc>
                <a:spcPct val="115000"/>
              </a:lnSpc>
              <a:spcBef>
                <a:spcPts val="0"/>
              </a:spcBef>
              <a:spcAft>
                <a:spcPts val="0"/>
              </a:spcAft>
              <a:buClr>
                <a:schemeClr val="dk1"/>
              </a:buClr>
              <a:buSzPts val="1100"/>
              <a:buFont typeface="Arial"/>
              <a:buNone/>
            </a:pPr>
            <a:r>
              <a:rPr lang="en-US" sz="1100"/>
              <a:t>Our brain has two hemispheres, the left and the right, which are connected through a pathway of nerves. </a:t>
            </a:r>
            <a:endParaRPr sz="1100"/>
          </a:p>
          <a:p>
            <a:pPr indent="0" lvl="0" marL="0" rtl="0" algn="l">
              <a:lnSpc>
                <a:spcPct val="115000"/>
              </a:lnSpc>
              <a:spcBef>
                <a:spcPts val="0"/>
              </a:spcBef>
              <a:spcAft>
                <a:spcPts val="0"/>
              </a:spcAft>
              <a:buClr>
                <a:schemeClr val="dk1"/>
              </a:buClr>
              <a:buSzPts val="1100"/>
              <a:buFont typeface="Arial"/>
              <a:buNone/>
            </a:pPr>
            <a:r>
              <a:rPr lang="en-US" sz="1100"/>
              <a:t>Although no task, action, or thinking process is conducted solely in one hemisphere, each hemisphere has an expertise or a type of processing which it dominates. </a:t>
            </a:r>
            <a:endParaRPr sz="1100"/>
          </a:p>
          <a:p>
            <a:pPr indent="0" lvl="0" marL="0" rtl="0" algn="l">
              <a:lnSpc>
                <a:spcPct val="115000"/>
              </a:lnSpc>
              <a:spcBef>
                <a:spcPts val="0"/>
              </a:spcBef>
              <a:spcAft>
                <a:spcPts val="0"/>
              </a:spcAft>
              <a:buClr>
                <a:schemeClr val="dk1"/>
              </a:buClr>
              <a:buSzPts val="1100"/>
              <a:buFont typeface="Arial"/>
              <a:buNone/>
            </a:pPr>
            <a:r>
              <a:rPr lang="en-US" sz="1100"/>
              <a:t>The left hemisphere tends to dominate linear, literal, and logical thinking. It likes to solve puzzles, especially using order and reason, and serves in linguistic expression. </a:t>
            </a:r>
            <a:endParaRPr sz="1100"/>
          </a:p>
          <a:p>
            <a:pPr indent="0" lvl="0" marL="0" rtl="0" algn="l">
              <a:lnSpc>
                <a:spcPct val="115000"/>
              </a:lnSpc>
              <a:spcBef>
                <a:spcPts val="0"/>
              </a:spcBef>
              <a:spcAft>
                <a:spcPts val="0"/>
              </a:spcAft>
              <a:buClr>
                <a:schemeClr val="dk1"/>
              </a:buClr>
              <a:buSzPts val="1100"/>
              <a:buFont typeface="Arial"/>
              <a:buNone/>
            </a:pPr>
            <a:r>
              <a:rPr lang="en-US" sz="1100"/>
              <a:t>The right hemisphere is often thought of as the more creative side of the brain. It dominates non-verbal communication, emotions, and creative expression through activities such as art or dance.</a:t>
            </a:r>
            <a:endParaRPr sz="1100"/>
          </a:p>
          <a:p>
            <a:pPr indent="0" lvl="0" marL="0" rtl="0" algn="l">
              <a:lnSpc>
                <a:spcPct val="115000"/>
              </a:lnSpc>
              <a:spcBef>
                <a:spcPts val="0"/>
              </a:spcBef>
              <a:spcAft>
                <a:spcPts val="0"/>
              </a:spcAft>
              <a:buClr>
                <a:schemeClr val="dk1"/>
              </a:buClr>
              <a:buSzPts val="1100"/>
              <a:buFont typeface="Arial"/>
              <a:buNone/>
            </a:pPr>
            <a:r>
              <a:rPr lang="en-US" sz="1100">
                <a:latin typeface="Times New Roman"/>
                <a:ea typeface="Times New Roman"/>
                <a:cs typeface="Times New Roman"/>
                <a:sym typeface="Times New Roman"/>
              </a:rPr>
              <a:t> </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100"/>
              <a:t>The </a:t>
            </a:r>
            <a:r>
              <a:rPr lang="en-US" sz="1100">
                <a:solidFill>
                  <a:srgbClr val="666660"/>
                </a:solidFill>
              </a:rPr>
              <a:t>Connection part of the process creates calm for the student’s emotions and allows them to feel, and name, whatever emotion they are experiencing. </a:t>
            </a:r>
            <a:endParaRPr sz="1100">
              <a:solidFill>
                <a:srgbClr val="666660"/>
              </a:solidFill>
            </a:endParaRPr>
          </a:p>
          <a:p>
            <a:pPr indent="0" lvl="0" marL="0" rtl="0" algn="l">
              <a:lnSpc>
                <a:spcPct val="115000"/>
              </a:lnSpc>
              <a:spcBef>
                <a:spcPts val="0"/>
              </a:spcBef>
              <a:spcAft>
                <a:spcPts val="0"/>
              </a:spcAft>
              <a:buClr>
                <a:schemeClr val="dk1"/>
              </a:buClr>
              <a:buSzPts val="1100"/>
              <a:buFont typeface="Arial"/>
              <a:buNone/>
            </a:pPr>
            <a:r>
              <a:rPr lang="en-US" sz="1100">
                <a:solidFill>
                  <a:srgbClr val="666660"/>
                </a:solidFill>
              </a:rPr>
              <a:t>That increasing calm offers the ability to soothe the student. </a:t>
            </a:r>
            <a:endParaRPr sz="1100">
              <a:solidFill>
                <a:srgbClr val="666660"/>
              </a:solidFill>
            </a:endParaRPr>
          </a:p>
          <a:p>
            <a:pPr indent="0" lvl="0" marL="0" rtl="0" algn="l">
              <a:lnSpc>
                <a:spcPct val="115000"/>
              </a:lnSpc>
              <a:spcBef>
                <a:spcPts val="0"/>
              </a:spcBef>
              <a:spcAft>
                <a:spcPts val="0"/>
              </a:spcAft>
              <a:buClr>
                <a:schemeClr val="dk1"/>
              </a:buClr>
              <a:buSzPts val="1100"/>
              <a:buFont typeface="Arial"/>
              <a:buNone/>
            </a:pPr>
            <a:r>
              <a:rPr lang="en-US" sz="1100">
                <a:solidFill>
                  <a:srgbClr val="666660"/>
                </a:solidFill>
              </a:rPr>
              <a:t>Nonverbal cues are often effective. </a:t>
            </a:r>
            <a:endParaRPr sz="1100">
              <a:solidFill>
                <a:srgbClr val="666660"/>
              </a:solidFill>
            </a:endParaRPr>
          </a:p>
          <a:p>
            <a:pPr indent="0" lvl="0" marL="0" rtl="0" algn="l">
              <a:lnSpc>
                <a:spcPct val="115000"/>
              </a:lnSpc>
              <a:spcBef>
                <a:spcPts val="0"/>
              </a:spcBef>
              <a:spcAft>
                <a:spcPts val="0"/>
              </a:spcAft>
              <a:buClr>
                <a:schemeClr val="dk1"/>
              </a:buClr>
              <a:buSzPts val="1100"/>
              <a:buFont typeface="Arial"/>
              <a:buNone/>
            </a:pPr>
            <a:r>
              <a:rPr lang="en-US" sz="1100">
                <a:solidFill>
                  <a:srgbClr val="666660"/>
                </a:solidFill>
              </a:rPr>
              <a:t>Then you can engage in the next step of introducing logic..</a:t>
            </a:r>
            <a:endParaRPr sz="1100">
              <a:solidFill>
                <a:srgbClr val="666660"/>
              </a:solidFill>
            </a:endParaRPr>
          </a:p>
          <a:p>
            <a:pPr indent="0" lvl="0" marL="0" rtl="0" algn="l">
              <a:lnSpc>
                <a:spcPct val="115000"/>
              </a:lnSpc>
              <a:spcBef>
                <a:spcPts val="0"/>
              </a:spcBef>
              <a:spcAft>
                <a:spcPts val="0"/>
              </a:spcAft>
              <a:buClr>
                <a:schemeClr val="dk1"/>
              </a:buClr>
              <a:buSzPts val="1100"/>
              <a:buFont typeface="Arial"/>
              <a:buNone/>
            </a:pPr>
            <a:r>
              <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1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100"/>
              <a:t> </a:t>
            </a:r>
            <a:endParaRPr sz="1100"/>
          </a:p>
          <a:p>
            <a:pPr indent="0" lvl="0" marL="0" rtl="0" algn="l">
              <a:lnSpc>
                <a:spcPct val="100000"/>
              </a:lnSpc>
              <a:spcBef>
                <a:spcPts val="0"/>
              </a:spcBef>
              <a:spcAft>
                <a:spcPts val="0"/>
              </a:spcAft>
              <a:buClr>
                <a:schemeClr val="dk1"/>
              </a:buClr>
              <a:buSzPts val="1400"/>
              <a:buFont typeface="Calibri"/>
              <a:buNone/>
            </a:pPr>
            <a:r>
              <a:t/>
            </a:r>
            <a:endParaRPr/>
          </a:p>
        </p:txBody>
      </p:sp>
      <p:sp>
        <p:nvSpPr>
          <p:cNvPr id="177" name="Google Shape;177;p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 name="Shape 21"/>
        <p:cNvGrpSpPr/>
        <p:nvPr/>
      </p:nvGrpSpPr>
      <p:grpSpPr>
        <a:xfrm>
          <a:off x="0" y="0"/>
          <a:ext cx="0" cy="0"/>
          <a:chOff x="0" y="0"/>
          <a:chExt cx="0" cy="0"/>
        </a:xfrm>
      </p:grpSpPr>
      <p:sp>
        <p:nvSpPr>
          <p:cNvPr id="22" name="Google Shape;22;p4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 name="Google Shape;24;p4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4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 name="Google Shape;26;p4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 name="Shape 30"/>
        <p:cNvGrpSpPr/>
        <p:nvPr/>
      </p:nvGrpSpPr>
      <p:grpSpPr>
        <a:xfrm>
          <a:off x="0" y="0"/>
          <a:ext cx="0" cy="0"/>
          <a:chOff x="0" y="0"/>
          <a:chExt cx="0" cy="0"/>
        </a:xfrm>
      </p:grpSpPr>
      <p:sp>
        <p:nvSpPr>
          <p:cNvPr id="31" name="Google Shape;31;p4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3" name="Google Shape;33;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4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4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4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9"/>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4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www.youtube.com/watch?v=1Evwgu369Jw" TargetMode="External"/><Relationship Id="rId4" Type="http://schemas.openxmlformats.org/officeDocument/2006/relationships/image" Target="../media/image13.jpg"/><Relationship Id="rId5"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0.pn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9.jpg"/><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jp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1.png"/><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png"/><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6.pn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title"/>
          </p:nvPr>
        </p:nvSpPr>
        <p:spPr>
          <a:xfrm>
            <a:off x="838200" y="365125"/>
            <a:ext cx="10899912"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Project EVERS</a:t>
            </a:r>
            <a:endParaRPr/>
          </a:p>
        </p:txBody>
      </p:sp>
      <p:sp>
        <p:nvSpPr>
          <p:cNvPr id="90" name="Google Shape;90;p1"/>
          <p:cNvSpPr/>
          <p:nvPr/>
        </p:nvSpPr>
        <p:spPr>
          <a:xfrm>
            <a:off x="3043237" y="2508349"/>
            <a:ext cx="9148763" cy="276998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Arial"/>
                <a:ea typeface="Arial"/>
                <a:cs typeface="Arial"/>
                <a:sym typeface="Arial"/>
              </a:rPr>
              <a:t>Trauma-Informed Support and Practices for Young Adults</a:t>
            </a:r>
            <a:endParaRPr b="0" i="0" sz="4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0" i="1" lang="en-US" sz="4000" u="none" cap="none" strike="noStrike">
                <a:solidFill>
                  <a:srgbClr val="000000"/>
                </a:solidFill>
                <a:latin typeface="Arial"/>
                <a:ea typeface="Arial"/>
                <a:cs typeface="Arial"/>
                <a:sym typeface="Arial"/>
              </a:rPr>
              <a:t>There’s Hope!</a:t>
            </a:r>
            <a:endParaRPr b="1" i="1" sz="4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alibri"/>
              <a:ea typeface="Calibri"/>
              <a:cs typeface="Calibri"/>
              <a:sym typeface="Calibri"/>
            </a:endParaRPr>
          </a:p>
        </p:txBody>
      </p:sp>
      <p:sp>
        <p:nvSpPr>
          <p:cNvPr id="91" name="Google Shape;91;p1"/>
          <p:cNvSpPr txBox="1"/>
          <p:nvPr/>
        </p:nvSpPr>
        <p:spPr>
          <a:xfrm>
            <a:off x="2020956" y="5278338"/>
            <a:ext cx="8534400" cy="74153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b="0" i="0" lang="en-US" sz="2800" u="none" cap="none" strike="noStrike">
                <a:solidFill>
                  <a:srgbClr val="A5A5A5"/>
                </a:solidFill>
                <a:latin typeface="Arial"/>
                <a:ea typeface="Arial"/>
                <a:cs typeface="Arial"/>
                <a:sym typeface="Arial"/>
              </a:rPr>
              <a:t>Presenter, title, organization</a:t>
            </a:r>
            <a:endParaRPr b="0" i="0" sz="2800" u="none" cap="none" strike="noStrike">
              <a:solidFill>
                <a:srgbClr val="A5A5A5"/>
              </a:solidFill>
              <a:latin typeface="Calibri"/>
              <a:ea typeface="Calibri"/>
              <a:cs typeface="Calibri"/>
              <a:sym typeface="Calibri"/>
            </a:endParaRPr>
          </a:p>
          <a:p>
            <a:pPr indent="-76200" lvl="0" marL="228600" marR="0" rtl="0" algn="l">
              <a:lnSpc>
                <a:spcPct val="90000"/>
              </a:lnSpc>
              <a:spcBef>
                <a:spcPts val="480"/>
              </a:spcBef>
              <a:spcAft>
                <a:spcPts val="0"/>
              </a:spcAft>
              <a:buClr>
                <a:schemeClr val="dk1"/>
              </a:buClr>
              <a:buSzPts val="2400"/>
              <a:buFont typeface="Arial"/>
              <a:buNone/>
            </a:pPr>
            <a:r>
              <a:t/>
            </a:r>
            <a:endParaRPr b="0" i="0" sz="2800" u="none" cap="none" strike="noStrike">
              <a:solidFill>
                <a:schemeClr val="dk1"/>
              </a:solidFill>
              <a:latin typeface="Calibri"/>
              <a:ea typeface="Calibri"/>
              <a:cs typeface="Calibri"/>
              <a:sym typeface="Calibri"/>
            </a:endParaRPr>
          </a:p>
        </p:txBody>
      </p:sp>
      <p:pic>
        <p:nvPicPr>
          <p:cNvPr id="92" name="Google Shape;92;p1"/>
          <p:cNvPicPr preferRelativeResize="0"/>
          <p:nvPr/>
        </p:nvPicPr>
        <p:blipFill rotWithShape="1">
          <a:blip r:embed="rId3">
            <a:alphaModFix/>
          </a:blip>
          <a:srcRect b="0" l="0" r="0" t="0"/>
          <a:stretch/>
        </p:blipFill>
        <p:spPr>
          <a:xfrm>
            <a:off x="658733" y="1838187"/>
            <a:ext cx="3359425" cy="3296436"/>
          </a:xfrm>
          <a:prstGeom prst="rect">
            <a:avLst/>
          </a:prstGeom>
          <a:noFill/>
          <a:ln>
            <a:noFill/>
          </a:ln>
        </p:spPr>
      </p:pic>
      <p:sp>
        <p:nvSpPr>
          <p:cNvPr id="93" name="Google Shape;93;p1"/>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94" name="Google Shape;94;p1"/>
          <p:cNvPicPr preferRelativeResize="0"/>
          <p:nvPr/>
        </p:nvPicPr>
        <p:blipFill rotWithShape="1">
          <a:blip r:embed="rId4">
            <a:alphaModFix/>
          </a:blip>
          <a:srcRect b="0" l="0" r="0" t="0"/>
          <a:stretch/>
        </p:blipFill>
        <p:spPr>
          <a:xfrm>
            <a:off x="526773" y="200277"/>
            <a:ext cx="1005919" cy="1219200"/>
          </a:xfrm>
          <a:prstGeom prst="rect">
            <a:avLst/>
          </a:prstGeom>
          <a:noFill/>
          <a:ln>
            <a:noFill/>
          </a:ln>
        </p:spPr>
      </p:pic>
      <p:cxnSp>
        <p:nvCxnSpPr>
          <p:cNvPr id="95" name="Google Shape;95;p1"/>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0"/>
          <p:cNvSpPr txBox="1"/>
          <p:nvPr>
            <p:ph type="title"/>
          </p:nvPr>
        </p:nvSpPr>
        <p:spPr>
          <a:xfrm>
            <a:off x="1320800" y="1354908"/>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400"/>
              <a:buFont typeface="Calibri"/>
              <a:buNone/>
            </a:pPr>
            <a:r>
              <a:rPr lang="en-US" sz="3200">
                <a:solidFill>
                  <a:srgbClr val="000000"/>
                </a:solidFill>
              </a:rPr>
              <a:t>Redirect with the Left Brain  </a:t>
            </a:r>
            <a:r>
              <a:rPr lang="en-US" sz="3200"/>
              <a:t>(Logical, Linguistic, Literal)</a:t>
            </a:r>
            <a:endParaRPr sz="3200"/>
          </a:p>
        </p:txBody>
      </p:sp>
      <p:sp>
        <p:nvSpPr>
          <p:cNvPr id="191" name="Google Shape;191;p10"/>
          <p:cNvSpPr txBox="1"/>
          <p:nvPr>
            <p:ph idx="2" type="body"/>
          </p:nvPr>
        </p:nvSpPr>
        <p:spPr>
          <a:xfrm>
            <a:off x="751566" y="2135952"/>
            <a:ext cx="8092806" cy="3152539"/>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chemeClr val="dk1"/>
              </a:buClr>
              <a:buSzPts val="2500"/>
              <a:buChar char="•"/>
            </a:pPr>
            <a:r>
              <a:rPr lang="en-US" sz="2500"/>
              <a:t>“Name It to Tame It”</a:t>
            </a:r>
            <a:endParaRPr/>
          </a:p>
          <a:p>
            <a:pPr indent="-228600" lvl="0" marL="228600" rtl="0" algn="l">
              <a:lnSpc>
                <a:spcPct val="90000"/>
              </a:lnSpc>
              <a:spcBef>
                <a:spcPts val="1000"/>
              </a:spcBef>
              <a:spcAft>
                <a:spcPts val="0"/>
              </a:spcAft>
              <a:buClr>
                <a:schemeClr val="dk1"/>
              </a:buClr>
              <a:buSzPts val="2500"/>
              <a:buChar char="•"/>
            </a:pPr>
            <a:r>
              <a:rPr lang="en-US" sz="2500"/>
              <a:t>Sometimes the emotional waves just need to crash until the storm passes.</a:t>
            </a:r>
            <a:endParaRPr/>
          </a:p>
          <a:p>
            <a:pPr indent="-228600" lvl="0" marL="228600" rtl="0" algn="l">
              <a:lnSpc>
                <a:spcPct val="90000"/>
              </a:lnSpc>
              <a:spcBef>
                <a:spcPts val="1000"/>
              </a:spcBef>
              <a:spcAft>
                <a:spcPts val="0"/>
              </a:spcAft>
              <a:buClr>
                <a:schemeClr val="dk1"/>
              </a:buClr>
              <a:buSzPts val="2500"/>
              <a:buChar char="•"/>
            </a:pPr>
            <a:r>
              <a:rPr lang="en-US" sz="2500"/>
              <a:t>Student may simply need to eat or get some sleep.</a:t>
            </a:r>
            <a:endParaRPr/>
          </a:p>
          <a:p>
            <a:pPr indent="-228600" lvl="0" marL="228600" rtl="0" algn="l">
              <a:lnSpc>
                <a:spcPct val="90000"/>
              </a:lnSpc>
              <a:spcBef>
                <a:spcPts val="1000"/>
              </a:spcBef>
              <a:spcAft>
                <a:spcPts val="0"/>
              </a:spcAft>
              <a:buClr>
                <a:schemeClr val="dk1"/>
              </a:buClr>
              <a:buSzPts val="2500"/>
              <a:buChar char="•"/>
            </a:pPr>
            <a:r>
              <a:rPr lang="en-US" sz="2500"/>
              <a:t>Rules about respect and behavior still apply.</a:t>
            </a:r>
            <a:endParaRPr/>
          </a:p>
          <a:p>
            <a:pPr indent="-228600" lvl="0" marL="228600" rtl="0" algn="l">
              <a:lnSpc>
                <a:spcPct val="90000"/>
              </a:lnSpc>
              <a:spcBef>
                <a:spcPts val="1000"/>
              </a:spcBef>
              <a:spcAft>
                <a:spcPts val="0"/>
              </a:spcAft>
              <a:buClr>
                <a:schemeClr val="dk1"/>
              </a:buClr>
              <a:buSzPts val="2500"/>
              <a:buChar char="•"/>
            </a:pPr>
            <a:r>
              <a:rPr lang="en-US" sz="2500"/>
              <a:t>Inappropriate behavior remains off-limits even in moments of high emotion.</a:t>
            </a:r>
            <a:endParaRPr/>
          </a:p>
          <a:p>
            <a:pPr indent="-228600" lvl="0" marL="228600" rtl="0" algn="l">
              <a:lnSpc>
                <a:spcPct val="90000"/>
              </a:lnSpc>
              <a:spcBef>
                <a:spcPts val="1000"/>
              </a:spcBef>
              <a:spcAft>
                <a:spcPts val="0"/>
              </a:spcAft>
              <a:buClr>
                <a:schemeClr val="dk1"/>
              </a:buClr>
              <a:buSzPts val="2500"/>
              <a:buChar char="•"/>
            </a:pPr>
            <a:r>
              <a:rPr lang="en-US" sz="2500"/>
              <a:t>Good idea to discuss misbehavior and its consequences after the student has calmed down.</a:t>
            </a:r>
            <a:endParaRPr/>
          </a:p>
          <a:p>
            <a:pPr indent="0" lvl="0" marL="0" rtl="0" algn="l">
              <a:lnSpc>
                <a:spcPct val="51428"/>
              </a:lnSpc>
              <a:spcBef>
                <a:spcPts val="0"/>
              </a:spcBef>
              <a:spcAft>
                <a:spcPts val="800"/>
              </a:spcAft>
              <a:buClr>
                <a:schemeClr val="dk1"/>
              </a:buClr>
              <a:buSzPts val="2800"/>
              <a:buNone/>
            </a:pPr>
            <a:r>
              <a:t/>
            </a:r>
            <a:endParaRPr>
              <a:solidFill>
                <a:srgbClr val="000000"/>
              </a:solidFill>
              <a:latin typeface="Lato"/>
              <a:ea typeface="Lato"/>
              <a:cs typeface="Lato"/>
              <a:sym typeface="Lato"/>
            </a:endParaRPr>
          </a:p>
        </p:txBody>
      </p:sp>
      <p:sp>
        <p:nvSpPr>
          <p:cNvPr id="192" name="Google Shape;192;p10"/>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pic>
        <p:nvPicPr>
          <p:cNvPr id="193" name="Google Shape;193;p10"/>
          <p:cNvPicPr preferRelativeResize="0"/>
          <p:nvPr/>
        </p:nvPicPr>
        <p:blipFill rotWithShape="1">
          <a:blip r:embed="rId3">
            <a:alphaModFix/>
          </a:blip>
          <a:srcRect b="0" l="0" r="0" t="0"/>
          <a:stretch/>
        </p:blipFill>
        <p:spPr>
          <a:xfrm flipH="1">
            <a:off x="7546729" y="2370810"/>
            <a:ext cx="4274210" cy="3132282"/>
          </a:xfrm>
          <a:prstGeom prst="rect">
            <a:avLst/>
          </a:prstGeom>
          <a:noFill/>
          <a:ln>
            <a:noFill/>
          </a:ln>
        </p:spPr>
      </p:pic>
      <p:sp>
        <p:nvSpPr>
          <p:cNvPr id="194" name="Google Shape;194;p10"/>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195" name="Google Shape;195;p10"/>
          <p:cNvPicPr preferRelativeResize="0"/>
          <p:nvPr/>
        </p:nvPicPr>
        <p:blipFill rotWithShape="1">
          <a:blip r:embed="rId4">
            <a:alphaModFix/>
          </a:blip>
          <a:srcRect b="0" l="0" r="0" t="0"/>
          <a:stretch/>
        </p:blipFill>
        <p:spPr>
          <a:xfrm>
            <a:off x="526773" y="200277"/>
            <a:ext cx="1005919" cy="1219200"/>
          </a:xfrm>
          <a:prstGeom prst="rect">
            <a:avLst/>
          </a:prstGeom>
          <a:noFill/>
          <a:ln>
            <a:noFill/>
          </a:ln>
        </p:spPr>
      </p:pic>
      <p:cxnSp>
        <p:nvCxnSpPr>
          <p:cNvPr id="196" name="Google Shape;196;p10"/>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1"/>
          <p:cNvSpPr txBox="1"/>
          <p:nvPr>
            <p:ph type="title"/>
          </p:nvPr>
        </p:nvSpPr>
        <p:spPr>
          <a:xfrm>
            <a:off x="1133897" y="1383863"/>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Connect, Then Redirect</a:t>
            </a:r>
            <a:endParaRPr b="1"/>
          </a:p>
        </p:txBody>
      </p:sp>
      <p:sp>
        <p:nvSpPr>
          <p:cNvPr id="202" name="Google Shape;202;p11"/>
          <p:cNvSpPr txBox="1"/>
          <p:nvPr>
            <p:ph idx="2" type="body"/>
          </p:nvPr>
        </p:nvSpPr>
        <p:spPr>
          <a:xfrm>
            <a:off x="593993" y="2473369"/>
            <a:ext cx="11144119" cy="41772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3200"/>
              <a:buChar char="•"/>
            </a:pPr>
            <a:r>
              <a:rPr lang="en-US" sz="3000"/>
              <a:t>It is important to integrate words into emotions and name the feelings.</a:t>
            </a:r>
            <a:endParaRPr/>
          </a:p>
          <a:p>
            <a:pPr indent="-228600" lvl="0" marL="228600" rtl="0" algn="l">
              <a:lnSpc>
                <a:spcPct val="90000"/>
              </a:lnSpc>
              <a:spcBef>
                <a:spcPts val="640"/>
              </a:spcBef>
              <a:spcAft>
                <a:spcPts val="0"/>
              </a:spcAft>
              <a:buClr>
                <a:schemeClr val="dk1"/>
              </a:buClr>
              <a:buSzPts val="3200"/>
              <a:buChar char="•"/>
            </a:pPr>
            <a:r>
              <a:rPr lang="en-US" sz="3000"/>
              <a:t>Only redirect once you have connected to the feelings.</a:t>
            </a:r>
            <a:endParaRPr/>
          </a:p>
          <a:p>
            <a:pPr indent="-228600" lvl="0" marL="228600" rtl="0" algn="l">
              <a:lnSpc>
                <a:spcPct val="90000"/>
              </a:lnSpc>
              <a:spcBef>
                <a:spcPts val="640"/>
              </a:spcBef>
              <a:spcAft>
                <a:spcPts val="0"/>
              </a:spcAft>
              <a:buClr>
                <a:schemeClr val="dk1"/>
              </a:buClr>
              <a:buSzPts val="3200"/>
              <a:buChar char="•"/>
            </a:pPr>
            <a:r>
              <a:rPr lang="en-US" sz="3000"/>
              <a:t>Later you can figure out: </a:t>
            </a:r>
            <a:endParaRPr/>
          </a:p>
          <a:p>
            <a:pPr indent="-228600" lvl="1" marL="685800" rtl="0" algn="l">
              <a:lnSpc>
                <a:spcPct val="90000"/>
              </a:lnSpc>
              <a:spcBef>
                <a:spcPts val="640"/>
              </a:spcBef>
              <a:spcAft>
                <a:spcPts val="0"/>
              </a:spcAft>
              <a:buClr>
                <a:schemeClr val="dk1"/>
              </a:buClr>
              <a:buSzPts val="3200"/>
              <a:buChar char="•"/>
            </a:pPr>
            <a:r>
              <a:rPr lang="en-US" sz="3000"/>
              <a:t>Why did the student act this way?</a:t>
            </a:r>
            <a:endParaRPr/>
          </a:p>
          <a:p>
            <a:pPr indent="-228600" lvl="1" marL="685800" rtl="0" algn="l">
              <a:lnSpc>
                <a:spcPct val="90000"/>
              </a:lnSpc>
              <a:spcBef>
                <a:spcPts val="640"/>
              </a:spcBef>
              <a:spcAft>
                <a:spcPts val="0"/>
              </a:spcAft>
              <a:buClr>
                <a:schemeClr val="dk1"/>
              </a:buClr>
              <a:buSzPts val="3200"/>
              <a:buChar char="•"/>
            </a:pPr>
            <a:r>
              <a:rPr lang="en-US" sz="3000"/>
              <a:t>What coping strategy do I want to teach?</a:t>
            </a:r>
            <a:endParaRPr/>
          </a:p>
          <a:p>
            <a:pPr indent="-228600" lvl="1" marL="685800" rtl="0" algn="l">
              <a:lnSpc>
                <a:spcPct val="90000"/>
              </a:lnSpc>
              <a:spcBef>
                <a:spcPts val="640"/>
              </a:spcBef>
              <a:spcAft>
                <a:spcPts val="0"/>
              </a:spcAft>
              <a:buClr>
                <a:schemeClr val="dk1"/>
              </a:buClr>
              <a:buSzPts val="3200"/>
              <a:buChar char="•"/>
            </a:pPr>
            <a:r>
              <a:rPr lang="en-US" sz="3000"/>
              <a:t>How can I best teach it? </a:t>
            </a:r>
            <a:endParaRPr/>
          </a:p>
        </p:txBody>
      </p:sp>
      <p:sp>
        <p:nvSpPr>
          <p:cNvPr id="203" name="Google Shape;203;p11"/>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sp>
        <p:nvSpPr>
          <p:cNvPr id="204" name="Google Shape;204;p11"/>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205" name="Google Shape;205;p11"/>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206" name="Google Shape;206;p11"/>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2"/>
          <p:cNvSpPr txBox="1"/>
          <p:nvPr>
            <p:ph type="title"/>
          </p:nvPr>
        </p:nvSpPr>
        <p:spPr>
          <a:xfrm>
            <a:off x="838200" y="365125"/>
            <a:ext cx="10899912"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Trauma-Informed Best Practices</a:t>
            </a:r>
            <a:endParaRPr/>
          </a:p>
        </p:txBody>
      </p:sp>
      <p:sp>
        <p:nvSpPr>
          <p:cNvPr id="213" name="Google Shape;213;p12"/>
          <p:cNvSpPr txBox="1"/>
          <p:nvPr/>
        </p:nvSpPr>
        <p:spPr>
          <a:xfrm>
            <a:off x="609600" y="1600203"/>
            <a:ext cx="11128512" cy="4241936"/>
          </a:xfrm>
          <a:prstGeom prst="rect">
            <a:avLst/>
          </a:prstGeom>
          <a:solidFill>
            <a:srgbClr val="B3C6E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960"/>
              </a:spcBef>
              <a:spcAft>
                <a:spcPts val="0"/>
              </a:spcAft>
              <a:buClr>
                <a:schemeClr val="dk1"/>
              </a:buClr>
              <a:buSzPts val="4800"/>
              <a:buFont typeface="Arial"/>
              <a:buNone/>
            </a:pPr>
            <a:r>
              <a:rPr b="0" i="0" lang="en-US" sz="4800" u="none" cap="none" strike="noStrike">
                <a:solidFill>
                  <a:schemeClr val="dk1"/>
                </a:solidFill>
                <a:latin typeface="Calibri"/>
                <a:ea typeface="Calibri"/>
                <a:cs typeface="Calibri"/>
                <a:sym typeface="Calibri"/>
              </a:rPr>
              <a:t>Part III: SIFTing</a:t>
            </a:r>
            <a:endParaRPr b="0" i="0" sz="4800" u="none" cap="none" strike="noStrike">
              <a:solidFill>
                <a:schemeClr val="dk1"/>
              </a:solidFill>
              <a:latin typeface="Calibri"/>
              <a:ea typeface="Calibri"/>
              <a:cs typeface="Calibri"/>
              <a:sym typeface="Calibri"/>
            </a:endParaRPr>
          </a:p>
        </p:txBody>
      </p:sp>
      <p:sp>
        <p:nvSpPr>
          <p:cNvPr id="214" name="Google Shape;214;p12"/>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215" name="Google Shape;215;p12"/>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216" name="Google Shape;216;p12"/>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3"/>
          <p:cNvSpPr txBox="1"/>
          <p:nvPr>
            <p:ph type="title"/>
          </p:nvPr>
        </p:nvSpPr>
        <p:spPr>
          <a:xfrm>
            <a:off x="1211388" y="1509195"/>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lang="en-US"/>
              <a:t>Activity - SIFTing to Calm Your Brain</a:t>
            </a:r>
            <a:endParaRPr/>
          </a:p>
        </p:txBody>
      </p:sp>
      <p:sp>
        <p:nvSpPr>
          <p:cNvPr id="222" name="Google Shape;222;p13"/>
          <p:cNvSpPr txBox="1"/>
          <p:nvPr>
            <p:ph idx="2" type="body"/>
          </p:nvPr>
        </p:nvSpPr>
        <p:spPr>
          <a:xfrm>
            <a:off x="593993" y="2473369"/>
            <a:ext cx="11144119" cy="417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Clr>
                <a:schemeClr val="dk1"/>
              </a:buClr>
              <a:buSzPts val="3200"/>
              <a:buNone/>
            </a:pPr>
            <a:r>
              <a:rPr lang="en-US" sz="3200"/>
              <a:t>SIFTing is:</a:t>
            </a:r>
            <a:endParaRPr/>
          </a:p>
          <a:p>
            <a:pPr indent="-228600" lvl="0" marL="228600" rtl="0" algn="l">
              <a:lnSpc>
                <a:spcPct val="90000"/>
              </a:lnSpc>
              <a:spcBef>
                <a:spcPts val="1000"/>
              </a:spcBef>
              <a:spcAft>
                <a:spcPts val="0"/>
              </a:spcAft>
              <a:buClr>
                <a:schemeClr val="dk1"/>
              </a:buClr>
              <a:buSzPts val="3200"/>
              <a:buChar char="•"/>
            </a:pPr>
            <a:r>
              <a:rPr lang="en-US" sz="3200"/>
              <a:t>Training your brain to pause and allow the rational brain (frontal lobe) to give guidance to the emotional brain (limbic system). </a:t>
            </a:r>
            <a:endParaRPr/>
          </a:p>
          <a:p>
            <a:pPr indent="-228600" lvl="0" marL="228600" rtl="0" algn="l">
              <a:lnSpc>
                <a:spcPct val="90000"/>
              </a:lnSpc>
              <a:spcBef>
                <a:spcPts val="0"/>
              </a:spcBef>
              <a:spcAft>
                <a:spcPts val="0"/>
              </a:spcAft>
              <a:buClr>
                <a:schemeClr val="dk1"/>
              </a:buClr>
              <a:buSzPts val="3200"/>
              <a:buChar char="•"/>
            </a:pPr>
            <a:r>
              <a:rPr lang="en-US" sz="3200"/>
              <a:t>Intentionally taking a moment to consciously calm your brain’s instinctual reaction.</a:t>
            </a:r>
            <a:endParaRPr/>
          </a:p>
          <a:p>
            <a:pPr indent="-228600" lvl="0" marL="228600" rtl="0" algn="l">
              <a:lnSpc>
                <a:spcPct val="90000"/>
              </a:lnSpc>
              <a:spcBef>
                <a:spcPts val="0"/>
              </a:spcBef>
              <a:spcAft>
                <a:spcPts val="0"/>
              </a:spcAft>
              <a:buClr>
                <a:schemeClr val="dk1"/>
              </a:buClr>
              <a:buSzPts val="3200"/>
              <a:buChar char="•"/>
            </a:pPr>
            <a:r>
              <a:rPr lang="en-US" sz="3200"/>
              <a:t>Based on the concept of neuroplasticity.</a:t>
            </a:r>
            <a:endParaRPr/>
          </a:p>
        </p:txBody>
      </p:sp>
      <p:sp>
        <p:nvSpPr>
          <p:cNvPr id="223" name="Google Shape;223;p13"/>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sp>
        <p:nvSpPr>
          <p:cNvPr id="224" name="Google Shape;224;p13"/>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225" name="Google Shape;225;p13"/>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226" name="Google Shape;226;p13"/>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4"/>
          <p:cNvSpPr txBox="1"/>
          <p:nvPr>
            <p:ph type="title"/>
          </p:nvPr>
        </p:nvSpPr>
        <p:spPr>
          <a:xfrm>
            <a:off x="1133897" y="1383863"/>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SIFTing to Calm Your Brain</a:t>
            </a:r>
            <a:endParaRPr b="1"/>
          </a:p>
        </p:txBody>
      </p:sp>
      <p:sp>
        <p:nvSpPr>
          <p:cNvPr id="232" name="Google Shape;232;p14"/>
          <p:cNvSpPr txBox="1"/>
          <p:nvPr>
            <p:ph idx="2" type="body"/>
          </p:nvPr>
        </p:nvSpPr>
        <p:spPr>
          <a:xfrm>
            <a:off x="593993" y="2473369"/>
            <a:ext cx="11144119" cy="4177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360"/>
              </a:spcBef>
              <a:spcAft>
                <a:spcPts val="0"/>
              </a:spcAft>
              <a:buClr>
                <a:schemeClr val="dk1"/>
              </a:buClr>
              <a:buSzPts val="3000"/>
              <a:buNone/>
            </a:pPr>
            <a:r>
              <a:rPr lang="en-US" sz="3000"/>
              <a:t>The four-step exercise to </a:t>
            </a:r>
            <a:r>
              <a:rPr lang="en-US" sz="3200"/>
              <a:t>teach your brain to be less reactive and remain in a responsive mode</a:t>
            </a:r>
            <a:r>
              <a:rPr lang="en-US" sz="3000"/>
              <a:t>: </a:t>
            </a:r>
            <a:endParaRPr/>
          </a:p>
          <a:p>
            <a:pPr indent="0" lvl="0" marL="0" rtl="0" algn="ctr">
              <a:lnSpc>
                <a:spcPct val="90000"/>
              </a:lnSpc>
              <a:spcBef>
                <a:spcPts val="360"/>
              </a:spcBef>
              <a:spcAft>
                <a:spcPts val="0"/>
              </a:spcAft>
              <a:buClr>
                <a:schemeClr val="dk1"/>
              </a:buClr>
              <a:buSzPts val="3600"/>
              <a:buNone/>
            </a:pPr>
            <a:r>
              <a:rPr b="1" lang="en-US" sz="3600"/>
              <a:t>S</a:t>
            </a:r>
            <a:r>
              <a:rPr lang="en-US" sz="3600"/>
              <a:t>ensations</a:t>
            </a:r>
            <a:endParaRPr/>
          </a:p>
          <a:p>
            <a:pPr indent="0" lvl="0" marL="0" rtl="0" algn="ctr">
              <a:lnSpc>
                <a:spcPct val="90000"/>
              </a:lnSpc>
              <a:spcBef>
                <a:spcPts val="360"/>
              </a:spcBef>
              <a:spcAft>
                <a:spcPts val="0"/>
              </a:spcAft>
              <a:buClr>
                <a:schemeClr val="dk1"/>
              </a:buClr>
              <a:buSzPts val="3600"/>
              <a:buNone/>
            </a:pPr>
            <a:r>
              <a:rPr b="1" lang="en-US" sz="3600"/>
              <a:t>I</a:t>
            </a:r>
            <a:r>
              <a:rPr lang="en-US" sz="3600"/>
              <a:t>mages</a:t>
            </a:r>
            <a:endParaRPr/>
          </a:p>
          <a:p>
            <a:pPr indent="0" lvl="0" marL="0" rtl="0" algn="ctr">
              <a:lnSpc>
                <a:spcPct val="90000"/>
              </a:lnSpc>
              <a:spcBef>
                <a:spcPts val="360"/>
              </a:spcBef>
              <a:spcAft>
                <a:spcPts val="0"/>
              </a:spcAft>
              <a:buClr>
                <a:schemeClr val="dk1"/>
              </a:buClr>
              <a:buSzPts val="3600"/>
              <a:buNone/>
            </a:pPr>
            <a:r>
              <a:rPr b="1" lang="en-US" sz="3600"/>
              <a:t>F</a:t>
            </a:r>
            <a:r>
              <a:rPr lang="en-US" sz="3600"/>
              <a:t>eelings</a:t>
            </a:r>
            <a:endParaRPr/>
          </a:p>
          <a:p>
            <a:pPr indent="0" lvl="0" marL="0" rtl="0" algn="ctr">
              <a:lnSpc>
                <a:spcPct val="90000"/>
              </a:lnSpc>
              <a:spcBef>
                <a:spcPts val="360"/>
              </a:spcBef>
              <a:spcAft>
                <a:spcPts val="0"/>
              </a:spcAft>
              <a:buClr>
                <a:schemeClr val="dk1"/>
              </a:buClr>
              <a:buSzPts val="3600"/>
              <a:buNone/>
            </a:pPr>
            <a:r>
              <a:rPr b="1" lang="en-US" sz="3600"/>
              <a:t>T</a:t>
            </a:r>
            <a:r>
              <a:rPr lang="en-US" sz="3600"/>
              <a:t>houghts</a:t>
            </a:r>
            <a:endParaRPr/>
          </a:p>
        </p:txBody>
      </p:sp>
      <p:sp>
        <p:nvSpPr>
          <p:cNvPr id="233" name="Google Shape;233;p14"/>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pic>
        <p:nvPicPr>
          <p:cNvPr id="234" name="Google Shape;234;p14"/>
          <p:cNvPicPr preferRelativeResize="0"/>
          <p:nvPr/>
        </p:nvPicPr>
        <p:blipFill rotWithShape="1">
          <a:blip r:embed="rId3">
            <a:alphaModFix/>
          </a:blip>
          <a:srcRect b="0" l="0" r="0" t="0"/>
          <a:stretch/>
        </p:blipFill>
        <p:spPr>
          <a:xfrm>
            <a:off x="7941038" y="3543304"/>
            <a:ext cx="2143122" cy="2743196"/>
          </a:xfrm>
          <a:prstGeom prst="rect">
            <a:avLst/>
          </a:prstGeom>
          <a:noFill/>
          <a:ln>
            <a:noFill/>
          </a:ln>
        </p:spPr>
      </p:pic>
      <p:sp>
        <p:nvSpPr>
          <p:cNvPr id="235" name="Google Shape;235;p14"/>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236" name="Google Shape;236;p14"/>
          <p:cNvPicPr preferRelativeResize="0"/>
          <p:nvPr/>
        </p:nvPicPr>
        <p:blipFill rotWithShape="1">
          <a:blip r:embed="rId4">
            <a:alphaModFix/>
          </a:blip>
          <a:srcRect b="0" l="0" r="0" t="0"/>
          <a:stretch/>
        </p:blipFill>
        <p:spPr>
          <a:xfrm>
            <a:off x="526773" y="200277"/>
            <a:ext cx="1005919" cy="1219200"/>
          </a:xfrm>
          <a:prstGeom prst="rect">
            <a:avLst/>
          </a:prstGeom>
          <a:noFill/>
          <a:ln>
            <a:noFill/>
          </a:ln>
        </p:spPr>
      </p:pic>
      <p:cxnSp>
        <p:nvCxnSpPr>
          <p:cNvPr id="237" name="Google Shape;237;p14"/>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5"/>
          <p:cNvSpPr txBox="1"/>
          <p:nvPr>
            <p:ph type="title"/>
          </p:nvPr>
        </p:nvSpPr>
        <p:spPr>
          <a:xfrm>
            <a:off x="838200" y="365125"/>
            <a:ext cx="10899912"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Trauma-Informed Best Practices</a:t>
            </a:r>
            <a:endParaRPr/>
          </a:p>
        </p:txBody>
      </p:sp>
      <p:sp>
        <p:nvSpPr>
          <p:cNvPr id="244" name="Google Shape;244;p15"/>
          <p:cNvSpPr txBox="1"/>
          <p:nvPr/>
        </p:nvSpPr>
        <p:spPr>
          <a:xfrm>
            <a:off x="609600" y="1600203"/>
            <a:ext cx="11128512" cy="4241936"/>
          </a:xfrm>
          <a:prstGeom prst="rect">
            <a:avLst/>
          </a:prstGeom>
          <a:solidFill>
            <a:srgbClr val="B3C6E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960"/>
              </a:spcBef>
              <a:spcAft>
                <a:spcPts val="0"/>
              </a:spcAft>
              <a:buClr>
                <a:schemeClr val="dk1"/>
              </a:buClr>
              <a:buSzPts val="4800"/>
              <a:buFont typeface="Arial"/>
              <a:buNone/>
            </a:pPr>
            <a:r>
              <a:rPr b="0" i="0" lang="en-US" sz="4800" u="none" cap="none" strike="noStrike">
                <a:solidFill>
                  <a:schemeClr val="dk1"/>
                </a:solidFill>
                <a:latin typeface="Calibri"/>
                <a:ea typeface="Calibri"/>
                <a:cs typeface="Calibri"/>
                <a:sym typeface="Calibri"/>
              </a:rPr>
              <a:t>Part IV: Co-Regulation</a:t>
            </a:r>
            <a:endParaRPr b="0" i="0" sz="1400" u="none" cap="none" strike="noStrike">
              <a:solidFill>
                <a:srgbClr val="000000"/>
              </a:solidFill>
              <a:latin typeface="Arial"/>
              <a:ea typeface="Arial"/>
              <a:cs typeface="Arial"/>
              <a:sym typeface="Arial"/>
            </a:endParaRPr>
          </a:p>
        </p:txBody>
      </p:sp>
      <p:sp>
        <p:nvSpPr>
          <p:cNvPr id="245" name="Google Shape;245;p15"/>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246" name="Google Shape;246;p15"/>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247" name="Google Shape;247;p15"/>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6"/>
          <p:cNvSpPr txBox="1"/>
          <p:nvPr>
            <p:ph type="title"/>
          </p:nvPr>
        </p:nvSpPr>
        <p:spPr>
          <a:xfrm>
            <a:off x="1133897" y="1383863"/>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Self</a:t>
            </a:r>
            <a:r>
              <a:rPr b="1" lang="en-US"/>
              <a:t>-Regulation</a:t>
            </a:r>
            <a:endParaRPr b="1"/>
          </a:p>
        </p:txBody>
      </p:sp>
      <p:sp>
        <p:nvSpPr>
          <p:cNvPr id="253" name="Google Shape;253;p16"/>
          <p:cNvSpPr txBox="1"/>
          <p:nvPr>
            <p:ph idx="2" type="body"/>
          </p:nvPr>
        </p:nvSpPr>
        <p:spPr>
          <a:xfrm>
            <a:off x="593993" y="2473369"/>
            <a:ext cx="11144119" cy="4177200"/>
          </a:xfrm>
          <a:prstGeom prst="rect">
            <a:avLst/>
          </a:prstGeom>
          <a:noFill/>
          <a:ln>
            <a:noFill/>
          </a:ln>
        </p:spPr>
        <p:txBody>
          <a:bodyPr anchorCtr="0" anchor="t" bIns="45700" lIns="91425" spcFirstLastPara="1" rIns="91425" wrap="square" tIns="45700">
            <a:noAutofit/>
          </a:bodyPr>
          <a:lstStyle/>
          <a:p>
            <a:pPr indent="-342898" lvl="0" marL="342898" rtl="0" algn="l">
              <a:lnSpc>
                <a:spcPct val="100000"/>
              </a:lnSpc>
              <a:spcBef>
                <a:spcPts val="0"/>
              </a:spcBef>
              <a:spcAft>
                <a:spcPts val="0"/>
              </a:spcAft>
              <a:buClr>
                <a:schemeClr val="dk1"/>
              </a:buClr>
              <a:buSzPts val="3200"/>
              <a:buChar char="•"/>
            </a:pPr>
            <a:r>
              <a:rPr lang="en-US" sz="3200"/>
              <a:t>Self-regulation is the ability to manage thoughts and feelings in yourself. </a:t>
            </a:r>
            <a:endParaRPr/>
          </a:p>
          <a:p>
            <a:pPr indent="-342898" lvl="0" marL="342898" rtl="0" algn="l">
              <a:lnSpc>
                <a:spcPct val="100000"/>
              </a:lnSpc>
              <a:spcBef>
                <a:spcPts val="640"/>
              </a:spcBef>
              <a:spcAft>
                <a:spcPts val="0"/>
              </a:spcAft>
              <a:buClr>
                <a:schemeClr val="dk1"/>
              </a:buClr>
              <a:buSzPts val="3200"/>
              <a:buChar char="•"/>
            </a:pPr>
            <a:r>
              <a:rPr lang="en-US" sz="3200"/>
              <a:t>Co-regulation is the supportive process between caring adults and youth that fosters self-regulation development.</a:t>
            </a:r>
            <a:endParaRPr/>
          </a:p>
          <a:p>
            <a:pPr indent="-342898" lvl="0" marL="342898" rtl="0" algn="l">
              <a:lnSpc>
                <a:spcPct val="100000"/>
              </a:lnSpc>
              <a:spcBef>
                <a:spcPts val="640"/>
              </a:spcBef>
              <a:spcAft>
                <a:spcPts val="0"/>
              </a:spcAft>
              <a:buClr>
                <a:schemeClr val="dk1"/>
              </a:buClr>
              <a:buSzPts val="3200"/>
              <a:buChar char="•"/>
            </a:pPr>
            <a:r>
              <a:rPr lang="en-US" sz="3200"/>
              <a:t>Help the student recognize early signs, physical indicators, thought patterns, and emotions.</a:t>
            </a:r>
            <a:endParaRPr/>
          </a:p>
        </p:txBody>
      </p:sp>
      <p:sp>
        <p:nvSpPr>
          <p:cNvPr id="254" name="Google Shape;254;p16"/>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sp>
        <p:nvSpPr>
          <p:cNvPr id="255" name="Google Shape;255;p16"/>
          <p:cNvSpPr txBox="1"/>
          <p:nvPr/>
        </p:nvSpPr>
        <p:spPr>
          <a:xfrm>
            <a:off x="609600" y="5788264"/>
            <a:ext cx="11111989"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400" u="none" cap="none" strike="noStrike">
                <a:solidFill>
                  <a:schemeClr val="dk1"/>
                </a:solidFill>
                <a:latin typeface="Arial"/>
                <a:ea typeface="Arial"/>
                <a:cs typeface="Arial"/>
                <a:sym typeface="Arial"/>
              </a:rPr>
              <a:t>Source:  </a:t>
            </a:r>
            <a:r>
              <a:rPr b="0" i="1" lang="en-US" sz="1400" u="none" cap="none" strike="noStrike">
                <a:solidFill>
                  <a:schemeClr val="dk1"/>
                </a:solidFill>
                <a:latin typeface="Arial"/>
                <a:ea typeface="Arial"/>
                <a:cs typeface="Arial"/>
                <a:sym typeface="Arial"/>
              </a:rPr>
              <a:t>Duke Center for Child and Family Policy for the Administration for Children and Families (ACF) </a:t>
            </a:r>
            <a:endParaRPr b="0" i="0" sz="1400" u="none" cap="none" strike="noStrike">
              <a:solidFill>
                <a:schemeClr val="dk1"/>
              </a:solidFill>
              <a:latin typeface="Arial"/>
              <a:ea typeface="Arial"/>
              <a:cs typeface="Arial"/>
              <a:sym typeface="Arial"/>
            </a:endParaRPr>
          </a:p>
        </p:txBody>
      </p:sp>
      <p:sp>
        <p:nvSpPr>
          <p:cNvPr id="256" name="Google Shape;256;p16"/>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257" name="Google Shape;257;p16"/>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258" name="Google Shape;258;p16"/>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7"/>
          <p:cNvSpPr txBox="1"/>
          <p:nvPr>
            <p:ph type="title"/>
          </p:nvPr>
        </p:nvSpPr>
        <p:spPr>
          <a:xfrm>
            <a:off x="1133897" y="1383863"/>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Co-Regulation</a:t>
            </a:r>
            <a:endParaRPr b="1"/>
          </a:p>
        </p:txBody>
      </p:sp>
      <p:sp>
        <p:nvSpPr>
          <p:cNvPr id="264" name="Google Shape;264;p17"/>
          <p:cNvSpPr txBox="1"/>
          <p:nvPr>
            <p:ph idx="2" type="body"/>
          </p:nvPr>
        </p:nvSpPr>
        <p:spPr>
          <a:xfrm>
            <a:off x="921027" y="2473369"/>
            <a:ext cx="11144119" cy="4177200"/>
          </a:xfrm>
          <a:prstGeom prst="rect">
            <a:avLst/>
          </a:prstGeom>
          <a:noFill/>
          <a:ln>
            <a:noFill/>
          </a:ln>
        </p:spPr>
        <p:txBody>
          <a:bodyPr anchorCtr="0" anchor="t" bIns="45700" lIns="91425" spcFirstLastPara="1" rIns="91425" wrap="square" tIns="45700">
            <a:noAutofit/>
          </a:bodyPr>
          <a:lstStyle/>
          <a:p>
            <a:pPr indent="-342898" lvl="0" marL="342898" rtl="0" algn="l">
              <a:lnSpc>
                <a:spcPct val="100000"/>
              </a:lnSpc>
              <a:spcBef>
                <a:spcPts val="640"/>
              </a:spcBef>
              <a:spcAft>
                <a:spcPts val="0"/>
              </a:spcAft>
              <a:buClr>
                <a:schemeClr val="dk1"/>
              </a:buClr>
              <a:buSzPts val="3200"/>
              <a:buChar char="•"/>
            </a:pPr>
            <a:r>
              <a:rPr lang="en-US" sz="3200"/>
              <a:t>Message: “You’re safe with me.” </a:t>
            </a:r>
            <a:endParaRPr/>
          </a:p>
          <a:p>
            <a:pPr indent="-342898" lvl="0" marL="342898" rtl="0" algn="l">
              <a:lnSpc>
                <a:spcPct val="100000"/>
              </a:lnSpc>
              <a:spcBef>
                <a:spcPts val="640"/>
              </a:spcBef>
              <a:spcAft>
                <a:spcPts val="0"/>
              </a:spcAft>
              <a:buClr>
                <a:schemeClr val="dk1"/>
              </a:buClr>
              <a:buSzPts val="3200"/>
              <a:buChar char="•"/>
            </a:pPr>
            <a:r>
              <a:rPr lang="en-US" sz="3200"/>
              <a:t>How? </a:t>
            </a:r>
            <a:endParaRPr/>
          </a:p>
          <a:p>
            <a:pPr indent="-342898" lvl="1" marL="800098" rtl="0" algn="l">
              <a:lnSpc>
                <a:spcPct val="100000"/>
              </a:lnSpc>
              <a:spcBef>
                <a:spcPts val="640"/>
              </a:spcBef>
              <a:spcAft>
                <a:spcPts val="0"/>
              </a:spcAft>
              <a:buClr>
                <a:schemeClr val="dk1"/>
              </a:buClr>
              <a:buSzPts val="3200"/>
              <a:buChar char="•"/>
            </a:pPr>
            <a:r>
              <a:rPr lang="en-US" sz="3200"/>
              <a:t>Responsive/warm relationship</a:t>
            </a:r>
            <a:endParaRPr/>
          </a:p>
          <a:p>
            <a:pPr indent="-342898" lvl="1" marL="800098" rtl="0" algn="l">
              <a:lnSpc>
                <a:spcPct val="100000"/>
              </a:lnSpc>
              <a:spcBef>
                <a:spcPts val="640"/>
              </a:spcBef>
              <a:spcAft>
                <a:spcPts val="0"/>
              </a:spcAft>
              <a:buClr>
                <a:schemeClr val="dk1"/>
              </a:buClr>
              <a:buSzPts val="3200"/>
              <a:buChar char="•"/>
            </a:pPr>
            <a:r>
              <a:rPr lang="en-US" sz="3200"/>
              <a:t>Structured environment</a:t>
            </a:r>
            <a:endParaRPr/>
          </a:p>
          <a:p>
            <a:pPr indent="-342898" lvl="1" marL="800098" rtl="0" algn="l">
              <a:lnSpc>
                <a:spcPct val="100000"/>
              </a:lnSpc>
              <a:spcBef>
                <a:spcPts val="640"/>
              </a:spcBef>
              <a:spcAft>
                <a:spcPts val="0"/>
              </a:spcAft>
              <a:buClr>
                <a:schemeClr val="dk1"/>
              </a:buClr>
              <a:buSzPts val="3200"/>
              <a:buChar char="•"/>
            </a:pPr>
            <a:r>
              <a:rPr lang="en-US" sz="3200"/>
              <a:t>Teach/coach self-regulation skills</a:t>
            </a:r>
            <a:endParaRPr/>
          </a:p>
          <a:p>
            <a:pPr indent="-342898" lvl="0" marL="342898" rtl="0" algn="l">
              <a:lnSpc>
                <a:spcPct val="100000"/>
              </a:lnSpc>
              <a:spcBef>
                <a:spcPts val="640"/>
              </a:spcBef>
              <a:spcAft>
                <a:spcPts val="0"/>
              </a:spcAft>
              <a:buClr>
                <a:schemeClr val="dk1"/>
              </a:buClr>
              <a:buSzPts val="3200"/>
              <a:buChar char="•"/>
            </a:pPr>
            <a:r>
              <a:rPr lang="en-US" sz="3200"/>
              <a:t>Mirror neurons</a:t>
            </a:r>
            <a:endParaRPr/>
          </a:p>
        </p:txBody>
      </p:sp>
      <p:sp>
        <p:nvSpPr>
          <p:cNvPr id="265" name="Google Shape;265;p17"/>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pic>
        <p:nvPicPr>
          <p:cNvPr id="266" name="Google Shape;266;p17"/>
          <p:cNvPicPr preferRelativeResize="0"/>
          <p:nvPr/>
        </p:nvPicPr>
        <p:blipFill rotWithShape="1">
          <a:blip r:embed="rId3">
            <a:alphaModFix/>
          </a:blip>
          <a:srcRect b="0" l="0" r="0" t="0"/>
          <a:stretch/>
        </p:blipFill>
        <p:spPr>
          <a:xfrm>
            <a:off x="7283304" y="1411573"/>
            <a:ext cx="4537635" cy="4602356"/>
          </a:xfrm>
          <a:prstGeom prst="rect">
            <a:avLst/>
          </a:prstGeom>
          <a:noFill/>
          <a:ln>
            <a:noFill/>
          </a:ln>
        </p:spPr>
      </p:pic>
      <p:sp>
        <p:nvSpPr>
          <p:cNvPr id="267" name="Google Shape;267;p17"/>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268" name="Google Shape;268;p17"/>
          <p:cNvPicPr preferRelativeResize="0"/>
          <p:nvPr/>
        </p:nvPicPr>
        <p:blipFill rotWithShape="1">
          <a:blip r:embed="rId4">
            <a:alphaModFix/>
          </a:blip>
          <a:srcRect b="0" l="0" r="0" t="0"/>
          <a:stretch/>
        </p:blipFill>
        <p:spPr>
          <a:xfrm>
            <a:off x="526773" y="200277"/>
            <a:ext cx="1005919" cy="1219200"/>
          </a:xfrm>
          <a:prstGeom prst="rect">
            <a:avLst/>
          </a:prstGeom>
          <a:noFill/>
          <a:ln>
            <a:noFill/>
          </a:ln>
        </p:spPr>
      </p:pic>
      <p:cxnSp>
        <p:nvCxnSpPr>
          <p:cNvPr id="269" name="Google Shape;269;p17"/>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8"/>
          <p:cNvSpPr txBox="1"/>
          <p:nvPr>
            <p:ph type="title"/>
          </p:nvPr>
        </p:nvSpPr>
        <p:spPr>
          <a:xfrm>
            <a:off x="1320800" y="1254842"/>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Co-Regulation for Young Adults</a:t>
            </a:r>
            <a:endParaRPr b="1"/>
          </a:p>
        </p:txBody>
      </p:sp>
      <p:sp>
        <p:nvSpPr>
          <p:cNvPr id="275" name="Google Shape;275;p18"/>
          <p:cNvSpPr txBox="1"/>
          <p:nvPr>
            <p:ph idx="2" type="body"/>
          </p:nvPr>
        </p:nvSpPr>
        <p:spPr>
          <a:xfrm>
            <a:off x="609600" y="2112135"/>
            <a:ext cx="11144119" cy="4177200"/>
          </a:xfrm>
          <a:prstGeom prst="rect">
            <a:avLst/>
          </a:prstGeom>
          <a:noFill/>
          <a:ln>
            <a:noFill/>
          </a:ln>
        </p:spPr>
        <p:txBody>
          <a:bodyPr anchorCtr="0" anchor="t" bIns="45700" lIns="91425" spcFirstLastPara="1" rIns="91425" wrap="square" tIns="45700">
            <a:noAutofit/>
          </a:bodyPr>
          <a:lstStyle/>
          <a:p>
            <a:pPr indent="-342898" lvl="0" marL="342898" rtl="0" algn="l">
              <a:lnSpc>
                <a:spcPct val="100000"/>
              </a:lnSpc>
              <a:spcBef>
                <a:spcPts val="0"/>
              </a:spcBef>
              <a:spcAft>
                <a:spcPts val="0"/>
              </a:spcAft>
              <a:buClr>
                <a:schemeClr val="dk1"/>
              </a:buClr>
              <a:buSzPts val="3200"/>
              <a:buChar char="•"/>
            </a:pPr>
            <a:r>
              <a:rPr lang="en-US" sz="2600"/>
              <a:t>Provide a warm, supportive relationship.</a:t>
            </a:r>
            <a:endParaRPr/>
          </a:p>
          <a:p>
            <a:pPr indent="-342898" lvl="0" marL="342898" rtl="0" algn="l">
              <a:lnSpc>
                <a:spcPct val="100000"/>
              </a:lnSpc>
              <a:spcBef>
                <a:spcPts val="640"/>
              </a:spcBef>
              <a:spcAft>
                <a:spcPts val="0"/>
              </a:spcAft>
              <a:buClr>
                <a:schemeClr val="dk1"/>
              </a:buClr>
              <a:buSzPts val="3200"/>
              <a:buChar char="•"/>
            </a:pPr>
            <a:r>
              <a:rPr lang="en-US" sz="2600"/>
              <a:t>Provide comfort and empathy; provide prompt and supportive coping strategies. </a:t>
            </a:r>
            <a:endParaRPr/>
          </a:p>
          <a:p>
            <a:pPr indent="-342898" lvl="0" marL="342898" rtl="0" algn="l">
              <a:lnSpc>
                <a:spcPct val="100000"/>
              </a:lnSpc>
              <a:spcBef>
                <a:spcPts val="640"/>
              </a:spcBef>
              <a:spcAft>
                <a:spcPts val="0"/>
              </a:spcAft>
              <a:buClr>
                <a:schemeClr val="dk1"/>
              </a:buClr>
              <a:buSzPts val="3200"/>
              <a:buChar char="•"/>
            </a:pPr>
            <a:r>
              <a:rPr lang="en-US" sz="2600"/>
              <a:t>Encourage effective planning, awareness of consequences, and task completion. </a:t>
            </a:r>
            <a:endParaRPr/>
          </a:p>
          <a:p>
            <a:pPr indent="-342898" lvl="0" marL="342898" rtl="0" algn="l">
              <a:lnSpc>
                <a:spcPct val="100000"/>
              </a:lnSpc>
              <a:spcBef>
                <a:spcPts val="640"/>
              </a:spcBef>
              <a:spcAft>
                <a:spcPts val="0"/>
              </a:spcAft>
              <a:buClr>
                <a:schemeClr val="dk1"/>
              </a:buClr>
              <a:buSzPts val="3200"/>
              <a:buChar char="•"/>
            </a:pPr>
            <a:r>
              <a:rPr lang="en-US" sz="2600"/>
              <a:t>Share perspective and provide coaching for complex problem-solving and decision-making.</a:t>
            </a:r>
            <a:endParaRPr/>
          </a:p>
          <a:p>
            <a:pPr indent="-342898" lvl="0" marL="342898" rtl="0" algn="l">
              <a:lnSpc>
                <a:spcPct val="100000"/>
              </a:lnSpc>
              <a:spcBef>
                <a:spcPts val="640"/>
              </a:spcBef>
              <a:spcAft>
                <a:spcPts val="0"/>
              </a:spcAft>
              <a:buClr>
                <a:schemeClr val="dk1"/>
              </a:buClr>
              <a:buSzPts val="3200"/>
              <a:buChar char="•"/>
            </a:pPr>
            <a:r>
              <a:rPr lang="en-US" sz="2600"/>
              <a:t>Allow space for the young adult to make his or her own decisions and experience the consequences.</a:t>
            </a:r>
            <a:endParaRPr/>
          </a:p>
        </p:txBody>
      </p:sp>
      <p:sp>
        <p:nvSpPr>
          <p:cNvPr id="276" name="Google Shape;276;p18"/>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pic>
        <p:nvPicPr>
          <p:cNvPr id="277" name="Google Shape;277;p18"/>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278" name="Google Shape;278;p18"/>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descr="A close up of a logo&#10;&#10;Description automatically generated" id="283" name="Google Shape;283;p19"/>
          <p:cNvPicPr preferRelativeResize="0"/>
          <p:nvPr/>
        </p:nvPicPr>
        <p:blipFill rotWithShape="1">
          <a:blip r:embed="rId3">
            <a:alphaModFix/>
          </a:blip>
          <a:srcRect b="0" l="0" r="0" t="0"/>
          <a:stretch/>
        </p:blipFill>
        <p:spPr>
          <a:xfrm>
            <a:off x="6771124" y="1294245"/>
            <a:ext cx="4567525" cy="5182755"/>
          </a:xfrm>
          <a:prstGeom prst="rect">
            <a:avLst/>
          </a:prstGeom>
          <a:noFill/>
          <a:ln>
            <a:noFill/>
          </a:ln>
        </p:spPr>
      </p:pic>
      <p:sp>
        <p:nvSpPr>
          <p:cNvPr id="284" name="Google Shape;284;p19"/>
          <p:cNvSpPr txBox="1"/>
          <p:nvPr>
            <p:ph type="title"/>
          </p:nvPr>
        </p:nvSpPr>
        <p:spPr>
          <a:xfrm>
            <a:off x="1405283" y="3140722"/>
            <a:ext cx="49657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lang="en-US"/>
              <a:t>Activity -</a:t>
            </a:r>
            <a:br>
              <a:rPr lang="en-US"/>
            </a:br>
            <a:r>
              <a:rPr lang="en-US"/>
              <a:t>Co-Regulation: Recognizing</a:t>
            </a:r>
            <a:br>
              <a:rPr lang="en-US"/>
            </a:br>
            <a:r>
              <a:rPr lang="en-US"/>
              <a:t>Freezing and Boiling</a:t>
            </a:r>
            <a:br>
              <a:rPr lang="en-US"/>
            </a:br>
            <a:r>
              <a:rPr lang="en-US"/>
              <a:t>Points</a:t>
            </a:r>
            <a:endParaRPr/>
          </a:p>
        </p:txBody>
      </p:sp>
      <p:sp>
        <p:nvSpPr>
          <p:cNvPr id="285" name="Google Shape;285;p19"/>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sp>
        <p:nvSpPr>
          <p:cNvPr id="286" name="Google Shape;286;p19"/>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287" name="Google Shape;287;p19"/>
          <p:cNvPicPr preferRelativeResize="0"/>
          <p:nvPr/>
        </p:nvPicPr>
        <p:blipFill rotWithShape="1">
          <a:blip r:embed="rId4">
            <a:alphaModFix/>
          </a:blip>
          <a:srcRect b="0" l="0" r="0" t="0"/>
          <a:stretch/>
        </p:blipFill>
        <p:spPr>
          <a:xfrm>
            <a:off x="526773" y="200277"/>
            <a:ext cx="1005919" cy="1219200"/>
          </a:xfrm>
          <a:prstGeom prst="rect">
            <a:avLst/>
          </a:prstGeom>
          <a:noFill/>
          <a:ln>
            <a:noFill/>
          </a:ln>
        </p:spPr>
      </p:pic>
      <p:cxnSp>
        <p:nvCxnSpPr>
          <p:cNvPr id="288" name="Google Shape;288;p19"/>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
          <p:cNvSpPr txBox="1"/>
          <p:nvPr>
            <p:ph type="title"/>
          </p:nvPr>
        </p:nvSpPr>
        <p:spPr>
          <a:xfrm>
            <a:off x="838200" y="365125"/>
            <a:ext cx="10899912"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Trauma-Informed Best Practices</a:t>
            </a:r>
            <a:endParaRPr/>
          </a:p>
        </p:txBody>
      </p:sp>
      <p:sp>
        <p:nvSpPr>
          <p:cNvPr id="102" name="Google Shape;102;p2"/>
          <p:cNvSpPr/>
          <p:nvPr/>
        </p:nvSpPr>
        <p:spPr>
          <a:xfrm>
            <a:off x="990600" y="1660297"/>
            <a:ext cx="10595112"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Arial"/>
                <a:ea typeface="Arial"/>
                <a:cs typeface="Arial"/>
                <a:sym typeface="Arial"/>
              </a:rPr>
              <a:t>Today you will learn:</a:t>
            </a:r>
            <a:endParaRPr b="0" i="0" sz="5400" u="none" cap="none" strike="noStrike">
              <a:solidFill>
                <a:schemeClr val="dk1"/>
              </a:solidFill>
              <a:latin typeface="Calibri"/>
              <a:ea typeface="Calibri"/>
              <a:cs typeface="Calibri"/>
              <a:sym typeface="Calibri"/>
            </a:endParaRPr>
          </a:p>
        </p:txBody>
      </p:sp>
      <p:sp>
        <p:nvSpPr>
          <p:cNvPr id="103" name="Google Shape;103;p2"/>
          <p:cNvSpPr/>
          <p:nvPr/>
        </p:nvSpPr>
        <p:spPr>
          <a:xfrm>
            <a:off x="1441587" y="2568238"/>
            <a:ext cx="9915525" cy="3908762"/>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2800"/>
              <a:buFont typeface="Arial"/>
              <a:buChar char="•"/>
            </a:pPr>
            <a:r>
              <a:rPr b="0" i="0" lang="en-US" sz="2400" u="none" cap="none" strike="noStrike">
                <a:solidFill>
                  <a:schemeClr val="dk1"/>
                </a:solidFill>
                <a:latin typeface="Calibri"/>
                <a:ea typeface="Calibri"/>
                <a:cs typeface="Calibri"/>
                <a:sym typeface="Calibri"/>
              </a:rPr>
              <a:t>The right- and left-brain functions/relation to trauma</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400" u="none" cap="none" strike="noStrike">
                <a:solidFill>
                  <a:schemeClr val="dk1"/>
                </a:solidFill>
                <a:latin typeface="Calibri"/>
                <a:ea typeface="Calibri"/>
                <a:cs typeface="Calibri"/>
                <a:sym typeface="Calibri"/>
              </a:rPr>
              <a:t>Evidence-based strategies for working with young adults who have experienced trauma:</a:t>
            </a:r>
            <a:endParaRPr b="0" i="0" sz="14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chemeClr val="dk1"/>
              </a:buClr>
              <a:buSzPts val="2800"/>
              <a:buFont typeface="Arial"/>
              <a:buNone/>
            </a:pPr>
            <a:r>
              <a:t/>
            </a:r>
            <a:endParaRPr b="0" i="0" sz="2400" u="none" cap="none" strike="noStrike">
              <a:solidFill>
                <a:schemeClr val="dk1"/>
              </a:solidFill>
              <a:latin typeface="Calibri"/>
              <a:ea typeface="Calibri"/>
              <a:cs typeface="Calibri"/>
              <a:sym typeface="Calibri"/>
            </a:endParaRPr>
          </a:p>
          <a:p>
            <a:pPr indent="-279400" lvl="0" marL="457200" marR="0" rtl="0" algn="l">
              <a:lnSpc>
                <a:spcPct val="100000"/>
              </a:lnSpc>
              <a:spcBef>
                <a:spcPts val="0"/>
              </a:spcBef>
              <a:spcAft>
                <a:spcPts val="0"/>
              </a:spcAft>
              <a:buClr>
                <a:schemeClr val="dk1"/>
              </a:buClr>
              <a:buSzPts val="2800"/>
              <a:buFont typeface="Arial"/>
              <a:buNone/>
            </a:pPr>
            <a:r>
              <a:t/>
            </a:r>
            <a:endParaRPr b="0" i="0" sz="2400" u="none" cap="none" strike="noStrike">
              <a:solidFill>
                <a:schemeClr val="dk1"/>
              </a:solidFill>
              <a:latin typeface="Calibri"/>
              <a:ea typeface="Calibri"/>
              <a:cs typeface="Calibri"/>
              <a:sym typeface="Calibri"/>
            </a:endParaRPr>
          </a:p>
          <a:p>
            <a:pPr indent="-279400" lvl="0" marL="457200" marR="0" rtl="0" algn="l">
              <a:lnSpc>
                <a:spcPct val="100000"/>
              </a:lnSpc>
              <a:spcBef>
                <a:spcPts val="0"/>
              </a:spcBef>
              <a:spcAft>
                <a:spcPts val="0"/>
              </a:spcAft>
              <a:buClr>
                <a:schemeClr val="dk1"/>
              </a:buClr>
              <a:buSzPts val="2800"/>
              <a:buFont typeface="Arial"/>
              <a:buNone/>
            </a:pPr>
            <a:r>
              <a:t/>
            </a:r>
            <a:endParaRPr b="0" i="0" sz="24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04" name="Google Shape;104;p2"/>
          <p:cNvSpPr/>
          <p:nvPr/>
        </p:nvSpPr>
        <p:spPr>
          <a:xfrm>
            <a:off x="4211934" y="3368464"/>
            <a:ext cx="6096000" cy="2308200"/>
          </a:xfrm>
          <a:prstGeom prst="rect">
            <a:avLst/>
          </a:prstGeom>
          <a:noFill/>
          <a:ln>
            <a:noFill/>
          </a:ln>
        </p:spPr>
        <p:txBody>
          <a:bodyPr anchorCtr="0" anchor="t" bIns="45700" lIns="91425" spcFirstLastPara="1" rIns="91425" wrap="square" tIns="45700">
            <a:spAutoFit/>
          </a:bodyPr>
          <a:lstStyle/>
          <a:p>
            <a:pPr indent="-457200" lvl="1" marL="914400" marR="0" rtl="0" algn="l">
              <a:lnSpc>
                <a:spcPct val="100000"/>
              </a:lnSpc>
              <a:spcBef>
                <a:spcPts val="0"/>
              </a:spcBef>
              <a:spcAft>
                <a:spcPts val="0"/>
              </a:spcAft>
              <a:buClr>
                <a:schemeClr val="dk1"/>
              </a:buClr>
              <a:buSzPts val="2800"/>
              <a:buFont typeface="Arial"/>
              <a:buChar char="•"/>
            </a:pPr>
            <a:r>
              <a:rPr b="0" i="0" lang="en-US" sz="2400" u="none" cap="none" strike="noStrike">
                <a:solidFill>
                  <a:schemeClr val="dk1"/>
                </a:solidFill>
                <a:latin typeface="Calibri"/>
                <a:ea typeface="Calibri"/>
                <a:cs typeface="Calibri"/>
                <a:sym typeface="Calibri"/>
              </a:rPr>
              <a:t>Connect and Redirect</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chemeClr val="dk1"/>
              </a:buClr>
              <a:buSzPts val="2800"/>
              <a:buFont typeface="Arial"/>
              <a:buChar char="•"/>
            </a:pPr>
            <a:r>
              <a:rPr b="0" i="0" lang="en-US" sz="2400" u="none" cap="none" strike="noStrike">
                <a:solidFill>
                  <a:schemeClr val="dk1"/>
                </a:solidFill>
                <a:latin typeface="Calibri"/>
                <a:ea typeface="Calibri"/>
                <a:cs typeface="Calibri"/>
                <a:sym typeface="Calibri"/>
              </a:rPr>
              <a:t>SIFTing</a:t>
            </a:r>
            <a:endParaRPr b="0" i="0" sz="2400" u="none" cap="none" strike="noStrike">
              <a:solidFill>
                <a:schemeClr val="dk1"/>
              </a:solidFill>
              <a:latin typeface="Calibri"/>
              <a:ea typeface="Calibri"/>
              <a:cs typeface="Calibri"/>
              <a:sym typeface="Calibri"/>
            </a:endParaRPr>
          </a:p>
          <a:p>
            <a:pPr indent="-457200" lvl="1" marL="914400" marR="0" rtl="0" algn="l">
              <a:lnSpc>
                <a:spcPct val="100000"/>
              </a:lnSpc>
              <a:spcBef>
                <a:spcPts val="0"/>
              </a:spcBef>
              <a:spcAft>
                <a:spcPts val="0"/>
              </a:spcAft>
              <a:buClr>
                <a:schemeClr val="dk1"/>
              </a:buClr>
              <a:buSzPts val="2800"/>
              <a:buFont typeface="Arial"/>
              <a:buChar char="•"/>
            </a:pPr>
            <a:r>
              <a:rPr b="0" i="0" lang="en-US" sz="2400" u="none" cap="none" strike="noStrike">
                <a:solidFill>
                  <a:schemeClr val="dk1"/>
                </a:solidFill>
                <a:latin typeface="Calibri"/>
                <a:ea typeface="Calibri"/>
                <a:cs typeface="Calibri"/>
                <a:sym typeface="Calibri"/>
              </a:rPr>
              <a:t>Co-Regulation</a:t>
            </a:r>
            <a:endParaRPr b="0" i="0" sz="2400" u="none" cap="none" strike="noStrike">
              <a:solidFill>
                <a:schemeClr val="dk1"/>
              </a:solidFill>
              <a:latin typeface="Calibri"/>
              <a:ea typeface="Calibri"/>
              <a:cs typeface="Calibri"/>
              <a:sym typeface="Calibri"/>
            </a:endParaRPr>
          </a:p>
          <a:p>
            <a:pPr indent="-4318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HEAL</a:t>
            </a:r>
            <a:endParaRPr b="0" i="0" sz="2400" u="none" cap="none" strike="noStrike">
              <a:solidFill>
                <a:schemeClr val="dk1"/>
              </a:solidFill>
              <a:latin typeface="Calibri"/>
              <a:ea typeface="Calibri"/>
              <a:cs typeface="Calibri"/>
              <a:sym typeface="Calibri"/>
            </a:endParaRPr>
          </a:p>
          <a:p>
            <a:pPr indent="-4318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Building Self-Awareness</a:t>
            </a:r>
            <a:endParaRPr b="0" i="0" sz="2400" u="none" cap="none" strike="noStrike">
              <a:solidFill>
                <a:schemeClr val="dk1"/>
              </a:solidFill>
              <a:latin typeface="Calibri"/>
              <a:ea typeface="Calibri"/>
              <a:cs typeface="Calibri"/>
              <a:sym typeface="Calibri"/>
            </a:endParaRPr>
          </a:p>
          <a:p>
            <a:pPr indent="-4318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Creating Safe Spaces</a:t>
            </a:r>
            <a:endParaRPr b="0" i="0" sz="2400" u="none" cap="none" strike="noStrike">
              <a:solidFill>
                <a:schemeClr val="dk1"/>
              </a:solidFill>
              <a:latin typeface="Calibri"/>
              <a:ea typeface="Calibri"/>
              <a:cs typeface="Calibri"/>
              <a:sym typeface="Calibri"/>
            </a:endParaRPr>
          </a:p>
          <a:p>
            <a:pPr indent="-279400" lvl="1" marL="914400" marR="0" rtl="0" algn="l">
              <a:lnSpc>
                <a:spcPct val="100000"/>
              </a:lnSpc>
              <a:spcBef>
                <a:spcPts val="0"/>
              </a:spcBef>
              <a:spcAft>
                <a:spcPts val="0"/>
              </a:spcAft>
              <a:buClr>
                <a:schemeClr val="dk1"/>
              </a:buClr>
              <a:buSzPts val="28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2"/>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106" name="Google Shape;106;p2"/>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107" name="Google Shape;107;p2"/>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0"/>
          <p:cNvSpPr txBox="1"/>
          <p:nvPr>
            <p:ph type="title"/>
          </p:nvPr>
        </p:nvSpPr>
        <p:spPr>
          <a:xfrm>
            <a:off x="609595" y="2931961"/>
            <a:ext cx="3224545"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lang="en-US"/>
              <a:t>Activity -</a:t>
            </a:r>
            <a:br>
              <a:rPr lang="en-US"/>
            </a:br>
            <a:r>
              <a:rPr lang="en-US"/>
              <a:t>Empathy vs. Sympathy </a:t>
            </a:r>
            <a:br>
              <a:rPr lang="en-US"/>
            </a:br>
            <a:r>
              <a:rPr lang="en-US"/>
              <a:t>Video</a:t>
            </a:r>
            <a:endParaRPr/>
          </a:p>
        </p:txBody>
      </p:sp>
      <p:sp>
        <p:nvSpPr>
          <p:cNvPr id="295" name="Google Shape;295;p20"/>
          <p:cNvSpPr txBox="1"/>
          <p:nvPr>
            <p:ph idx="12" type="sldNum"/>
          </p:nvPr>
        </p:nvSpPr>
        <p:spPr>
          <a:xfrm>
            <a:off x="8737600" y="6356352"/>
            <a:ext cx="28449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descr="What is the best way to ease someone's pain and suffering? In this beautifully animated RSA Short, Dr Brené Brown reminds us that we can only create a genuine empathic connection if we are brave enough to really get in touch with our own fragilities. &#10;&#10;Voice: Dr Brené Brown&#10;Animation: Katy Davis (AKA Gobblynne) www.gobblynne.com&#10;Production and Editing: Al Francis-Sears and Abi Stephenson &#10;&#10;Watch Dr Brené Brown's full talk 'The Power of Vulnerability' here:&#10;https://www.youtube.com/watch?v=sXSjc-pbXk4 &#10;&#10;Dr Brené Brown is a research professor and best-selling author of &quot;Daring Greatly: How the Courage to be Vulnerable Transforms the Way We Live, Love, Parent and Lead&quot; (Penguin Portfolio, 2013).  &#10;She has spent the past decade studying vulnerability, courage, worthiness, and shame. &#10;&#10;Find out more about the RSA: http://www.thersa.org &#10;Follow the RSA on Twitter: http://www.twitter.com/thersaorg&#10;Like the RSA on Facebook: http://www.facebook.com/thersaorg" id="296" name="Google Shape;296;p20" title="Brené Brown on Empathy">
            <a:hlinkClick r:id="rId3"/>
          </p:cNvPr>
          <p:cNvPicPr preferRelativeResize="0"/>
          <p:nvPr/>
        </p:nvPicPr>
        <p:blipFill rotWithShape="1">
          <a:blip r:embed="rId4">
            <a:alphaModFix/>
          </a:blip>
          <a:srcRect b="0" l="0" r="0" t="0"/>
          <a:stretch/>
        </p:blipFill>
        <p:spPr>
          <a:xfrm>
            <a:off x="4018877" y="1435817"/>
            <a:ext cx="7089005" cy="5301537"/>
          </a:xfrm>
          <a:prstGeom prst="rect">
            <a:avLst/>
          </a:prstGeom>
          <a:noFill/>
          <a:ln>
            <a:noFill/>
          </a:ln>
        </p:spPr>
      </p:pic>
      <p:sp>
        <p:nvSpPr>
          <p:cNvPr id="297" name="Google Shape;297;p20"/>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pic>
        <p:nvPicPr>
          <p:cNvPr id="298" name="Google Shape;298;p20"/>
          <p:cNvPicPr preferRelativeResize="0"/>
          <p:nvPr/>
        </p:nvPicPr>
        <p:blipFill rotWithShape="1">
          <a:blip r:embed="rId5">
            <a:alphaModFix/>
          </a:blip>
          <a:srcRect b="0" l="0" r="0" t="0"/>
          <a:stretch/>
        </p:blipFill>
        <p:spPr>
          <a:xfrm>
            <a:off x="526773" y="200277"/>
            <a:ext cx="1005919" cy="1219200"/>
          </a:xfrm>
          <a:prstGeom prst="rect">
            <a:avLst/>
          </a:prstGeom>
          <a:noFill/>
          <a:ln>
            <a:noFill/>
          </a:ln>
        </p:spPr>
      </p:pic>
      <p:cxnSp>
        <p:nvCxnSpPr>
          <p:cNvPr id="299" name="Google Shape;299;p20"/>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1"/>
          <p:cNvSpPr txBox="1"/>
          <p:nvPr>
            <p:ph type="title"/>
          </p:nvPr>
        </p:nvSpPr>
        <p:spPr>
          <a:xfrm>
            <a:off x="1320800" y="1254842"/>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Empathy vs. Sympathy</a:t>
            </a:r>
            <a:endParaRPr b="1"/>
          </a:p>
        </p:txBody>
      </p:sp>
      <p:sp>
        <p:nvSpPr>
          <p:cNvPr id="305" name="Google Shape;305;p21"/>
          <p:cNvSpPr txBox="1"/>
          <p:nvPr>
            <p:ph idx="2" type="body"/>
          </p:nvPr>
        </p:nvSpPr>
        <p:spPr>
          <a:xfrm>
            <a:off x="609600" y="2112135"/>
            <a:ext cx="11144119" cy="417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Clr>
                <a:schemeClr val="dk1"/>
              </a:buClr>
              <a:buSzPts val="1800"/>
              <a:buNone/>
            </a:pPr>
            <a:r>
              <a:rPr lang="en-US"/>
              <a:t>According to the work of Dr. Brené Brown, to grow deeper relationships one must understand the difference: </a:t>
            </a:r>
            <a:endParaRPr/>
          </a:p>
          <a:p>
            <a:pPr indent="-457200" lvl="0" marL="571500" rtl="0" algn="l">
              <a:lnSpc>
                <a:spcPct val="100000"/>
              </a:lnSpc>
              <a:spcBef>
                <a:spcPts val="360"/>
              </a:spcBef>
              <a:spcAft>
                <a:spcPts val="0"/>
              </a:spcAft>
              <a:buClr>
                <a:schemeClr val="dk1"/>
              </a:buClr>
              <a:buSzPts val="2800"/>
              <a:buChar char="•"/>
            </a:pPr>
            <a:r>
              <a:rPr b="1" lang="en-US"/>
              <a:t>Empathy</a:t>
            </a:r>
            <a:r>
              <a:rPr lang="en-US"/>
              <a:t> - </a:t>
            </a:r>
            <a:r>
              <a:rPr i="1" lang="en-US"/>
              <a:t>experiencing</a:t>
            </a:r>
            <a:r>
              <a:rPr lang="en-US"/>
              <a:t> someone else’s feelings. It comes from the German Einfühlung, or ‘feeling into.’ It requires an emotional component of really feeling what the other person is feeling.</a:t>
            </a:r>
            <a:endParaRPr/>
          </a:p>
          <a:p>
            <a:pPr indent="-457200" lvl="0" marL="571500" rtl="0" algn="l">
              <a:lnSpc>
                <a:spcPct val="100000"/>
              </a:lnSpc>
              <a:spcBef>
                <a:spcPts val="0"/>
              </a:spcBef>
              <a:spcAft>
                <a:spcPts val="0"/>
              </a:spcAft>
              <a:buClr>
                <a:schemeClr val="dk1"/>
              </a:buClr>
              <a:buSzPts val="2800"/>
              <a:buChar char="•"/>
            </a:pPr>
            <a:r>
              <a:rPr b="1" lang="en-US"/>
              <a:t>Sympathy</a:t>
            </a:r>
            <a:r>
              <a:rPr lang="en-US"/>
              <a:t> - </a:t>
            </a:r>
            <a:r>
              <a:rPr i="1" lang="en-US"/>
              <a:t>understanding </a:t>
            </a:r>
            <a:r>
              <a:rPr lang="en-US"/>
              <a:t>someone else’s suffering. It is more cognitive in nature and keeps a certain distance.</a:t>
            </a:r>
            <a:endParaRPr/>
          </a:p>
          <a:p>
            <a:pPr indent="0" lvl="0" marL="0" rtl="0" algn="ctr">
              <a:lnSpc>
                <a:spcPct val="100000"/>
              </a:lnSpc>
              <a:spcBef>
                <a:spcPts val="360"/>
              </a:spcBef>
              <a:spcAft>
                <a:spcPts val="0"/>
              </a:spcAft>
              <a:buClr>
                <a:schemeClr val="dk1"/>
              </a:buClr>
              <a:buSzPts val="1800"/>
              <a:buNone/>
            </a:pPr>
            <a:r>
              <a:rPr i="1" lang="en-US"/>
              <a:t>“Empathy fuels connection, and sympathy drives disconnection.”</a:t>
            </a:r>
            <a:endParaRPr/>
          </a:p>
        </p:txBody>
      </p:sp>
      <p:sp>
        <p:nvSpPr>
          <p:cNvPr id="306" name="Google Shape;306;p21"/>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sp>
        <p:nvSpPr>
          <p:cNvPr id="307" name="Google Shape;307;p21"/>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308" name="Google Shape;308;p21"/>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309" name="Google Shape;309;p21"/>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2"/>
          <p:cNvSpPr txBox="1"/>
          <p:nvPr>
            <p:ph type="title"/>
          </p:nvPr>
        </p:nvSpPr>
        <p:spPr>
          <a:xfrm>
            <a:off x="1320800" y="1254842"/>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Empathy Characteristics</a:t>
            </a:r>
            <a:endParaRPr b="1"/>
          </a:p>
        </p:txBody>
      </p:sp>
      <p:sp>
        <p:nvSpPr>
          <p:cNvPr id="315" name="Google Shape;315;p22"/>
          <p:cNvSpPr txBox="1"/>
          <p:nvPr>
            <p:ph idx="2" type="body"/>
          </p:nvPr>
        </p:nvSpPr>
        <p:spPr>
          <a:xfrm>
            <a:off x="609600" y="2295685"/>
            <a:ext cx="5739300" cy="41772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560"/>
              </a:spcBef>
              <a:spcAft>
                <a:spcPts val="0"/>
              </a:spcAft>
              <a:buClr>
                <a:schemeClr val="dk1"/>
              </a:buClr>
              <a:buSzPts val="2800"/>
              <a:buChar char="•"/>
            </a:pPr>
            <a:r>
              <a:rPr lang="en-US"/>
              <a:t>Develop perspective </a:t>
            </a:r>
            <a:endParaRPr/>
          </a:p>
          <a:p>
            <a:pPr indent="-406400" lvl="0" marL="457200" rtl="0" algn="l">
              <a:lnSpc>
                <a:spcPct val="100000"/>
              </a:lnSpc>
              <a:spcBef>
                <a:spcPts val="0"/>
              </a:spcBef>
              <a:spcAft>
                <a:spcPts val="0"/>
              </a:spcAft>
              <a:buClr>
                <a:schemeClr val="dk1"/>
              </a:buClr>
              <a:buSzPts val="2800"/>
              <a:buChar char="•"/>
            </a:pPr>
            <a:r>
              <a:rPr lang="en-US"/>
              <a:t>Stay out of judgment</a:t>
            </a:r>
            <a:endParaRPr/>
          </a:p>
          <a:p>
            <a:pPr indent="-406400" lvl="0" marL="457200" rtl="0" algn="l">
              <a:lnSpc>
                <a:spcPct val="100000"/>
              </a:lnSpc>
              <a:spcBef>
                <a:spcPts val="0"/>
              </a:spcBef>
              <a:spcAft>
                <a:spcPts val="0"/>
              </a:spcAft>
              <a:buClr>
                <a:schemeClr val="dk1"/>
              </a:buClr>
              <a:buSzPts val="2800"/>
              <a:buChar char="•"/>
            </a:pPr>
            <a:r>
              <a:rPr lang="en-US"/>
              <a:t>Recognize the emotions</a:t>
            </a:r>
            <a:endParaRPr/>
          </a:p>
          <a:p>
            <a:pPr indent="0" lvl="0" marL="0" rtl="0" algn="l">
              <a:lnSpc>
                <a:spcPct val="100000"/>
              </a:lnSpc>
              <a:spcBef>
                <a:spcPts val="560"/>
              </a:spcBef>
              <a:spcAft>
                <a:spcPts val="0"/>
              </a:spcAft>
              <a:buClr>
                <a:schemeClr val="dk1"/>
              </a:buClr>
              <a:buSzPts val="2800"/>
              <a:buNone/>
            </a:pPr>
            <a:r>
              <a:rPr i="1" lang="en-US"/>
              <a:t>What makes something better is the connection!</a:t>
            </a:r>
            <a:endParaRPr/>
          </a:p>
          <a:p>
            <a:pPr indent="0" lvl="0" marL="0" rtl="0" algn="l">
              <a:lnSpc>
                <a:spcPct val="100000"/>
              </a:lnSpc>
              <a:spcBef>
                <a:spcPts val="560"/>
              </a:spcBef>
              <a:spcAft>
                <a:spcPts val="0"/>
              </a:spcAft>
              <a:buClr>
                <a:schemeClr val="dk1"/>
              </a:buClr>
              <a:buSzPts val="2800"/>
              <a:buNone/>
            </a:pPr>
            <a:r>
              <a:rPr lang="en-US"/>
              <a:t>Use empathy with balance - your personal story can lend to over/  under involvement! </a:t>
            </a:r>
            <a:r>
              <a:rPr lang="en-US" sz="2400"/>
              <a:t>(excessive response)</a:t>
            </a:r>
            <a:endParaRPr/>
          </a:p>
        </p:txBody>
      </p:sp>
      <p:sp>
        <p:nvSpPr>
          <p:cNvPr id="316" name="Google Shape;316;p22"/>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sp>
        <p:nvSpPr>
          <p:cNvPr id="317" name="Google Shape;317;p22"/>
          <p:cNvSpPr/>
          <p:nvPr/>
        </p:nvSpPr>
        <p:spPr>
          <a:xfrm>
            <a:off x="7060045" y="2295681"/>
            <a:ext cx="4204703" cy="3616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Say:</a:t>
            </a:r>
            <a:endParaRPr b="0" i="0" sz="1400" u="none" cap="none" strike="noStrike">
              <a:solidFill>
                <a:srgbClr val="000000"/>
              </a:solidFill>
              <a:latin typeface="Arial"/>
              <a:ea typeface="Arial"/>
              <a:cs typeface="Arial"/>
              <a:sym typeface="Arial"/>
            </a:endParaRPr>
          </a:p>
          <a:p>
            <a:pPr indent="-406400" lvl="0" marL="457200" marR="0" rtl="0" algn="l">
              <a:lnSpc>
                <a:spcPct val="100000"/>
              </a:lnSpc>
              <a:spcBef>
                <a:spcPts val="56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“I don’t know what to say, but I’m glad you told me.” </a:t>
            </a:r>
            <a:endParaRPr b="0" i="0" sz="14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“I can’t imagine…”</a:t>
            </a:r>
            <a:endParaRPr b="0" i="0" sz="14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“That sounds so…”</a:t>
            </a:r>
            <a:endParaRPr b="0" i="0" sz="1400" u="none" cap="none" strike="noStrike">
              <a:solidFill>
                <a:srgbClr val="000000"/>
              </a:solidFill>
              <a:latin typeface="Arial"/>
              <a:ea typeface="Arial"/>
              <a:cs typeface="Arial"/>
              <a:sym typeface="Arial"/>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“I’m here to support you.”</a:t>
            </a:r>
            <a:endParaRPr b="0" i="0" sz="1400" u="none" cap="none" strike="noStrike">
              <a:solidFill>
                <a:srgbClr val="000000"/>
              </a:solidFill>
              <a:latin typeface="Arial"/>
              <a:ea typeface="Arial"/>
              <a:cs typeface="Arial"/>
              <a:sym typeface="Arial"/>
            </a:endParaRPr>
          </a:p>
        </p:txBody>
      </p:sp>
      <p:cxnSp>
        <p:nvCxnSpPr>
          <p:cNvPr id="318" name="Google Shape;318;p22"/>
          <p:cNvCxnSpPr/>
          <p:nvPr/>
        </p:nvCxnSpPr>
        <p:spPr>
          <a:xfrm flipH="1">
            <a:off x="6348845" y="2204312"/>
            <a:ext cx="22138" cy="3707943"/>
          </a:xfrm>
          <a:prstGeom prst="straightConnector1">
            <a:avLst/>
          </a:prstGeom>
          <a:noFill/>
          <a:ln cap="flat" cmpd="sng" w="57150">
            <a:solidFill>
              <a:srgbClr val="6B9BD1"/>
            </a:solidFill>
            <a:prstDash val="solid"/>
            <a:miter lim="800000"/>
            <a:headEnd len="sm" w="sm" type="none"/>
            <a:tailEnd len="sm" w="sm" type="none"/>
          </a:ln>
        </p:spPr>
      </p:cxnSp>
      <p:sp>
        <p:nvSpPr>
          <p:cNvPr id="319" name="Google Shape;319;p22"/>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320" name="Google Shape;320;p22"/>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321" name="Google Shape;321;p22"/>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3"/>
          <p:cNvSpPr txBox="1"/>
          <p:nvPr>
            <p:ph type="title"/>
          </p:nvPr>
        </p:nvSpPr>
        <p:spPr>
          <a:xfrm>
            <a:off x="838200" y="365125"/>
            <a:ext cx="10899912"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Trauma-Informed Best Practices</a:t>
            </a:r>
            <a:endParaRPr/>
          </a:p>
        </p:txBody>
      </p:sp>
      <p:sp>
        <p:nvSpPr>
          <p:cNvPr id="328" name="Google Shape;328;p23"/>
          <p:cNvSpPr txBox="1"/>
          <p:nvPr/>
        </p:nvSpPr>
        <p:spPr>
          <a:xfrm>
            <a:off x="609600" y="1600203"/>
            <a:ext cx="11128512" cy="4241936"/>
          </a:xfrm>
          <a:prstGeom prst="rect">
            <a:avLst/>
          </a:prstGeom>
          <a:solidFill>
            <a:srgbClr val="B3C6E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960"/>
              </a:spcBef>
              <a:spcAft>
                <a:spcPts val="0"/>
              </a:spcAft>
              <a:buClr>
                <a:schemeClr val="dk1"/>
              </a:buClr>
              <a:buSzPts val="4800"/>
              <a:buFont typeface="Arial"/>
              <a:buNone/>
            </a:pPr>
            <a:r>
              <a:rPr b="0" i="0" lang="en-US" sz="4800" u="none" cap="none" strike="noStrike">
                <a:solidFill>
                  <a:schemeClr val="dk1"/>
                </a:solidFill>
                <a:latin typeface="Calibri"/>
                <a:ea typeface="Calibri"/>
                <a:cs typeface="Calibri"/>
                <a:sym typeface="Calibri"/>
              </a:rPr>
              <a:t>Part V: HEAL</a:t>
            </a:r>
            <a:endParaRPr b="0" i="0" sz="1400" u="none" cap="none" strike="noStrike">
              <a:solidFill>
                <a:srgbClr val="000000"/>
              </a:solidFill>
              <a:latin typeface="Arial"/>
              <a:ea typeface="Arial"/>
              <a:cs typeface="Arial"/>
              <a:sym typeface="Arial"/>
            </a:endParaRPr>
          </a:p>
        </p:txBody>
      </p:sp>
      <p:sp>
        <p:nvSpPr>
          <p:cNvPr id="329" name="Google Shape;329;p23"/>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330" name="Google Shape;330;p23"/>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331" name="Google Shape;331;p23"/>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4"/>
          <p:cNvSpPr txBox="1"/>
          <p:nvPr>
            <p:ph type="title"/>
          </p:nvPr>
        </p:nvSpPr>
        <p:spPr>
          <a:xfrm>
            <a:off x="609600" y="1631675"/>
            <a:ext cx="11211300" cy="817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lang="en-US"/>
              <a:t>Activity - HEAL: Changing Your Brain </a:t>
            </a:r>
            <a:br>
              <a:rPr lang="en-US"/>
            </a:br>
            <a:r>
              <a:rPr lang="en-US"/>
              <a:t>from Reactive to Responsive</a:t>
            </a:r>
            <a:endParaRPr/>
          </a:p>
        </p:txBody>
      </p:sp>
      <p:sp>
        <p:nvSpPr>
          <p:cNvPr id="337" name="Google Shape;337;p24"/>
          <p:cNvSpPr txBox="1"/>
          <p:nvPr>
            <p:ph idx="2" type="body"/>
          </p:nvPr>
        </p:nvSpPr>
        <p:spPr>
          <a:xfrm>
            <a:off x="560388" y="2680807"/>
            <a:ext cx="11144100" cy="41772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Clr>
                <a:schemeClr val="dk1"/>
              </a:buClr>
              <a:buSzPts val="2800"/>
              <a:buChar char="•"/>
            </a:pPr>
            <a:r>
              <a:rPr lang="en-US"/>
              <a:t>The HEAL technique is another strategy to change the brain from reactive to responsive.</a:t>
            </a:r>
            <a:endParaRPr/>
          </a:p>
          <a:p>
            <a:pPr indent="-342900" lvl="0" marL="457200" rtl="0" algn="l">
              <a:lnSpc>
                <a:spcPct val="100000"/>
              </a:lnSpc>
              <a:spcBef>
                <a:spcPts val="0"/>
              </a:spcBef>
              <a:spcAft>
                <a:spcPts val="0"/>
              </a:spcAft>
              <a:buClr>
                <a:schemeClr val="dk1"/>
              </a:buClr>
              <a:buSzPts val="2800"/>
              <a:buChar char="•"/>
            </a:pPr>
            <a:r>
              <a:rPr lang="en-US"/>
              <a:t>The four-step process for “taking in the good” is:  </a:t>
            </a:r>
            <a:endParaRPr b="1"/>
          </a:p>
          <a:p>
            <a:pPr indent="0" lvl="0" marL="114300" rtl="0" algn="ctr">
              <a:lnSpc>
                <a:spcPct val="100000"/>
              </a:lnSpc>
              <a:spcBef>
                <a:spcPts val="0"/>
              </a:spcBef>
              <a:spcAft>
                <a:spcPts val="0"/>
              </a:spcAft>
              <a:buClr>
                <a:schemeClr val="dk1"/>
              </a:buClr>
              <a:buSzPts val="2800"/>
              <a:buNone/>
            </a:pPr>
            <a:r>
              <a:rPr b="1" lang="en-US"/>
              <a:t>H</a:t>
            </a:r>
            <a:r>
              <a:rPr lang="en-US"/>
              <a:t>ave a positive experience</a:t>
            </a:r>
            <a:endParaRPr/>
          </a:p>
          <a:p>
            <a:pPr indent="0" lvl="0" marL="114300" rtl="0" algn="ctr">
              <a:lnSpc>
                <a:spcPct val="100000"/>
              </a:lnSpc>
              <a:spcBef>
                <a:spcPts val="0"/>
              </a:spcBef>
              <a:spcAft>
                <a:spcPts val="0"/>
              </a:spcAft>
              <a:buClr>
                <a:schemeClr val="dk1"/>
              </a:buClr>
              <a:buSzPts val="2800"/>
              <a:buNone/>
            </a:pPr>
            <a:r>
              <a:rPr b="1" lang="en-US"/>
              <a:t>E</a:t>
            </a:r>
            <a:r>
              <a:rPr lang="en-US"/>
              <a:t>nrich it</a:t>
            </a:r>
            <a:endParaRPr/>
          </a:p>
          <a:p>
            <a:pPr indent="0" lvl="0" marL="114300" rtl="0" algn="ctr">
              <a:lnSpc>
                <a:spcPct val="100000"/>
              </a:lnSpc>
              <a:spcBef>
                <a:spcPts val="0"/>
              </a:spcBef>
              <a:spcAft>
                <a:spcPts val="0"/>
              </a:spcAft>
              <a:buClr>
                <a:schemeClr val="dk1"/>
              </a:buClr>
              <a:buSzPts val="2800"/>
              <a:buNone/>
            </a:pPr>
            <a:r>
              <a:rPr b="1" lang="en-US"/>
              <a:t>A</a:t>
            </a:r>
            <a:r>
              <a:rPr lang="en-US"/>
              <a:t>bsorb it</a:t>
            </a:r>
            <a:endParaRPr/>
          </a:p>
          <a:p>
            <a:pPr indent="0" lvl="0" marL="114300" rtl="0" algn="ctr">
              <a:lnSpc>
                <a:spcPct val="100000"/>
              </a:lnSpc>
              <a:spcBef>
                <a:spcPts val="0"/>
              </a:spcBef>
              <a:spcAft>
                <a:spcPts val="0"/>
              </a:spcAft>
              <a:buClr>
                <a:schemeClr val="dk1"/>
              </a:buClr>
              <a:buSzPts val="2800"/>
              <a:buNone/>
            </a:pPr>
            <a:r>
              <a:rPr b="1" lang="en-US"/>
              <a:t>L</a:t>
            </a:r>
            <a:r>
              <a:rPr lang="en-US"/>
              <a:t>ink positive and negative material</a:t>
            </a:r>
            <a:endParaRPr/>
          </a:p>
          <a:p>
            <a:pPr indent="0" lvl="0" marL="114300" rtl="0" algn="ctr">
              <a:lnSpc>
                <a:spcPct val="100000"/>
              </a:lnSpc>
              <a:spcBef>
                <a:spcPts val="0"/>
              </a:spcBef>
              <a:spcAft>
                <a:spcPts val="0"/>
              </a:spcAft>
              <a:buClr>
                <a:schemeClr val="dk1"/>
              </a:buClr>
              <a:buSzPts val="1400"/>
              <a:buNone/>
            </a:pPr>
            <a:r>
              <a:t/>
            </a:r>
            <a:endParaRPr sz="1400"/>
          </a:p>
          <a:p>
            <a:pPr indent="0" lvl="0" marL="114300" rtl="0" algn="ctr">
              <a:lnSpc>
                <a:spcPct val="100000"/>
              </a:lnSpc>
              <a:spcBef>
                <a:spcPts val="0"/>
              </a:spcBef>
              <a:spcAft>
                <a:spcPts val="0"/>
              </a:spcAft>
              <a:buClr>
                <a:schemeClr val="dk1"/>
              </a:buClr>
              <a:buSzPts val="1400"/>
              <a:buNone/>
            </a:pPr>
            <a:r>
              <a:rPr lang="en-US" sz="1400"/>
              <a:t>Based on Dr. Rick Hanson’s Hardwiring Happiness: The New Brain Science of Contentment, Calm, and Confidence</a:t>
            </a:r>
            <a:endParaRPr/>
          </a:p>
          <a:p>
            <a:pPr indent="0" lvl="0" marL="114300" rtl="0" algn="ctr">
              <a:lnSpc>
                <a:spcPct val="100000"/>
              </a:lnSpc>
              <a:spcBef>
                <a:spcPts val="0"/>
              </a:spcBef>
              <a:spcAft>
                <a:spcPts val="0"/>
              </a:spcAft>
              <a:buClr>
                <a:schemeClr val="dk1"/>
              </a:buClr>
              <a:buSzPts val="2400"/>
              <a:buNone/>
            </a:pPr>
            <a:r>
              <a:t/>
            </a:r>
            <a:endParaRPr sz="2400"/>
          </a:p>
        </p:txBody>
      </p:sp>
      <p:sp>
        <p:nvSpPr>
          <p:cNvPr id="338" name="Google Shape;338;p24"/>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sp>
        <p:nvSpPr>
          <p:cNvPr id="339" name="Google Shape;339;p24"/>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340" name="Google Shape;340;p24"/>
          <p:cNvPicPr preferRelativeResize="0"/>
          <p:nvPr/>
        </p:nvPicPr>
        <p:blipFill rotWithShape="1">
          <a:blip r:embed="rId3">
            <a:alphaModFix/>
          </a:blip>
          <a:srcRect b="0" l="0" r="0" t="0"/>
          <a:stretch/>
        </p:blipFill>
        <p:spPr>
          <a:xfrm>
            <a:off x="526773" y="97477"/>
            <a:ext cx="1005919" cy="1219200"/>
          </a:xfrm>
          <a:prstGeom prst="rect">
            <a:avLst/>
          </a:prstGeom>
          <a:noFill/>
          <a:ln>
            <a:noFill/>
          </a:ln>
        </p:spPr>
      </p:pic>
      <p:cxnSp>
        <p:nvCxnSpPr>
          <p:cNvPr id="341" name="Google Shape;341;p24"/>
          <p:cNvCxnSpPr/>
          <p:nvPr/>
        </p:nvCxnSpPr>
        <p:spPr>
          <a:xfrm>
            <a:off x="526798" y="1419475"/>
            <a:ext cx="11211300"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5"/>
          <p:cNvSpPr txBox="1"/>
          <p:nvPr>
            <p:ph type="title"/>
          </p:nvPr>
        </p:nvSpPr>
        <p:spPr>
          <a:xfrm>
            <a:off x="838200" y="365125"/>
            <a:ext cx="10899912"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Trauma-Informed Best Practices</a:t>
            </a:r>
            <a:endParaRPr/>
          </a:p>
        </p:txBody>
      </p:sp>
      <p:sp>
        <p:nvSpPr>
          <p:cNvPr id="348" name="Google Shape;348;p25"/>
          <p:cNvSpPr txBox="1"/>
          <p:nvPr/>
        </p:nvSpPr>
        <p:spPr>
          <a:xfrm>
            <a:off x="609600" y="1600203"/>
            <a:ext cx="11128512" cy="4241936"/>
          </a:xfrm>
          <a:prstGeom prst="rect">
            <a:avLst/>
          </a:prstGeom>
          <a:solidFill>
            <a:srgbClr val="B3C6E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960"/>
              </a:spcBef>
              <a:spcAft>
                <a:spcPts val="0"/>
              </a:spcAft>
              <a:buClr>
                <a:schemeClr val="dk1"/>
              </a:buClr>
              <a:buSzPts val="4800"/>
              <a:buFont typeface="Arial"/>
              <a:buNone/>
            </a:pPr>
            <a:r>
              <a:rPr b="0" i="0" lang="en-US" sz="4800" u="none" cap="none" strike="noStrike">
                <a:solidFill>
                  <a:schemeClr val="dk1"/>
                </a:solidFill>
                <a:latin typeface="Calibri"/>
                <a:ea typeface="Calibri"/>
                <a:cs typeface="Calibri"/>
                <a:sym typeface="Calibri"/>
              </a:rPr>
              <a:t>Part VI: Promoting Self-Awareness</a:t>
            </a:r>
            <a:endParaRPr b="0" i="0" sz="1400" u="none" cap="none" strike="noStrike">
              <a:solidFill>
                <a:srgbClr val="000000"/>
              </a:solidFill>
              <a:latin typeface="Arial"/>
              <a:ea typeface="Arial"/>
              <a:cs typeface="Arial"/>
              <a:sym typeface="Arial"/>
            </a:endParaRPr>
          </a:p>
        </p:txBody>
      </p:sp>
      <p:sp>
        <p:nvSpPr>
          <p:cNvPr id="349" name="Google Shape;349;p25"/>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350" name="Google Shape;350;p25"/>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351" name="Google Shape;351;p25"/>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6"/>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sp>
        <p:nvSpPr>
          <p:cNvPr id="357" name="Google Shape;357;p26"/>
          <p:cNvSpPr txBox="1"/>
          <p:nvPr>
            <p:ph type="title"/>
          </p:nvPr>
        </p:nvSpPr>
        <p:spPr>
          <a:xfrm>
            <a:off x="1320800" y="1419473"/>
            <a:ext cx="9550500" cy="916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lang="en-US"/>
              <a:t>Activity - Teach Self-Awareness</a:t>
            </a:r>
            <a:endParaRPr/>
          </a:p>
        </p:txBody>
      </p:sp>
      <p:sp>
        <p:nvSpPr>
          <p:cNvPr id="358" name="Google Shape;358;p26"/>
          <p:cNvSpPr txBox="1"/>
          <p:nvPr>
            <p:ph idx="2" type="body"/>
          </p:nvPr>
        </p:nvSpPr>
        <p:spPr>
          <a:xfrm>
            <a:off x="453900" y="2434800"/>
            <a:ext cx="4148400" cy="3851700"/>
          </a:xfrm>
          <a:prstGeom prst="rect">
            <a:avLst/>
          </a:prstGeom>
          <a:noFill/>
          <a:ln>
            <a:noFill/>
          </a:ln>
        </p:spPr>
        <p:txBody>
          <a:bodyPr anchorCtr="0" anchor="t" bIns="45700" lIns="91425" spcFirstLastPara="1" rIns="91425" wrap="square" tIns="45700">
            <a:noAutofit/>
          </a:bodyPr>
          <a:lstStyle/>
          <a:p>
            <a:pPr indent="-342898" lvl="0" marL="342898" rtl="0" algn="l">
              <a:lnSpc>
                <a:spcPct val="100000"/>
              </a:lnSpc>
              <a:spcBef>
                <a:spcPts val="0"/>
              </a:spcBef>
              <a:spcAft>
                <a:spcPts val="0"/>
              </a:spcAft>
              <a:buClr>
                <a:schemeClr val="dk1"/>
              </a:buClr>
              <a:buSzPts val="2800"/>
              <a:buChar char="•"/>
            </a:pPr>
            <a:r>
              <a:rPr lang="en-US"/>
              <a:t>5-4-3-2-1 grounding technique using all senses:</a:t>
            </a:r>
            <a:endParaRPr/>
          </a:p>
          <a:p>
            <a:pPr indent="-285748" lvl="1" marL="742947" rtl="0" algn="l">
              <a:lnSpc>
                <a:spcPct val="100000"/>
              </a:lnSpc>
              <a:spcBef>
                <a:spcPts val="480"/>
              </a:spcBef>
              <a:spcAft>
                <a:spcPts val="0"/>
              </a:spcAft>
              <a:buClr>
                <a:schemeClr val="dk1"/>
              </a:buClr>
              <a:buSzPts val="2400"/>
              <a:buChar char="–"/>
            </a:pPr>
            <a:r>
              <a:rPr lang="en-US"/>
              <a:t>5 things you can see</a:t>
            </a:r>
            <a:endParaRPr/>
          </a:p>
          <a:p>
            <a:pPr indent="-285748" lvl="1" marL="742947" rtl="0" algn="l">
              <a:lnSpc>
                <a:spcPct val="100000"/>
              </a:lnSpc>
              <a:spcBef>
                <a:spcPts val="480"/>
              </a:spcBef>
              <a:spcAft>
                <a:spcPts val="0"/>
              </a:spcAft>
              <a:buClr>
                <a:schemeClr val="dk1"/>
              </a:buClr>
              <a:buSzPts val="2400"/>
              <a:buChar char="–"/>
            </a:pPr>
            <a:r>
              <a:rPr lang="en-US"/>
              <a:t>4 things you can feel</a:t>
            </a:r>
            <a:endParaRPr/>
          </a:p>
          <a:p>
            <a:pPr indent="-285748" lvl="1" marL="742947" rtl="0" algn="l">
              <a:lnSpc>
                <a:spcPct val="100000"/>
              </a:lnSpc>
              <a:spcBef>
                <a:spcPts val="480"/>
              </a:spcBef>
              <a:spcAft>
                <a:spcPts val="0"/>
              </a:spcAft>
              <a:buClr>
                <a:schemeClr val="dk1"/>
              </a:buClr>
              <a:buSzPts val="2400"/>
              <a:buChar char="–"/>
            </a:pPr>
            <a:r>
              <a:rPr lang="en-US"/>
              <a:t>3 things you can hear</a:t>
            </a:r>
            <a:endParaRPr/>
          </a:p>
          <a:p>
            <a:pPr indent="-285748" lvl="1" marL="742947" rtl="0" algn="l">
              <a:lnSpc>
                <a:spcPct val="100000"/>
              </a:lnSpc>
              <a:spcBef>
                <a:spcPts val="480"/>
              </a:spcBef>
              <a:spcAft>
                <a:spcPts val="0"/>
              </a:spcAft>
              <a:buClr>
                <a:schemeClr val="dk1"/>
              </a:buClr>
              <a:buSzPts val="2400"/>
              <a:buChar char="–"/>
            </a:pPr>
            <a:r>
              <a:rPr lang="en-US"/>
              <a:t>2 things you can smell</a:t>
            </a:r>
            <a:endParaRPr/>
          </a:p>
          <a:p>
            <a:pPr indent="-285748" lvl="1" marL="742947" rtl="0" algn="l">
              <a:lnSpc>
                <a:spcPct val="100000"/>
              </a:lnSpc>
              <a:spcBef>
                <a:spcPts val="480"/>
              </a:spcBef>
              <a:spcAft>
                <a:spcPts val="0"/>
              </a:spcAft>
              <a:buClr>
                <a:schemeClr val="dk1"/>
              </a:buClr>
              <a:buSzPts val="2400"/>
              <a:buChar char="–"/>
            </a:pPr>
            <a:r>
              <a:rPr lang="en-US"/>
              <a:t>1 thing you can taste</a:t>
            </a:r>
            <a:endParaRPr/>
          </a:p>
        </p:txBody>
      </p:sp>
      <p:sp>
        <p:nvSpPr>
          <p:cNvPr id="359" name="Google Shape;359;p26"/>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sp>
        <p:nvSpPr>
          <p:cNvPr id="360" name="Google Shape;360;p26"/>
          <p:cNvSpPr txBox="1"/>
          <p:nvPr/>
        </p:nvSpPr>
        <p:spPr>
          <a:xfrm>
            <a:off x="4850975" y="2434800"/>
            <a:ext cx="2764200" cy="3746700"/>
          </a:xfrm>
          <a:prstGeom prst="rect">
            <a:avLst/>
          </a:prstGeom>
          <a:noFill/>
          <a:ln>
            <a:noFill/>
          </a:ln>
        </p:spPr>
        <p:txBody>
          <a:bodyPr anchorCtr="0" anchor="t" bIns="45700" lIns="91425" spcFirstLastPara="1" rIns="91425" wrap="square" tIns="45700">
            <a:noAutofit/>
          </a:bodyPr>
          <a:lstStyle/>
          <a:p>
            <a:pPr indent="-342898" lvl="0" marL="342898"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Breathing technique:</a:t>
            </a:r>
            <a:endParaRPr b="0" i="0" sz="1400" u="none" cap="none" strike="noStrike">
              <a:solidFill>
                <a:srgbClr val="000000"/>
              </a:solidFill>
              <a:latin typeface="Arial"/>
              <a:ea typeface="Arial"/>
              <a:cs typeface="Arial"/>
              <a:sym typeface="Arial"/>
            </a:endParaRPr>
          </a:p>
          <a:p>
            <a:pPr indent="-285748" lvl="1" marL="742947"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Inhale for 4</a:t>
            </a:r>
            <a:endParaRPr b="0" i="0" sz="1400" u="none" cap="none" strike="noStrike">
              <a:solidFill>
                <a:srgbClr val="000000"/>
              </a:solidFill>
              <a:latin typeface="Arial"/>
              <a:ea typeface="Arial"/>
              <a:cs typeface="Arial"/>
              <a:sym typeface="Arial"/>
            </a:endParaRPr>
          </a:p>
          <a:p>
            <a:pPr indent="-285748" lvl="1" marL="742947"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Hold for 5</a:t>
            </a:r>
            <a:endParaRPr b="0" i="0" sz="1400" u="none" cap="none" strike="noStrike">
              <a:solidFill>
                <a:srgbClr val="000000"/>
              </a:solidFill>
              <a:latin typeface="Arial"/>
              <a:ea typeface="Arial"/>
              <a:cs typeface="Arial"/>
              <a:sym typeface="Arial"/>
            </a:endParaRPr>
          </a:p>
          <a:p>
            <a:pPr indent="-285748" lvl="1" marL="742947"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Exhale for 6</a:t>
            </a:r>
            <a:endParaRPr b="0" i="0" sz="1400" u="none" cap="none" strike="noStrike">
              <a:solidFill>
                <a:srgbClr val="000000"/>
              </a:solidFill>
              <a:latin typeface="Arial"/>
              <a:ea typeface="Arial"/>
              <a:cs typeface="Arial"/>
              <a:sym typeface="Arial"/>
            </a:endParaRPr>
          </a:p>
        </p:txBody>
      </p:sp>
      <p:sp>
        <p:nvSpPr>
          <p:cNvPr id="361" name="Google Shape;361;p26"/>
          <p:cNvSpPr txBox="1"/>
          <p:nvPr/>
        </p:nvSpPr>
        <p:spPr>
          <a:xfrm>
            <a:off x="7980225" y="2336375"/>
            <a:ext cx="3757800" cy="3930900"/>
          </a:xfrm>
          <a:prstGeom prst="rect">
            <a:avLst/>
          </a:prstGeom>
          <a:noFill/>
          <a:ln>
            <a:noFill/>
          </a:ln>
        </p:spPr>
        <p:txBody>
          <a:bodyPr anchorCtr="0" anchor="t" bIns="45700" lIns="91425" spcFirstLastPara="1" rIns="91425" wrap="square" tIns="45700">
            <a:noAutofit/>
          </a:bodyPr>
          <a:lstStyle/>
          <a:p>
            <a:pPr indent="-342898" lvl="0" marL="342898"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5-finger breathing technique: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rPr b="0" i="0" lang="en-US" sz="2400" u="none" cap="none" strike="noStrike">
                <a:solidFill>
                  <a:schemeClr val="dk1"/>
                </a:solidFill>
                <a:latin typeface="Calibri"/>
                <a:ea typeface="Calibri"/>
                <a:cs typeface="Calibri"/>
                <a:sym typeface="Calibri"/>
              </a:rPr>
              <a:t>Trace each finger with a finger from the opposing hand, inhale every time you go up, exhale each time you go down. </a:t>
            </a:r>
            <a:endParaRPr b="0" i="0" sz="1400" u="none" cap="none" strike="noStrike">
              <a:solidFill>
                <a:srgbClr val="000000"/>
              </a:solidFill>
              <a:latin typeface="Arial"/>
              <a:ea typeface="Arial"/>
              <a:cs typeface="Arial"/>
              <a:sym typeface="Arial"/>
            </a:endParaRPr>
          </a:p>
        </p:txBody>
      </p:sp>
      <p:cxnSp>
        <p:nvCxnSpPr>
          <p:cNvPr id="362" name="Google Shape;362;p26"/>
          <p:cNvCxnSpPr/>
          <p:nvPr/>
        </p:nvCxnSpPr>
        <p:spPr>
          <a:xfrm flipH="1">
            <a:off x="4684346" y="2197557"/>
            <a:ext cx="22138" cy="3707943"/>
          </a:xfrm>
          <a:prstGeom prst="straightConnector1">
            <a:avLst/>
          </a:prstGeom>
          <a:noFill/>
          <a:ln cap="flat" cmpd="sng" w="57150">
            <a:solidFill>
              <a:srgbClr val="6B9BD1"/>
            </a:solidFill>
            <a:prstDash val="solid"/>
            <a:miter lim="800000"/>
            <a:headEnd len="sm" w="sm" type="none"/>
            <a:tailEnd len="sm" w="sm" type="none"/>
          </a:ln>
        </p:spPr>
      </p:cxnSp>
      <p:cxnSp>
        <p:nvCxnSpPr>
          <p:cNvPr id="363" name="Google Shape;363;p26"/>
          <p:cNvCxnSpPr/>
          <p:nvPr/>
        </p:nvCxnSpPr>
        <p:spPr>
          <a:xfrm flipH="1">
            <a:off x="7719768" y="2156186"/>
            <a:ext cx="22138" cy="3707943"/>
          </a:xfrm>
          <a:prstGeom prst="straightConnector1">
            <a:avLst/>
          </a:prstGeom>
          <a:noFill/>
          <a:ln cap="flat" cmpd="sng" w="57150">
            <a:solidFill>
              <a:srgbClr val="6B9BD1"/>
            </a:solidFill>
            <a:prstDash val="solid"/>
            <a:miter lim="800000"/>
            <a:headEnd len="sm" w="sm" type="none"/>
            <a:tailEnd len="sm" w="sm" type="none"/>
          </a:ln>
        </p:spPr>
      </p:cxnSp>
      <p:pic>
        <p:nvPicPr>
          <p:cNvPr id="364" name="Google Shape;364;p26"/>
          <p:cNvPicPr preferRelativeResize="0"/>
          <p:nvPr/>
        </p:nvPicPr>
        <p:blipFill rotWithShape="1">
          <a:blip r:embed="rId3">
            <a:alphaModFix/>
          </a:blip>
          <a:srcRect b="0" l="0" r="0" t="0"/>
          <a:stretch/>
        </p:blipFill>
        <p:spPr>
          <a:xfrm>
            <a:off x="9529299" y="4728823"/>
            <a:ext cx="1341901" cy="1749126"/>
          </a:xfrm>
          <a:prstGeom prst="rect">
            <a:avLst/>
          </a:prstGeom>
          <a:noFill/>
          <a:ln>
            <a:noFill/>
          </a:ln>
        </p:spPr>
      </p:pic>
      <p:pic>
        <p:nvPicPr>
          <p:cNvPr id="365" name="Google Shape;365;p26"/>
          <p:cNvPicPr preferRelativeResize="0"/>
          <p:nvPr/>
        </p:nvPicPr>
        <p:blipFill rotWithShape="1">
          <a:blip r:embed="rId4">
            <a:alphaModFix/>
          </a:blip>
          <a:srcRect b="0" l="0" r="0" t="0"/>
          <a:stretch/>
        </p:blipFill>
        <p:spPr>
          <a:xfrm>
            <a:off x="526773" y="200277"/>
            <a:ext cx="1005919" cy="1219200"/>
          </a:xfrm>
          <a:prstGeom prst="rect">
            <a:avLst/>
          </a:prstGeom>
          <a:noFill/>
          <a:ln>
            <a:noFill/>
          </a:ln>
        </p:spPr>
      </p:pic>
      <p:cxnSp>
        <p:nvCxnSpPr>
          <p:cNvPr id="366" name="Google Shape;366;p26"/>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7"/>
          <p:cNvSpPr txBox="1"/>
          <p:nvPr>
            <p:ph type="title"/>
          </p:nvPr>
        </p:nvSpPr>
        <p:spPr>
          <a:xfrm>
            <a:off x="1150319" y="1403450"/>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Challenging Unhelpful Thoughts</a:t>
            </a:r>
            <a:endParaRPr b="1"/>
          </a:p>
        </p:txBody>
      </p:sp>
      <p:sp>
        <p:nvSpPr>
          <p:cNvPr id="372" name="Google Shape;372;p27"/>
          <p:cNvSpPr txBox="1"/>
          <p:nvPr>
            <p:ph idx="2" type="body"/>
          </p:nvPr>
        </p:nvSpPr>
        <p:spPr>
          <a:xfrm>
            <a:off x="609600" y="2425551"/>
            <a:ext cx="11144119" cy="3863784"/>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Clr>
                <a:schemeClr val="dk1"/>
              </a:buClr>
              <a:buSzPts val="3200"/>
              <a:buChar char="•"/>
            </a:pPr>
            <a:r>
              <a:rPr lang="en-US" sz="3200"/>
              <a:t>Unhelpful or negative thoughts should be </a:t>
            </a:r>
            <a:endParaRPr/>
          </a:p>
          <a:p>
            <a:pPr indent="0" lvl="0" marL="114300" rtl="0" algn="l">
              <a:lnSpc>
                <a:spcPct val="100000"/>
              </a:lnSpc>
              <a:spcBef>
                <a:spcPts val="360"/>
              </a:spcBef>
              <a:spcAft>
                <a:spcPts val="0"/>
              </a:spcAft>
              <a:buClr>
                <a:schemeClr val="dk1"/>
              </a:buClr>
              <a:buSzPts val="3200"/>
              <a:buNone/>
            </a:pPr>
            <a:r>
              <a:rPr lang="en-US" sz="3200"/>
              <a:t>challenged and replaced with balanced thoughts.</a:t>
            </a:r>
            <a:endParaRPr/>
          </a:p>
          <a:p>
            <a:pPr indent="-342900" lvl="0" marL="457200" rtl="0" algn="l">
              <a:lnSpc>
                <a:spcPct val="100000"/>
              </a:lnSpc>
              <a:spcBef>
                <a:spcPts val="0"/>
              </a:spcBef>
              <a:spcAft>
                <a:spcPts val="0"/>
              </a:spcAft>
              <a:buClr>
                <a:schemeClr val="dk1"/>
              </a:buClr>
              <a:buSzPts val="3200"/>
              <a:buChar char="•"/>
            </a:pPr>
            <a:r>
              <a:rPr lang="en-US" sz="3200"/>
              <a:t>The best way to change your thoughts in the </a:t>
            </a:r>
            <a:endParaRPr/>
          </a:p>
          <a:p>
            <a:pPr indent="0" lvl="0" marL="114300" rtl="0" algn="l">
              <a:lnSpc>
                <a:spcPct val="100000"/>
              </a:lnSpc>
              <a:spcBef>
                <a:spcPts val="0"/>
              </a:spcBef>
              <a:spcAft>
                <a:spcPts val="0"/>
              </a:spcAft>
              <a:buClr>
                <a:schemeClr val="dk1"/>
              </a:buClr>
              <a:buSzPts val="3200"/>
              <a:buNone/>
            </a:pPr>
            <a:r>
              <a:rPr lang="en-US" sz="3200"/>
              <a:t>moment is through affirmations (thoughts you </a:t>
            </a:r>
            <a:endParaRPr/>
          </a:p>
          <a:p>
            <a:pPr indent="0" lvl="0" marL="114300" rtl="0" algn="l">
              <a:lnSpc>
                <a:spcPct val="100000"/>
              </a:lnSpc>
              <a:spcBef>
                <a:spcPts val="0"/>
              </a:spcBef>
              <a:spcAft>
                <a:spcPts val="0"/>
              </a:spcAft>
              <a:buClr>
                <a:schemeClr val="dk1"/>
              </a:buClr>
              <a:buSzPts val="3200"/>
              <a:buNone/>
            </a:pPr>
            <a:r>
              <a:rPr lang="en-US" sz="3200"/>
              <a:t>intentionally come up with). </a:t>
            </a:r>
            <a:endParaRPr/>
          </a:p>
          <a:p>
            <a:pPr indent="-342900" lvl="0" marL="457200" rtl="0" algn="l">
              <a:lnSpc>
                <a:spcPct val="100000"/>
              </a:lnSpc>
              <a:spcBef>
                <a:spcPts val="0"/>
              </a:spcBef>
              <a:spcAft>
                <a:spcPts val="0"/>
              </a:spcAft>
              <a:buClr>
                <a:schemeClr val="dk1"/>
              </a:buClr>
              <a:buSzPts val="3200"/>
              <a:buChar char="•"/>
            </a:pPr>
            <a:r>
              <a:rPr lang="en-US" sz="3200"/>
              <a:t>Coupled with a visualization, affirmations can change your</a:t>
            </a:r>
            <a:endParaRPr/>
          </a:p>
          <a:p>
            <a:pPr indent="0" lvl="0" marL="114300" rtl="0" algn="l">
              <a:lnSpc>
                <a:spcPct val="100000"/>
              </a:lnSpc>
              <a:spcBef>
                <a:spcPts val="0"/>
              </a:spcBef>
              <a:spcAft>
                <a:spcPts val="0"/>
              </a:spcAft>
              <a:buClr>
                <a:schemeClr val="dk1"/>
              </a:buClr>
              <a:buSzPts val="3200"/>
              <a:buNone/>
            </a:pPr>
            <a:r>
              <a:rPr lang="en-US" sz="3200"/>
              <a:t>mood.</a:t>
            </a:r>
            <a:endParaRPr/>
          </a:p>
        </p:txBody>
      </p:sp>
      <p:sp>
        <p:nvSpPr>
          <p:cNvPr id="373" name="Google Shape;373;p27"/>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pic>
        <p:nvPicPr>
          <p:cNvPr id="374" name="Google Shape;374;p27"/>
          <p:cNvPicPr preferRelativeResize="0"/>
          <p:nvPr/>
        </p:nvPicPr>
        <p:blipFill rotWithShape="1">
          <a:blip r:embed="rId3">
            <a:alphaModFix/>
          </a:blip>
          <a:srcRect b="0" l="0" r="0" t="0"/>
          <a:stretch/>
        </p:blipFill>
        <p:spPr>
          <a:xfrm>
            <a:off x="9171709" y="2070724"/>
            <a:ext cx="2410691" cy="2660073"/>
          </a:xfrm>
          <a:prstGeom prst="rect">
            <a:avLst/>
          </a:prstGeom>
          <a:noFill/>
          <a:ln>
            <a:noFill/>
          </a:ln>
        </p:spPr>
      </p:pic>
      <p:sp>
        <p:nvSpPr>
          <p:cNvPr id="375" name="Google Shape;375;p27"/>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376" name="Google Shape;376;p27"/>
          <p:cNvPicPr preferRelativeResize="0"/>
          <p:nvPr/>
        </p:nvPicPr>
        <p:blipFill rotWithShape="1">
          <a:blip r:embed="rId4">
            <a:alphaModFix/>
          </a:blip>
          <a:srcRect b="0" l="0" r="0" t="0"/>
          <a:stretch/>
        </p:blipFill>
        <p:spPr>
          <a:xfrm>
            <a:off x="526773" y="200277"/>
            <a:ext cx="1005919" cy="1219200"/>
          </a:xfrm>
          <a:prstGeom prst="rect">
            <a:avLst/>
          </a:prstGeom>
          <a:noFill/>
          <a:ln>
            <a:noFill/>
          </a:ln>
        </p:spPr>
      </p:pic>
      <p:cxnSp>
        <p:nvCxnSpPr>
          <p:cNvPr id="377" name="Google Shape;377;p27"/>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8"/>
          <p:cNvSpPr txBox="1"/>
          <p:nvPr>
            <p:ph type="title"/>
          </p:nvPr>
        </p:nvSpPr>
        <p:spPr>
          <a:xfrm>
            <a:off x="1320800" y="1426631"/>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Affirmation Examples</a:t>
            </a:r>
            <a:endParaRPr b="1"/>
          </a:p>
        </p:txBody>
      </p:sp>
      <p:sp>
        <p:nvSpPr>
          <p:cNvPr id="383" name="Google Shape;383;p28"/>
          <p:cNvSpPr txBox="1"/>
          <p:nvPr>
            <p:ph idx="2" type="body"/>
          </p:nvPr>
        </p:nvSpPr>
        <p:spPr>
          <a:xfrm>
            <a:off x="3653498" y="2315029"/>
            <a:ext cx="7284028" cy="3863784"/>
          </a:xfrm>
          <a:prstGeom prst="rect">
            <a:avLst/>
          </a:prstGeom>
          <a:noFill/>
          <a:ln>
            <a:noFill/>
          </a:ln>
        </p:spPr>
        <p:txBody>
          <a:bodyPr anchorCtr="0" anchor="t" bIns="45700" lIns="91425" spcFirstLastPara="1" rIns="91425" wrap="square" tIns="45700">
            <a:noAutofit/>
          </a:bodyPr>
          <a:lstStyle/>
          <a:p>
            <a:pPr indent="-431800" lvl="0" marL="457200" rtl="0" algn="l">
              <a:lnSpc>
                <a:spcPct val="100000"/>
              </a:lnSpc>
              <a:spcBef>
                <a:spcPts val="360"/>
              </a:spcBef>
              <a:spcAft>
                <a:spcPts val="0"/>
              </a:spcAft>
              <a:buSzPts val="3200"/>
              <a:buChar char="•"/>
            </a:pPr>
            <a:r>
              <a:rPr i="1" lang="en-US" sz="3200"/>
              <a:t>I am strong and resilient!</a:t>
            </a:r>
            <a:endParaRPr/>
          </a:p>
          <a:p>
            <a:pPr indent="-431800" lvl="0" marL="457200" rtl="0" algn="l">
              <a:lnSpc>
                <a:spcPct val="100000"/>
              </a:lnSpc>
              <a:spcBef>
                <a:spcPts val="0"/>
              </a:spcBef>
              <a:spcAft>
                <a:spcPts val="0"/>
              </a:spcAft>
              <a:buSzPts val="3200"/>
              <a:buChar char="•"/>
            </a:pPr>
            <a:r>
              <a:rPr i="1" lang="en-US" sz="3200"/>
              <a:t>I will get through this!</a:t>
            </a:r>
            <a:endParaRPr/>
          </a:p>
          <a:p>
            <a:pPr indent="-431800" lvl="0" marL="457200" rtl="0" algn="l">
              <a:lnSpc>
                <a:spcPct val="100000"/>
              </a:lnSpc>
              <a:spcBef>
                <a:spcPts val="0"/>
              </a:spcBef>
              <a:spcAft>
                <a:spcPts val="0"/>
              </a:spcAft>
              <a:buSzPts val="3200"/>
              <a:buChar char="•"/>
            </a:pPr>
            <a:r>
              <a:rPr i="1" lang="en-US" sz="3200"/>
              <a:t>It’s okay not to be okay.</a:t>
            </a:r>
            <a:endParaRPr/>
          </a:p>
          <a:p>
            <a:pPr indent="-431800" lvl="0" marL="457200" rtl="0" algn="l">
              <a:lnSpc>
                <a:spcPct val="100000"/>
              </a:lnSpc>
              <a:spcBef>
                <a:spcPts val="0"/>
              </a:spcBef>
              <a:spcAft>
                <a:spcPts val="0"/>
              </a:spcAft>
              <a:buSzPts val="3200"/>
              <a:buChar char="•"/>
            </a:pPr>
            <a:r>
              <a:rPr i="1" lang="en-US" sz="3200"/>
              <a:t>I am safe.</a:t>
            </a:r>
            <a:endParaRPr/>
          </a:p>
          <a:p>
            <a:pPr indent="-431800" lvl="0" marL="457200" rtl="0" algn="l">
              <a:lnSpc>
                <a:spcPct val="100000"/>
              </a:lnSpc>
              <a:spcBef>
                <a:spcPts val="0"/>
              </a:spcBef>
              <a:spcAft>
                <a:spcPts val="0"/>
              </a:spcAft>
              <a:buSzPts val="3200"/>
              <a:buChar char="•"/>
            </a:pPr>
            <a:r>
              <a:rPr i="1" lang="en-US" sz="3200"/>
              <a:t>Tomorrow is another day.</a:t>
            </a:r>
            <a:endParaRPr/>
          </a:p>
          <a:p>
            <a:pPr indent="-431800" lvl="0" marL="457200" rtl="0" algn="l">
              <a:lnSpc>
                <a:spcPct val="100000"/>
              </a:lnSpc>
              <a:spcBef>
                <a:spcPts val="0"/>
              </a:spcBef>
              <a:spcAft>
                <a:spcPts val="0"/>
              </a:spcAft>
              <a:buSzPts val="3200"/>
              <a:buChar char="•"/>
            </a:pPr>
            <a:r>
              <a:rPr i="1" lang="en-US" sz="3200"/>
              <a:t>My mistakes do not define me.</a:t>
            </a:r>
            <a:endParaRPr/>
          </a:p>
          <a:p>
            <a:pPr indent="0" lvl="0" marL="0" rtl="0" algn="l">
              <a:lnSpc>
                <a:spcPct val="100000"/>
              </a:lnSpc>
              <a:spcBef>
                <a:spcPts val="360"/>
              </a:spcBef>
              <a:spcAft>
                <a:spcPts val="0"/>
              </a:spcAft>
              <a:buClr>
                <a:schemeClr val="dk1"/>
              </a:buClr>
              <a:buSzPts val="1800"/>
              <a:buNone/>
            </a:pPr>
            <a:r>
              <a:rPr lang="en-US" sz="3200"/>
              <a:t>Can you come up with some more? </a:t>
            </a:r>
            <a:endParaRPr/>
          </a:p>
        </p:txBody>
      </p:sp>
      <p:sp>
        <p:nvSpPr>
          <p:cNvPr id="384" name="Google Shape;384;p28"/>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pic>
        <p:nvPicPr>
          <p:cNvPr id="385" name="Google Shape;385;p28"/>
          <p:cNvPicPr preferRelativeResize="0"/>
          <p:nvPr/>
        </p:nvPicPr>
        <p:blipFill rotWithShape="1">
          <a:blip r:embed="rId3">
            <a:alphaModFix/>
          </a:blip>
          <a:srcRect b="0" l="0" r="0" t="0"/>
          <a:stretch/>
        </p:blipFill>
        <p:spPr>
          <a:xfrm flipH="1">
            <a:off x="921027" y="2179898"/>
            <a:ext cx="2332698" cy="2574012"/>
          </a:xfrm>
          <a:prstGeom prst="rect">
            <a:avLst/>
          </a:prstGeom>
          <a:noFill/>
          <a:ln>
            <a:noFill/>
          </a:ln>
        </p:spPr>
      </p:pic>
      <p:sp>
        <p:nvSpPr>
          <p:cNvPr id="386" name="Google Shape;386;p28"/>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387" name="Google Shape;387;p28"/>
          <p:cNvPicPr preferRelativeResize="0"/>
          <p:nvPr/>
        </p:nvPicPr>
        <p:blipFill rotWithShape="1">
          <a:blip r:embed="rId4">
            <a:alphaModFix/>
          </a:blip>
          <a:srcRect b="0" l="0" r="0" t="0"/>
          <a:stretch/>
        </p:blipFill>
        <p:spPr>
          <a:xfrm>
            <a:off x="526773" y="200277"/>
            <a:ext cx="1005919" cy="1219200"/>
          </a:xfrm>
          <a:prstGeom prst="rect">
            <a:avLst/>
          </a:prstGeom>
          <a:noFill/>
          <a:ln>
            <a:noFill/>
          </a:ln>
        </p:spPr>
      </p:pic>
      <p:cxnSp>
        <p:nvCxnSpPr>
          <p:cNvPr id="388" name="Google Shape;388;p28"/>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9"/>
          <p:cNvSpPr txBox="1"/>
          <p:nvPr>
            <p:ph type="title"/>
          </p:nvPr>
        </p:nvSpPr>
        <p:spPr>
          <a:xfrm>
            <a:off x="1320800" y="1254842"/>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lang="en-US"/>
              <a:t>ACTIVITY -</a:t>
            </a:r>
            <a:endParaRPr/>
          </a:p>
        </p:txBody>
      </p:sp>
      <p:sp>
        <p:nvSpPr>
          <p:cNvPr id="394" name="Google Shape;394;p29"/>
          <p:cNvSpPr txBox="1"/>
          <p:nvPr>
            <p:ph idx="2" type="body"/>
          </p:nvPr>
        </p:nvSpPr>
        <p:spPr>
          <a:xfrm>
            <a:off x="520793" y="2038059"/>
            <a:ext cx="11300146" cy="166091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Clr>
                <a:schemeClr val="dk1"/>
              </a:buClr>
              <a:buSzPts val="1800"/>
              <a:buNone/>
            </a:pPr>
            <a:r>
              <a:rPr lang="en-US" sz="2400"/>
              <a:t>Think of something unhelpful that often crosses your mind. </a:t>
            </a:r>
            <a:endParaRPr/>
          </a:p>
          <a:p>
            <a:pPr indent="0" lvl="0" marL="0" rtl="0" algn="ctr">
              <a:lnSpc>
                <a:spcPct val="100000"/>
              </a:lnSpc>
              <a:spcBef>
                <a:spcPts val="360"/>
              </a:spcBef>
              <a:spcAft>
                <a:spcPts val="0"/>
              </a:spcAft>
              <a:buClr>
                <a:schemeClr val="dk1"/>
              </a:buClr>
              <a:buSzPts val="1800"/>
              <a:buNone/>
            </a:pPr>
            <a:r>
              <a:rPr lang="en-US"/>
              <a:t>Can you identify:</a:t>
            </a:r>
            <a:endParaRPr/>
          </a:p>
        </p:txBody>
      </p:sp>
      <p:sp>
        <p:nvSpPr>
          <p:cNvPr id="395" name="Google Shape;395;p29"/>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sp>
        <p:nvSpPr>
          <p:cNvPr id="396" name="Google Shape;396;p29"/>
          <p:cNvSpPr txBox="1"/>
          <p:nvPr/>
        </p:nvSpPr>
        <p:spPr>
          <a:xfrm>
            <a:off x="557236" y="3052037"/>
            <a:ext cx="11150412" cy="166091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00000"/>
              </a:lnSpc>
              <a:spcBef>
                <a:spcPts val="360"/>
              </a:spcBef>
              <a:spcAft>
                <a:spcPts val="0"/>
              </a:spcAft>
              <a:buClr>
                <a:schemeClr val="dk1"/>
              </a:buClr>
              <a:buSzPts val="1800"/>
              <a:buFont typeface="Arial"/>
              <a:buChar char="•"/>
            </a:pPr>
            <a:r>
              <a:rPr b="0" i="0" lang="en-US" sz="2800" u="none" cap="none" strike="noStrike">
                <a:solidFill>
                  <a:schemeClr val="dk1"/>
                </a:solidFill>
                <a:latin typeface="Calibri"/>
                <a:ea typeface="Calibri"/>
                <a:cs typeface="Calibri"/>
                <a:sym typeface="Calibri"/>
              </a:rPr>
              <a:t>Evidence to contradict?</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US" sz="2800" u="none" cap="none" strike="noStrike">
                <a:solidFill>
                  <a:schemeClr val="dk1"/>
                </a:solidFill>
                <a:latin typeface="Calibri"/>
                <a:ea typeface="Calibri"/>
                <a:cs typeface="Calibri"/>
                <a:sym typeface="Calibri"/>
              </a:rPr>
              <a:t>Patterns?</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US" sz="2800" u="none" cap="none" strike="noStrike">
                <a:solidFill>
                  <a:schemeClr val="dk1"/>
                </a:solidFill>
                <a:latin typeface="Calibri"/>
                <a:ea typeface="Calibri"/>
                <a:cs typeface="Calibri"/>
                <a:sym typeface="Calibri"/>
              </a:rPr>
              <a:t>Would you say this to a friend?</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US" sz="2800" u="none" cap="none" strike="noStrike">
                <a:solidFill>
                  <a:schemeClr val="dk1"/>
                </a:solidFill>
                <a:latin typeface="Calibri"/>
                <a:ea typeface="Calibri"/>
                <a:cs typeface="Calibri"/>
                <a:sym typeface="Calibri"/>
              </a:rPr>
              <a:t>Benefits/costs of this thinking?</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US" sz="2800" u="none" cap="none" strike="noStrike">
                <a:solidFill>
                  <a:schemeClr val="dk1"/>
                </a:solidFill>
                <a:latin typeface="Calibri"/>
                <a:ea typeface="Calibri"/>
                <a:cs typeface="Calibri"/>
                <a:sym typeface="Calibri"/>
              </a:rPr>
              <a:t>How will you feel in six months?</a:t>
            </a:r>
            <a:endParaRPr b="0" i="0" sz="14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chemeClr val="dk1"/>
              </a:buClr>
              <a:buSzPts val="1800"/>
              <a:buFont typeface="Arial"/>
              <a:buChar char="•"/>
            </a:pPr>
            <a:r>
              <a:rPr b="0" i="0" lang="en-US" sz="2800" u="none" cap="none" strike="noStrike">
                <a:solidFill>
                  <a:schemeClr val="dk1"/>
                </a:solidFill>
                <a:latin typeface="Calibri"/>
                <a:ea typeface="Calibri"/>
                <a:cs typeface="Calibri"/>
                <a:sym typeface="Calibri"/>
              </a:rPr>
              <a:t>Is there another way to look at it?</a:t>
            </a:r>
            <a:endParaRPr b="0" i="0" sz="1400" u="none" cap="none" strike="noStrike">
              <a:solidFill>
                <a:srgbClr val="000000"/>
              </a:solidFill>
              <a:latin typeface="Arial"/>
              <a:ea typeface="Arial"/>
              <a:cs typeface="Arial"/>
              <a:sym typeface="Arial"/>
            </a:endParaRPr>
          </a:p>
        </p:txBody>
      </p:sp>
      <p:sp>
        <p:nvSpPr>
          <p:cNvPr id="397" name="Google Shape;397;p29"/>
          <p:cNvSpPr txBox="1"/>
          <p:nvPr/>
        </p:nvSpPr>
        <p:spPr>
          <a:xfrm>
            <a:off x="6508951" y="4388725"/>
            <a:ext cx="5198700" cy="166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360"/>
              </a:spcBef>
              <a:spcAft>
                <a:spcPts val="0"/>
              </a:spcAft>
              <a:buClr>
                <a:schemeClr val="dk1"/>
              </a:buClr>
              <a:buSzPts val="1800"/>
              <a:buFont typeface="Arial"/>
              <a:buNone/>
            </a:pPr>
            <a:r>
              <a:rPr b="0" i="0" lang="en-US" sz="2400" u="none" cap="none" strike="noStrike">
                <a:solidFill>
                  <a:schemeClr val="dk1"/>
                </a:solidFill>
                <a:latin typeface="Calibri"/>
                <a:ea typeface="Calibri"/>
                <a:cs typeface="Calibri"/>
                <a:sym typeface="Calibri"/>
              </a:rPr>
              <a:t>Example: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360"/>
              </a:spcBef>
              <a:spcAft>
                <a:spcPts val="0"/>
              </a:spcAft>
              <a:buClr>
                <a:schemeClr val="dk1"/>
              </a:buClr>
              <a:buSzPts val="1800"/>
              <a:buFont typeface="Arial"/>
              <a:buNone/>
            </a:pPr>
            <a:r>
              <a:rPr b="0" i="0" lang="en-US" sz="2400" u="none" cap="none" strike="noStrike">
                <a:solidFill>
                  <a:schemeClr val="dk1"/>
                </a:solidFill>
                <a:latin typeface="Calibri"/>
                <a:ea typeface="Calibri"/>
                <a:cs typeface="Calibri"/>
                <a:sym typeface="Calibri"/>
              </a:rPr>
              <a:t>”I am fat.”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360"/>
              </a:spcBef>
              <a:spcAft>
                <a:spcPts val="0"/>
              </a:spcAft>
              <a:buClr>
                <a:schemeClr val="dk1"/>
              </a:buClr>
              <a:buSzPts val="1800"/>
              <a:buFont typeface="Arial"/>
              <a:buNone/>
            </a:pPr>
            <a:r>
              <a:rPr b="0" i="0" lang="en-US" sz="2400" u="none" cap="none" strike="noStrike">
                <a:solidFill>
                  <a:schemeClr val="dk1"/>
                </a:solidFill>
                <a:latin typeface="Calibri"/>
                <a:ea typeface="Calibri"/>
                <a:cs typeface="Calibri"/>
                <a:sym typeface="Calibri"/>
              </a:rPr>
              <a:t>Balanced thought: “I have curves in all the right places!”</a:t>
            </a:r>
            <a:endParaRPr b="0" i="0" sz="2800" u="none" cap="none" strike="noStrike">
              <a:solidFill>
                <a:schemeClr val="dk1"/>
              </a:solidFill>
              <a:latin typeface="Calibri"/>
              <a:ea typeface="Calibri"/>
              <a:cs typeface="Calibri"/>
              <a:sym typeface="Calibri"/>
            </a:endParaRPr>
          </a:p>
        </p:txBody>
      </p:sp>
      <p:pic>
        <p:nvPicPr>
          <p:cNvPr id="398" name="Google Shape;398;p29"/>
          <p:cNvPicPr preferRelativeResize="0"/>
          <p:nvPr/>
        </p:nvPicPr>
        <p:blipFill rotWithShape="1">
          <a:blip r:embed="rId3">
            <a:alphaModFix/>
          </a:blip>
          <a:srcRect b="0" l="0" r="0" t="0"/>
          <a:stretch/>
        </p:blipFill>
        <p:spPr>
          <a:xfrm>
            <a:off x="755749" y="1629724"/>
            <a:ext cx="1325574" cy="1325574"/>
          </a:xfrm>
          <a:prstGeom prst="rect">
            <a:avLst/>
          </a:prstGeom>
          <a:noFill/>
          <a:ln>
            <a:noFill/>
          </a:ln>
        </p:spPr>
      </p:pic>
      <p:pic>
        <p:nvPicPr>
          <p:cNvPr id="399" name="Google Shape;399;p29"/>
          <p:cNvPicPr preferRelativeResize="0"/>
          <p:nvPr/>
        </p:nvPicPr>
        <p:blipFill rotWithShape="1">
          <a:blip r:embed="rId4">
            <a:alphaModFix/>
          </a:blip>
          <a:srcRect b="0" l="0" r="0" t="0"/>
          <a:stretch/>
        </p:blipFill>
        <p:spPr>
          <a:xfrm>
            <a:off x="8391899" y="2815362"/>
            <a:ext cx="1432790" cy="1432790"/>
          </a:xfrm>
          <a:prstGeom prst="rect">
            <a:avLst/>
          </a:prstGeom>
          <a:noFill/>
          <a:ln>
            <a:noFill/>
          </a:ln>
        </p:spPr>
      </p:pic>
      <p:sp>
        <p:nvSpPr>
          <p:cNvPr id="400" name="Google Shape;400;p29"/>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401" name="Google Shape;401;p29"/>
          <p:cNvPicPr preferRelativeResize="0"/>
          <p:nvPr/>
        </p:nvPicPr>
        <p:blipFill rotWithShape="1">
          <a:blip r:embed="rId5">
            <a:alphaModFix/>
          </a:blip>
          <a:srcRect b="0" l="0" r="0" t="0"/>
          <a:stretch/>
        </p:blipFill>
        <p:spPr>
          <a:xfrm>
            <a:off x="526773" y="200277"/>
            <a:ext cx="1005919" cy="1219200"/>
          </a:xfrm>
          <a:prstGeom prst="rect">
            <a:avLst/>
          </a:prstGeom>
          <a:noFill/>
          <a:ln>
            <a:noFill/>
          </a:ln>
        </p:spPr>
      </p:pic>
      <p:cxnSp>
        <p:nvCxnSpPr>
          <p:cNvPr id="402" name="Google Shape;402;p29"/>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3"/>
          <p:cNvSpPr txBox="1"/>
          <p:nvPr>
            <p:ph type="title"/>
          </p:nvPr>
        </p:nvSpPr>
        <p:spPr>
          <a:xfrm>
            <a:off x="838200" y="365125"/>
            <a:ext cx="10899912"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Trauma-Informed Best Practices</a:t>
            </a:r>
            <a:endParaRPr/>
          </a:p>
        </p:txBody>
      </p:sp>
      <p:sp>
        <p:nvSpPr>
          <p:cNvPr id="114" name="Google Shape;114;p3"/>
          <p:cNvSpPr txBox="1"/>
          <p:nvPr/>
        </p:nvSpPr>
        <p:spPr>
          <a:xfrm>
            <a:off x="609600" y="1600203"/>
            <a:ext cx="11128512" cy="4241936"/>
          </a:xfrm>
          <a:prstGeom prst="rect">
            <a:avLst/>
          </a:prstGeom>
          <a:solidFill>
            <a:srgbClr val="B3C6E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960"/>
              </a:spcBef>
              <a:spcAft>
                <a:spcPts val="0"/>
              </a:spcAft>
              <a:buClr>
                <a:schemeClr val="dk1"/>
              </a:buClr>
              <a:buSzPts val="4800"/>
              <a:buFont typeface="Arial"/>
              <a:buNone/>
            </a:pPr>
            <a:r>
              <a:rPr b="0" i="0" lang="en-US" sz="4800" u="none" cap="none" strike="noStrike">
                <a:solidFill>
                  <a:schemeClr val="dk1"/>
                </a:solidFill>
                <a:latin typeface="Calibri"/>
                <a:ea typeface="Calibri"/>
                <a:cs typeface="Calibri"/>
                <a:sym typeface="Calibri"/>
              </a:rPr>
              <a:t>Part I: Right Brain and Left Brain</a:t>
            </a:r>
            <a:endParaRPr b="0" i="0" sz="1400" u="none" cap="none" strike="noStrike">
              <a:solidFill>
                <a:srgbClr val="000000"/>
              </a:solidFill>
              <a:latin typeface="Arial"/>
              <a:ea typeface="Arial"/>
              <a:cs typeface="Arial"/>
              <a:sym typeface="Arial"/>
            </a:endParaRPr>
          </a:p>
        </p:txBody>
      </p:sp>
      <p:sp>
        <p:nvSpPr>
          <p:cNvPr id="115" name="Google Shape;115;p3"/>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116" name="Google Shape;116;p3"/>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117" name="Google Shape;117;p3"/>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30"/>
          <p:cNvSpPr txBox="1"/>
          <p:nvPr>
            <p:ph type="title"/>
          </p:nvPr>
        </p:nvSpPr>
        <p:spPr>
          <a:xfrm>
            <a:off x="108675" y="3217150"/>
            <a:ext cx="4091700" cy="11430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r>
              <a:rPr lang="en-US"/>
              <a:t>Activity -</a:t>
            </a:r>
            <a:br>
              <a:rPr lang="en-US"/>
            </a:br>
            <a:r>
              <a:rPr lang="en-US"/>
              <a:t>Self-Awareness- Uncovering What’s Below the Surface</a:t>
            </a:r>
            <a:endParaRPr/>
          </a:p>
        </p:txBody>
      </p:sp>
      <p:sp>
        <p:nvSpPr>
          <p:cNvPr id="408" name="Google Shape;408;p30"/>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pic>
        <p:nvPicPr>
          <p:cNvPr descr="self awareness test" id="409" name="Google Shape;409;p30"/>
          <p:cNvPicPr preferRelativeResize="0"/>
          <p:nvPr>
            <p:ph idx="1" type="body"/>
          </p:nvPr>
        </p:nvPicPr>
        <p:blipFill rotWithShape="1">
          <a:blip r:embed="rId3">
            <a:alphaModFix/>
          </a:blip>
          <a:srcRect b="0" l="0" r="0" t="0"/>
          <a:stretch/>
        </p:blipFill>
        <p:spPr>
          <a:xfrm>
            <a:off x="4417016" y="1506683"/>
            <a:ext cx="7382023" cy="5232454"/>
          </a:xfrm>
          <a:prstGeom prst="rect">
            <a:avLst/>
          </a:prstGeom>
          <a:noFill/>
          <a:ln>
            <a:noFill/>
          </a:ln>
        </p:spPr>
      </p:pic>
      <p:pic>
        <p:nvPicPr>
          <p:cNvPr id="410" name="Google Shape;410;p30"/>
          <p:cNvPicPr preferRelativeResize="0"/>
          <p:nvPr/>
        </p:nvPicPr>
        <p:blipFill rotWithShape="1">
          <a:blip r:embed="rId4">
            <a:alphaModFix/>
          </a:blip>
          <a:srcRect b="0" l="0" r="0" t="0"/>
          <a:stretch/>
        </p:blipFill>
        <p:spPr>
          <a:xfrm>
            <a:off x="526773" y="200277"/>
            <a:ext cx="1005919" cy="1219200"/>
          </a:xfrm>
          <a:prstGeom prst="rect">
            <a:avLst/>
          </a:prstGeom>
          <a:noFill/>
          <a:ln>
            <a:noFill/>
          </a:ln>
        </p:spPr>
      </p:pic>
      <p:cxnSp>
        <p:nvCxnSpPr>
          <p:cNvPr id="411" name="Google Shape;411;p30"/>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1"/>
          <p:cNvSpPr txBox="1"/>
          <p:nvPr>
            <p:ph type="title"/>
          </p:nvPr>
        </p:nvSpPr>
        <p:spPr>
          <a:xfrm>
            <a:off x="838200" y="365125"/>
            <a:ext cx="10899912"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Trauma-Informed Best Practices</a:t>
            </a:r>
            <a:endParaRPr/>
          </a:p>
        </p:txBody>
      </p:sp>
      <p:sp>
        <p:nvSpPr>
          <p:cNvPr id="418" name="Google Shape;418;p31"/>
          <p:cNvSpPr txBox="1"/>
          <p:nvPr/>
        </p:nvSpPr>
        <p:spPr>
          <a:xfrm>
            <a:off x="609600" y="1600203"/>
            <a:ext cx="11128512" cy="4241936"/>
          </a:xfrm>
          <a:prstGeom prst="rect">
            <a:avLst/>
          </a:prstGeom>
          <a:solidFill>
            <a:srgbClr val="B3C6E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960"/>
              </a:spcBef>
              <a:spcAft>
                <a:spcPts val="0"/>
              </a:spcAft>
              <a:buClr>
                <a:schemeClr val="dk1"/>
              </a:buClr>
              <a:buSzPts val="4800"/>
              <a:buFont typeface="Arial"/>
              <a:buNone/>
            </a:pPr>
            <a:r>
              <a:rPr b="0" i="0" lang="en-US" sz="4800" u="none" cap="none" strike="noStrike">
                <a:solidFill>
                  <a:schemeClr val="dk1"/>
                </a:solidFill>
                <a:latin typeface="Calibri"/>
                <a:ea typeface="Calibri"/>
                <a:cs typeface="Calibri"/>
                <a:sym typeface="Calibri"/>
              </a:rPr>
              <a:t>Part VII: Creating Safe Spaces</a:t>
            </a:r>
            <a:endParaRPr b="0" i="0" sz="1400" u="none" cap="none" strike="noStrike">
              <a:solidFill>
                <a:srgbClr val="000000"/>
              </a:solidFill>
              <a:latin typeface="Arial"/>
              <a:ea typeface="Arial"/>
              <a:cs typeface="Arial"/>
              <a:sym typeface="Arial"/>
            </a:endParaRPr>
          </a:p>
        </p:txBody>
      </p:sp>
      <p:sp>
        <p:nvSpPr>
          <p:cNvPr id="419" name="Google Shape;419;p31"/>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420" name="Google Shape;420;p31"/>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421" name="Google Shape;421;p31"/>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32"/>
          <p:cNvPicPr preferRelativeResize="0"/>
          <p:nvPr/>
        </p:nvPicPr>
        <p:blipFill rotWithShape="1">
          <a:blip r:embed="rId3">
            <a:alphaModFix/>
          </a:blip>
          <a:srcRect b="0" l="0" r="0" t="0"/>
          <a:stretch/>
        </p:blipFill>
        <p:spPr>
          <a:xfrm flipH="1">
            <a:off x="8828480" y="4087813"/>
            <a:ext cx="2674255" cy="2217675"/>
          </a:xfrm>
          <a:prstGeom prst="rect">
            <a:avLst/>
          </a:prstGeom>
          <a:noFill/>
          <a:ln>
            <a:noFill/>
          </a:ln>
        </p:spPr>
      </p:pic>
      <p:sp>
        <p:nvSpPr>
          <p:cNvPr id="427" name="Google Shape;427;p32"/>
          <p:cNvSpPr txBox="1"/>
          <p:nvPr>
            <p:ph type="title"/>
          </p:nvPr>
        </p:nvSpPr>
        <p:spPr>
          <a:xfrm>
            <a:off x="1309730" y="1280816"/>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Trauma and Attachment</a:t>
            </a:r>
            <a:endParaRPr b="1"/>
          </a:p>
        </p:txBody>
      </p:sp>
      <p:sp>
        <p:nvSpPr>
          <p:cNvPr id="428" name="Google Shape;428;p32"/>
          <p:cNvSpPr txBox="1"/>
          <p:nvPr>
            <p:ph idx="2" type="body"/>
          </p:nvPr>
        </p:nvSpPr>
        <p:spPr>
          <a:xfrm>
            <a:off x="453888" y="2156186"/>
            <a:ext cx="5489712" cy="4130314"/>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lang="en-US" sz="2400"/>
              <a:t>Young adults who have their defenses up usually have had these experiences: </a:t>
            </a:r>
            <a:endParaRPr/>
          </a:p>
          <a:p>
            <a:pPr indent="-342900" lvl="1" marL="914400" rtl="0" algn="l">
              <a:lnSpc>
                <a:spcPct val="100000"/>
              </a:lnSpc>
              <a:spcBef>
                <a:spcPts val="0"/>
              </a:spcBef>
              <a:spcAft>
                <a:spcPts val="0"/>
              </a:spcAft>
              <a:buSzPts val="1800"/>
              <a:buChar char="○"/>
            </a:pPr>
            <a:r>
              <a:rPr lang="en-US"/>
              <a:t>Unreliable, untrustworthy adults</a:t>
            </a:r>
            <a:endParaRPr/>
          </a:p>
          <a:p>
            <a:pPr indent="-342900" lvl="1" marL="914400" rtl="0" algn="l">
              <a:lnSpc>
                <a:spcPct val="100000"/>
              </a:lnSpc>
              <a:spcBef>
                <a:spcPts val="0"/>
              </a:spcBef>
              <a:spcAft>
                <a:spcPts val="0"/>
              </a:spcAft>
              <a:buSzPts val="1800"/>
              <a:buChar char="○"/>
            </a:pPr>
            <a:r>
              <a:rPr lang="en-US"/>
              <a:t>Adults who are not dependable and not to be trusted</a:t>
            </a:r>
            <a:endParaRPr/>
          </a:p>
          <a:p>
            <a:pPr indent="-342900" lvl="1" marL="914400" rtl="0" algn="l">
              <a:lnSpc>
                <a:spcPct val="100000"/>
              </a:lnSpc>
              <a:spcBef>
                <a:spcPts val="0"/>
              </a:spcBef>
              <a:spcAft>
                <a:spcPts val="0"/>
              </a:spcAft>
              <a:buSzPts val="1800"/>
              <a:buChar char="○"/>
            </a:pPr>
            <a:r>
              <a:rPr lang="en-US"/>
              <a:t>Do not know how to ask for help</a:t>
            </a:r>
            <a:endParaRPr/>
          </a:p>
          <a:p>
            <a:pPr indent="-381000" lvl="0" marL="457200" rtl="0" algn="l">
              <a:lnSpc>
                <a:spcPct val="100000"/>
              </a:lnSpc>
              <a:spcBef>
                <a:spcPts val="0"/>
              </a:spcBef>
              <a:spcAft>
                <a:spcPts val="0"/>
              </a:spcAft>
              <a:buSzPts val="2400"/>
              <a:buChar char="●"/>
            </a:pPr>
            <a:r>
              <a:rPr lang="en-US" sz="2400"/>
              <a:t>As a result, they act like porcupines – pushing people away; they have their “quills” (defenses) up.</a:t>
            </a:r>
            <a:endParaRPr/>
          </a:p>
        </p:txBody>
      </p:sp>
      <p:sp>
        <p:nvSpPr>
          <p:cNvPr id="429" name="Google Shape;429;p32"/>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sp>
        <p:nvSpPr>
          <p:cNvPr id="430" name="Google Shape;430;p32"/>
          <p:cNvSpPr txBox="1"/>
          <p:nvPr/>
        </p:nvSpPr>
        <p:spPr>
          <a:xfrm>
            <a:off x="6343373" y="2136917"/>
            <a:ext cx="5536069" cy="4130315"/>
          </a:xfrm>
          <a:prstGeom prst="rect">
            <a:avLst/>
          </a:prstGeom>
          <a:noFill/>
          <a:ln>
            <a:noFill/>
          </a:ln>
        </p:spPr>
        <p:txBody>
          <a:bodyPr anchorCtr="0" anchor="t" bIns="45700" lIns="91425" spcFirstLastPara="1" rIns="91425" wrap="square" tIns="45700">
            <a:noAutofit/>
          </a:bodyPr>
          <a:lstStyle/>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Creating safe spaces is a must to wear down those defenses.</a:t>
            </a:r>
            <a:endParaRPr b="0" i="0" sz="12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A safe space is place free of bias, conflict, criticism, or potentially threatening actions, ideas, or conversations.</a:t>
            </a:r>
            <a:endParaRPr b="0" i="0" sz="2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Arial"/>
              <a:buNone/>
            </a:pPr>
            <a:r>
              <a:t/>
            </a:r>
            <a:endParaRPr b="0" i="0" sz="2400" u="none" cap="none" strike="noStrike">
              <a:solidFill>
                <a:schemeClr val="dk1"/>
              </a:solidFill>
              <a:latin typeface="Calibri"/>
              <a:ea typeface="Calibri"/>
              <a:cs typeface="Calibri"/>
              <a:sym typeface="Calibri"/>
            </a:endParaRPr>
          </a:p>
        </p:txBody>
      </p:sp>
      <p:cxnSp>
        <p:nvCxnSpPr>
          <p:cNvPr id="431" name="Google Shape;431;p32"/>
          <p:cNvCxnSpPr/>
          <p:nvPr/>
        </p:nvCxnSpPr>
        <p:spPr>
          <a:xfrm flipH="1">
            <a:off x="6084930" y="2156186"/>
            <a:ext cx="22138" cy="3707943"/>
          </a:xfrm>
          <a:prstGeom prst="straightConnector1">
            <a:avLst/>
          </a:prstGeom>
          <a:noFill/>
          <a:ln cap="flat" cmpd="sng" w="57150">
            <a:solidFill>
              <a:srgbClr val="6B9BD1"/>
            </a:solidFill>
            <a:prstDash val="solid"/>
            <a:miter lim="800000"/>
            <a:headEnd len="sm" w="sm" type="none"/>
            <a:tailEnd len="sm" w="sm" type="none"/>
          </a:ln>
        </p:spPr>
      </p:cxnSp>
      <p:sp>
        <p:nvSpPr>
          <p:cNvPr id="432" name="Google Shape;432;p32"/>
          <p:cNvSpPr txBox="1"/>
          <p:nvPr/>
        </p:nvSpPr>
        <p:spPr>
          <a:xfrm>
            <a:off x="6453386" y="4420513"/>
            <a:ext cx="22650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A person can be a “safe space.” </a:t>
            </a:r>
            <a:endParaRPr b="0" i="0" sz="2800" u="none" cap="none" strike="noStrike">
              <a:solidFill>
                <a:schemeClr val="dk1"/>
              </a:solidFill>
              <a:latin typeface="Arial"/>
              <a:ea typeface="Arial"/>
              <a:cs typeface="Arial"/>
              <a:sym typeface="Arial"/>
            </a:endParaRPr>
          </a:p>
        </p:txBody>
      </p:sp>
      <p:sp>
        <p:nvSpPr>
          <p:cNvPr id="433" name="Google Shape;433;p32"/>
          <p:cNvSpPr txBox="1"/>
          <p:nvPr/>
        </p:nvSpPr>
        <p:spPr>
          <a:xfrm>
            <a:off x="3251301" y="5805500"/>
            <a:ext cx="53217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400" u="none" cap="none" strike="noStrike">
                <a:solidFill>
                  <a:schemeClr val="dk1"/>
                </a:solidFill>
                <a:latin typeface="Arial"/>
                <a:ea typeface="Arial"/>
                <a:cs typeface="Arial"/>
                <a:sym typeface="Arial"/>
              </a:rPr>
              <a:t>Adapted from The Body Keeps the Score by B Van Der Kolt</a:t>
            </a:r>
            <a:endParaRPr b="0" i="0" sz="1400" u="none" cap="none" strike="noStrike">
              <a:solidFill>
                <a:schemeClr val="dk1"/>
              </a:solidFill>
              <a:latin typeface="Arial"/>
              <a:ea typeface="Arial"/>
              <a:cs typeface="Arial"/>
              <a:sym typeface="Arial"/>
            </a:endParaRPr>
          </a:p>
        </p:txBody>
      </p:sp>
      <p:pic>
        <p:nvPicPr>
          <p:cNvPr id="434" name="Google Shape;434;p32"/>
          <p:cNvPicPr preferRelativeResize="0"/>
          <p:nvPr/>
        </p:nvPicPr>
        <p:blipFill rotWithShape="1">
          <a:blip r:embed="rId4">
            <a:alphaModFix/>
          </a:blip>
          <a:srcRect b="0" l="0" r="0" t="0"/>
          <a:stretch/>
        </p:blipFill>
        <p:spPr>
          <a:xfrm>
            <a:off x="526773" y="200277"/>
            <a:ext cx="1005919" cy="1219200"/>
          </a:xfrm>
          <a:prstGeom prst="rect">
            <a:avLst/>
          </a:prstGeom>
          <a:noFill/>
          <a:ln>
            <a:noFill/>
          </a:ln>
        </p:spPr>
      </p:pic>
      <p:cxnSp>
        <p:nvCxnSpPr>
          <p:cNvPr id="435" name="Google Shape;435;p32"/>
          <p:cNvCxnSpPr/>
          <p:nvPr/>
        </p:nvCxnSpPr>
        <p:spPr>
          <a:xfrm>
            <a:off x="526773" y="1476167"/>
            <a:ext cx="11211339" cy="0"/>
          </a:xfrm>
          <a:prstGeom prst="straightConnector1">
            <a:avLst/>
          </a:prstGeom>
          <a:noFill/>
          <a:ln cap="flat" cmpd="sng" w="57150">
            <a:solidFill>
              <a:srgbClr val="0432FF"/>
            </a:solidFill>
            <a:prstDash val="solid"/>
            <a:miter lim="800000"/>
            <a:headEnd len="sm" w="sm" type="none"/>
            <a:tailEnd len="sm" w="sm" type="none"/>
          </a:ln>
        </p:spPr>
      </p:cxnSp>
      <p:sp>
        <p:nvSpPr>
          <p:cNvPr id="436" name="Google Shape;436;p32"/>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3"/>
          <p:cNvSpPr txBox="1"/>
          <p:nvPr>
            <p:ph type="title"/>
          </p:nvPr>
        </p:nvSpPr>
        <p:spPr>
          <a:xfrm>
            <a:off x="1320800" y="1193365"/>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Tips for Creating Safe Spaces</a:t>
            </a:r>
            <a:endParaRPr b="1"/>
          </a:p>
        </p:txBody>
      </p:sp>
      <p:sp>
        <p:nvSpPr>
          <p:cNvPr id="442" name="Google Shape;442;p33"/>
          <p:cNvSpPr txBox="1"/>
          <p:nvPr>
            <p:ph idx="2" type="body"/>
          </p:nvPr>
        </p:nvSpPr>
        <p:spPr>
          <a:xfrm>
            <a:off x="832960" y="2156186"/>
            <a:ext cx="5110640" cy="4130314"/>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SzPts val="1800"/>
              <a:buChar char="●"/>
            </a:pPr>
            <a:r>
              <a:rPr lang="en-US"/>
              <a:t>Create ground rules</a:t>
            </a:r>
            <a:endParaRPr/>
          </a:p>
          <a:p>
            <a:pPr indent="-342900" lvl="1" marL="914400" rtl="0" algn="l">
              <a:lnSpc>
                <a:spcPct val="100000"/>
              </a:lnSpc>
              <a:spcBef>
                <a:spcPts val="0"/>
              </a:spcBef>
              <a:spcAft>
                <a:spcPts val="0"/>
              </a:spcAft>
              <a:buSzPts val="1800"/>
              <a:buChar char="○"/>
            </a:pPr>
            <a:r>
              <a:rPr lang="en-US"/>
              <a:t>Right to be heard</a:t>
            </a:r>
            <a:endParaRPr/>
          </a:p>
          <a:p>
            <a:pPr indent="-342900" lvl="1" marL="914400" rtl="0" algn="l">
              <a:lnSpc>
                <a:spcPct val="100000"/>
              </a:lnSpc>
              <a:spcBef>
                <a:spcPts val="0"/>
              </a:spcBef>
              <a:spcAft>
                <a:spcPts val="0"/>
              </a:spcAft>
              <a:buSzPts val="1800"/>
              <a:buChar char="○"/>
            </a:pPr>
            <a:r>
              <a:rPr lang="en-US"/>
              <a:t>Respect</a:t>
            </a:r>
            <a:endParaRPr/>
          </a:p>
          <a:p>
            <a:pPr indent="-342900" lvl="1" marL="914400" rtl="0" algn="l">
              <a:lnSpc>
                <a:spcPct val="100000"/>
              </a:lnSpc>
              <a:spcBef>
                <a:spcPts val="0"/>
              </a:spcBef>
              <a:spcAft>
                <a:spcPts val="0"/>
              </a:spcAft>
              <a:buSzPts val="1800"/>
              <a:buChar char="○"/>
            </a:pPr>
            <a:r>
              <a:rPr lang="en-US"/>
              <a:t>Confidentiality</a:t>
            </a:r>
            <a:endParaRPr/>
          </a:p>
          <a:p>
            <a:pPr indent="-342900" lvl="0" marL="457200" rtl="0" algn="l">
              <a:lnSpc>
                <a:spcPct val="100000"/>
              </a:lnSpc>
              <a:spcBef>
                <a:spcPts val="0"/>
              </a:spcBef>
              <a:spcAft>
                <a:spcPts val="0"/>
              </a:spcAft>
              <a:buSzPts val="1800"/>
              <a:buChar char="●"/>
            </a:pPr>
            <a:r>
              <a:rPr lang="en-US"/>
              <a:t>Foster a caring culture</a:t>
            </a:r>
            <a:endParaRPr/>
          </a:p>
          <a:p>
            <a:pPr indent="-342900" lvl="1" marL="914400" rtl="0" algn="l">
              <a:lnSpc>
                <a:spcPct val="100000"/>
              </a:lnSpc>
              <a:spcBef>
                <a:spcPts val="0"/>
              </a:spcBef>
              <a:spcAft>
                <a:spcPts val="0"/>
              </a:spcAft>
              <a:buSzPts val="1800"/>
              <a:buChar char="○"/>
            </a:pPr>
            <a:r>
              <a:rPr lang="en-US"/>
              <a:t>Words</a:t>
            </a:r>
            <a:endParaRPr/>
          </a:p>
          <a:p>
            <a:pPr indent="-342900" lvl="1" marL="914400" rtl="0" algn="l">
              <a:lnSpc>
                <a:spcPct val="100000"/>
              </a:lnSpc>
              <a:spcBef>
                <a:spcPts val="0"/>
              </a:spcBef>
              <a:spcAft>
                <a:spcPts val="0"/>
              </a:spcAft>
              <a:buSzPts val="1800"/>
              <a:buChar char="○"/>
            </a:pPr>
            <a:r>
              <a:rPr lang="en-US"/>
              <a:t>Actions </a:t>
            </a:r>
            <a:endParaRPr/>
          </a:p>
          <a:p>
            <a:pPr indent="-342900" lvl="1" marL="914400" rtl="0" algn="l">
              <a:lnSpc>
                <a:spcPct val="100000"/>
              </a:lnSpc>
              <a:spcBef>
                <a:spcPts val="0"/>
              </a:spcBef>
              <a:spcAft>
                <a:spcPts val="0"/>
              </a:spcAft>
              <a:buSzPts val="1800"/>
              <a:buChar char="○"/>
            </a:pPr>
            <a:r>
              <a:rPr lang="en-US"/>
              <a:t>Struggles</a:t>
            </a:r>
            <a:endParaRPr/>
          </a:p>
        </p:txBody>
      </p:sp>
      <p:sp>
        <p:nvSpPr>
          <p:cNvPr id="443" name="Google Shape;443;p33"/>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sp>
        <p:nvSpPr>
          <p:cNvPr id="444" name="Google Shape;444;p33"/>
          <p:cNvSpPr txBox="1"/>
          <p:nvPr/>
        </p:nvSpPr>
        <p:spPr>
          <a:xfrm>
            <a:off x="6318351" y="2176435"/>
            <a:ext cx="5536069" cy="4130315"/>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Be equitable and inclusive</a:t>
            </a:r>
            <a:endParaRPr b="0" i="0" sz="1400" u="none" cap="none" strike="noStrike">
              <a:solidFill>
                <a:srgbClr val="000000"/>
              </a:solidFill>
              <a:latin typeface="Arial"/>
              <a:ea typeface="Arial"/>
              <a:cs typeface="Arial"/>
              <a:sym typeface="Arial"/>
            </a:endParaRPr>
          </a:p>
          <a:p>
            <a:pPr indent="-381000" lvl="1" marL="914400" marR="0" rtl="0" algn="l">
              <a:lnSpc>
                <a:spcPct val="100000"/>
              </a:lnSpc>
              <a:spcBef>
                <a:spcPts val="0"/>
              </a:spcBef>
              <a:spcAft>
                <a:spcPts val="0"/>
              </a:spcAft>
              <a:buClr>
                <a:schemeClr val="dk1"/>
              </a:buClr>
              <a:buSzPts val="2400"/>
              <a:buFont typeface="Calibri"/>
              <a:buChar char="○"/>
            </a:pPr>
            <a:r>
              <a:rPr b="0" i="0" lang="en-US" sz="2400" u="none" cap="none" strike="noStrike">
                <a:solidFill>
                  <a:schemeClr val="dk1"/>
                </a:solidFill>
                <a:latin typeface="Calibri"/>
                <a:ea typeface="Calibri"/>
                <a:cs typeface="Calibri"/>
                <a:sym typeface="Calibri"/>
              </a:rPr>
              <a:t>Understanding</a:t>
            </a:r>
            <a:endParaRPr b="0" i="0" sz="1400" u="none" cap="none" strike="noStrike">
              <a:solidFill>
                <a:srgbClr val="000000"/>
              </a:solidFill>
              <a:latin typeface="Arial"/>
              <a:ea typeface="Arial"/>
              <a:cs typeface="Arial"/>
              <a:sym typeface="Arial"/>
            </a:endParaRPr>
          </a:p>
          <a:p>
            <a:pPr indent="-355600" lvl="2" marL="1371600" marR="0" rtl="0" algn="l">
              <a:lnSpc>
                <a:spcPct val="10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Them</a:t>
            </a:r>
            <a:endParaRPr b="0" i="0" sz="1400" u="none" cap="none" strike="noStrike">
              <a:solidFill>
                <a:srgbClr val="000000"/>
              </a:solidFill>
              <a:latin typeface="Arial"/>
              <a:ea typeface="Arial"/>
              <a:cs typeface="Arial"/>
              <a:sym typeface="Arial"/>
            </a:endParaRPr>
          </a:p>
          <a:p>
            <a:pPr indent="-355600" lvl="2" marL="1371600" marR="0" rtl="0" algn="l">
              <a:lnSpc>
                <a:spcPct val="10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Themselves </a:t>
            </a:r>
            <a:endParaRPr b="0" i="0" sz="1400" u="none" cap="none" strike="noStrike">
              <a:solidFill>
                <a:srgbClr val="000000"/>
              </a:solidFill>
              <a:latin typeface="Arial"/>
              <a:ea typeface="Arial"/>
              <a:cs typeface="Arial"/>
              <a:sym typeface="Arial"/>
            </a:endParaRPr>
          </a:p>
          <a:p>
            <a:pPr indent="-355600" lvl="2" marL="1371600" marR="0" rtl="0" algn="l">
              <a:lnSpc>
                <a:spcPct val="10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Others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2400" u="none" cap="none" strike="noStrike">
              <a:solidFill>
                <a:schemeClr val="dk1"/>
              </a:solidFill>
              <a:latin typeface="Calibri"/>
              <a:ea typeface="Calibri"/>
              <a:cs typeface="Calibri"/>
              <a:sym typeface="Calibri"/>
            </a:endParaRPr>
          </a:p>
        </p:txBody>
      </p:sp>
      <p:cxnSp>
        <p:nvCxnSpPr>
          <p:cNvPr id="445" name="Google Shape;445;p33"/>
          <p:cNvCxnSpPr/>
          <p:nvPr/>
        </p:nvCxnSpPr>
        <p:spPr>
          <a:xfrm flipH="1">
            <a:off x="6084930" y="2156186"/>
            <a:ext cx="22138" cy="3707943"/>
          </a:xfrm>
          <a:prstGeom prst="straightConnector1">
            <a:avLst/>
          </a:prstGeom>
          <a:noFill/>
          <a:ln cap="flat" cmpd="sng" w="57150">
            <a:solidFill>
              <a:srgbClr val="6B9BD1"/>
            </a:solidFill>
            <a:prstDash val="solid"/>
            <a:miter lim="800000"/>
            <a:headEnd len="sm" w="sm" type="none"/>
            <a:tailEnd len="sm" w="sm" type="none"/>
          </a:ln>
        </p:spPr>
      </p:cxnSp>
      <p:sp>
        <p:nvSpPr>
          <p:cNvPr id="446" name="Google Shape;446;p33"/>
          <p:cNvSpPr txBox="1"/>
          <p:nvPr/>
        </p:nvSpPr>
        <p:spPr>
          <a:xfrm>
            <a:off x="3691995" y="5805511"/>
            <a:ext cx="4880894"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Adapted from Youth Today by Gina McGovern</a:t>
            </a:r>
            <a:endParaRPr b="0" i="0" sz="1400" u="none" cap="none" strike="noStrike">
              <a:solidFill>
                <a:srgbClr val="000000"/>
              </a:solidFill>
              <a:latin typeface="Arial"/>
              <a:ea typeface="Arial"/>
              <a:cs typeface="Arial"/>
              <a:sym typeface="Arial"/>
            </a:endParaRPr>
          </a:p>
        </p:txBody>
      </p:sp>
      <p:pic>
        <p:nvPicPr>
          <p:cNvPr id="447" name="Google Shape;447;p33"/>
          <p:cNvPicPr preferRelativeResize="0"/>
          <p:nvPr/>
        </p:nvPicPr>
        <p:blipFill rotWithShape="1">
          <a:blip r:embed="rId3">
            <a:alphaModFix/>
          </a:blip>
          <a:srcRect b="0" l="0" r="0" t="0"/>
          <a:stretch/>
        </p:blipFill>
        <p:spPr>
          <a:xfrm>
            <a:off x="8572889" y="3322299"/>
            <a:ext cx="2852564" cy="2462645"/>
          </a:xfrm>
          <a:prstGeom prst="rect">
            <a:avLst/>
          </a:prstGeom>
          <a:noFill/>
          <a:ln>
            <a:noFill/>
          </a:ln>
        </p:spPr>
      </p:pic>
      <p:sp>
        <p:nvSpPr>
          <p:cNvPr id="448" name="Google Shape;448;p33"/>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449" name="Google Shape;449;p33"/>
          <p:cNvPicPr preferRelativeResize="0"/>
          <p:nvPr/>
        </p:nvPicPr>
        <p:blipFill rotWithShape="1">
          <a:blip r:embed="rId4">
            <a:alphaModFix/>
          </a:blip>
          <a:srcRect b="0" l="0" r="0" t="0"/>
          <a:stretch/>
        </p:blipFill>
        <p:spPr>
          <a:xfrm>
            <a:off x="526773" y="161850"/>
            <a:ext cx="1005919" cy="1219200"/>
          </a:xfrm>
          <a:prstGeom prst="rect">
            <a:avLst/>
          </a:prstGeom>
          <a:noFill/>
          <a:ln>
            <a:noFill/>
          </a:ln>
        </p:spPr>
      </p:pic>
      <p:cxnSp>
        <p:nvCxnSpPr>
          <p:cNvPr id="450" name="Google Shape;450;p33"/>
          <p:cNvCxnSpPr/>
          <p:nvPr/>
        </p:nvCxnSpPr>
        <p:spPr>
          <a:xfrm>
            <a:off x="526773" y="1419477"/>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34"/>
          <p:cNvSpPr txBox="1"/>
          <p:nvPr>
            <p:ph type="title"/>
          </p:nvPr>
        </p:nvSpPr>
        <p:spPr>
          <a:xfrm>
            <a:off x="838200" y="365125"/>
            <a:ext cx="10899912"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Trauma-Informed Best Practices</a:t>
            </a:r>
            <a:endParaRPr/>
          </a:p>
        </p:txBody>
      </p:sp>
      <p:sp>
        <p:nvSpPr>
          <p:cNvPr id="457" name="Google Shape;457;p34"/>
          <p:cNvSpPr txBox="1"/>
          <p:nvPr/>
        </p:nvSpPr>
        <p:spPr>
          <a:xfrm>
            <a:off x="609600" y="1600203"/>
            <a:ext cx="11128512" cy="4241936"/>
          </a:xfrm>
          <a:prstGeom prst="rect">
            <a:avLst/>
          </a:prstGeom>
          <a:solidFill>
            <a:srgbClr val="B3C6E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960"/>
              </a:spcBef>
              <a:spcAft>
                <a:spcPts val="0"/>
              </a:spcAft>
              <a:buClr>
                <a:schemeClr val="dk1"/>
              </a:buClr>
              <a:buSzPts val="4800"/>
              <a:buFont typeface="Arial"/>
              <a:buNone/>
            </a:pPr>
            <a:r>
              <a:rPr b="0" i="0" lang="en-US" sz="4800" u="none" cap="none" strike="noStrike">
                <a:solidFill>
                  <a:schemeClr val="dk1"/>
                </a:solidFill>
                <a:latin typeface="Calibri"/>
                <a:ea typeface="Calibri"/>
                <a:cs typeface="Calibri"/>
                <a:sym typeface="Calibri"/>
              </a:rPr>
              <a:t>Part VIII: Emotional Support</a:t>
            </a:r>
            <a:endParaRPr b="0" i="0" sz="1400" u="none" cap="none" strike="noStrike">
              <a:solidFill>
                <a:srgbClr val="000000"/>
              </a:solidFill>
              <a:latin typeface="Arial"/>
              <a:ea typeface="Arial"/>
              <a:cs typeface="Arial"/>
              <a:sym typeface="Arial"/>
            </a:endParaRPr>
          </a:p>
        </p:txBody>
      </p:sp>
      <p:sp>
        <p:nvSpPr>
          <p:cNvPr id="458" name="Google Shape;458;p34"/>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459" name="Google Shape;459;p34"/>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460" name="Google Shape;460;p34"/>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35"/>
          <p:cNvSpPr txBox="1"/>
          <p:nvPr>
            <p:ph type="title"/>
          </p:nvPr>
        </p:nvSpPr>
        <p:spPr>
          <a:xfrm>
            <a:off x="838200" y="365125"/>
            <a:ext cx="10899912"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Trauma-Informed Best Practices</a:t>
            </a:r>
            <a:endParaRPr/>
          </a:p>
        </p:txBody>
      </p:sp>
      <p:pic>
        <p:nvPicPr>
          <p:cNvPr id="467" name="Google Shape;467;p35"/>
          <p:cNvPicPr preferRelativeResize="0"/>
          <p:nvPr/>
        </p:nvPicPr>
        <p:blipFill rotWithShape="1">
          <a:blip r:embed="rId3">
            <a:alphaModFix/>
          </a:blip>
          <a:srcRect b="0" l="0" r="0" t="0"/>
          <a:stretch/>
        </p:blipFill>
        <p:spPr>
          <a:xfrm>
            <a:off x="6288156" y="1641763"/>
            <a:ext cx="4294909" cy="4294909"/>
          </a:xfrm>
          <a:prstGeom prst="rect">
            <a:avLst/>
          </a:prstGeom>
          <a:noFill/>
          <a:ln>
            <a:noFill/>
          </a:ln>
        </p:spPr>
      </p:pic>
      <p:sp>
        <p:nvSpPr>
          <p:cNvPr id="468" name="Google Shape;468;p35"/>
          <p:cNvSpPr txBox="1"/>
          <p:nvPr/>
        </p:nvSpPr>
        <p:spPr>
          <a:xfrm>
            <a:off x="1783772" y="2729562"/>
            <a:ext cx="2892136"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1" i="0" sz="4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Calibri"/>
              <a:buNone/>
            </a:pPr>
            <a:r>
              <a:rPr b="0" i="0" lang="en-US" sz="4400" u="none" cap="none" strike="noStrike">
                <a:solidFill>
                  <a:schemeClr val="dk1"/>
                </a:solidFill>
                <a:latin typeface="Calibri"/>
                <a:ea typeface="Calibri"/>
                <a:cs typeface="Calibri"/>
                <a:sym typeface="Calibri"/>
              </a:rPr>
              <a:t>Activity</a:t>
            </a:r>
            <a:r>
              <a:rPr lang="en-US" sz="4400">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Calibri"/>
              <a:buNone/>
            </a:pPr>
            <a:r>
              <a:rPr b="0" i="0" lang="en-US" sz="4400" u="none" cap="none" strike="noStrike">
                <a:solidFill>
                  <a:schemeClr val="dk1"/>
                </a:solidFill>
                <a:latin typeface="Calibri"/>
                <a:ea typeface="Calibri"/>
                <a:cs typeface="Calibri"/>
                <a:sym typeface="Calibri"/>
              </a:rPr>
              <a:t>Visualizing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Calibri"/>
              <a:buNone/>
            </a:pPr>
            <a:r>
              <a:rPr b="0" i="0" lang="en-US" sz="4400" u="none" cap="none" strike="noStrike">
                <a:solidFill>
                  <a:schemeClr val="dk1"/>
                </a:solidFill>
                <a:latin typeface="Calibri"/>
                <a:ea typeface="Calibri"/>
                <a:cs typeface="Calibri"/>
                <a:sym typeface="Calibri"/>
              </a:rPr>
              <a:t>Your Feelings</a:t>
            </a:r>
            <a:endParaRPr b="0" i="0" sz="1400" u="none" cap="none" strike="noStrike">
              <a:solidFill>
                <a:srgbClr val="000000"/>
              </a:solidFill>
              <a:latin typeface="Arial"/>
              <a:ea typeface="Arial"/>
              <a:cs typeface="Arial"/>
              <a:sym typeface="Arial"/>
            </a:endParaRPr>
          </a:p>
        </p:txBody>
      </p:sp>
      <p:sp>
        <p:nvSpPr>
          <p:cNvPr id="469" name="Google Shape;469;p35"/>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470" name="Google Shape;470;p35"/>
          <p:cNvPicPr preferRelativeResize="0"/>
          <p:nvPr/>
        </p:nvPicPr>
        <p:blipFill rotWithShape="1">
          <a:blip r:embed="rId4">
            <a:alphaModFix/>
          </a:blip>
          <a:srcRect b="0" l="0" r="0" t="0"/>
          <a:stretch/>
        </p:blipFill>
        <p:spPr>
          <a:xfrm>
            <a:off x="526773" y="200277"/>
            <a:ext cx="1005919" cy="1219200"/>
          </a:xfrm>
          <a:prstGeom prst="rect">
            <a:avLst/>
          </a:prstGeom>
          <a:noFill/>
          <a:ln>
            <a:noFill/>
          </a:ln>
        </p:spPr>
      </p:pic>
      <p:cxnSp>
        <p:nvCxnSpPr>
          <p:cNvPr id="471" name="Google Shape;471;p35"/>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36"/>
          <p:cNvSpPr txBox="1"/>
          <p:nvPr>
            <p:ph type="title"/>
          </p:nvPr>
        </p:nvSpPr>
        <p:spPr>
          <a:xfrm>
            <a:off x="838200" y="365125"/>
            <a:ext cx="10899912"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Trauma-Informed Best Practices</a:t>
            </a:r>
            <a:endParaRPr/>
          </a:p>
        </p:txBody>
      </p:sp>
      <p:sp>
        <p:nvSpPr>
          <p:cNvPr id="478" name="Google Shape;478;p36"/>
          <p:cNvSpPr txBox="1"/>
          <p:nvPr/>
        </p:nvSpPr>
        <p:spPr>
          <a:xfrm>
            <a:off x="1326572" y="2857500"/>
            <a:ext cx="2892136"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440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Clr>
                <a:schemeClr val="dk1"/>
              </a:buClr>
              <a:buSzPts val="1400"/>
              <a:buFont typeface="Calibri"/>
              <a:buNone/>
            </a:pPr>
            <a:r>
              <a:rPr b="0" i="0" lang="en-US" sz="4400" u="none" cap="none" strike="noStrike">
                <a:solidFill>
                  <a:schemeClr val="dk1"/>
                </a:solidFill>
                <a:latin typeface="Calibri"/>
                <a:ea typeface="Calibri"/>
                <a:cs typeface="Calibri"/>
                <a:sym typeface="Calibri"/>
              </a:rPr>
              <a:t>Activity</a:t>
            </a:r>
            <a:r>
              <a:rPr lang="en-US" sz="4400">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1400"/>
              <a:buFont typeface="Calibri"/>
              <a:buNone/>
            </a:pPr>
            <a:r>
              <a:rPr b="0" i="0" lang="en-US" sz="4400" u="none" cap="none" strike="noStrike">
                <a:solidFill>
                  <a:schemeClr val="dk1"/>
                </a:solidFill>
                <a:latin typeface="Calibri"/>
                <a:ea typeface="Calibri"/>
                <a:cs typeface="Calibri"/>
                <a:sym typeface="Calibri"/>
              </a:rPr>
              <a:t>Going to Your Happy Place/</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1400"/>
              <a:buFont typeface="Calibri"/>
              <a:buNone/>
            </a:pPr>
            <a:r>
              <a:rPr b="0" i="0" lang="en-US" sz="4400" u="none" cap="none" strike="noStrike">
                <a:solidFill>
                  <a:schemeClr val="dk1"/>
                </a:solidFill>
                <a:latin typeface="Calibri"/>
                <a:ea typeface="Calibri"/>
                <a:cs typeface="Calibri"/>
                <a:sym typeface="Calibri"/>
              </a:rPr>
              <a:t>30-Second Vacation</a:t>
            </a:r>
            <a:endParaRPr b="0" i="0" sz="1400" u="none" cap="none" strike="noStrike">
              <a:solidFill>
                <a:srgbClr val="000000"/>
              </a:solidFill>
              <a:latin typeface="Arial"/>
              <a:ea typeface="Arial"/>
              <a:cs typeface="Arial"/>
              <a:sym typeface="Arial"/>
            </a:endParaRPr>
          </a:p>
        </p:txBody>
      </p:sp>
      <p:pic>
        <p:nvPicPr>
          <p:cNvPr id="479" name="Google Shape;479;p36"/>
          <p:cNvPicPr preferRelativeResize="0"/>
          <p:nvPr/>
        </p:nvPicPr>
        <p:blipFill rotWithShape="1">
          <a:blip r:embed="rId3">
            <a:alphaModFix/>
          </a:blip>
          <a:srcRect b="0" l="0" r="0" t="0"/>
          <a:stretch/>
        </p:blipFill>
        <p:spPr>
          <a:xfrm>
            <a:off x="4904508" y="1676833"/>
            <a:ext cx="6281304" cy="4187536"/>
          </a:xfrm>
          <a:prstGeom prst="rect">
            <a:avLst/>
          </a:prstGeom>
          <a:noFill/>
          <a:ln>
            <a:noFill/>
          </a:ln>
        </p:spPr>
      </p:pic>
      <p:sp>
        <p:nvSpPr>
          <p:cNvPr id="480" name="Google Shape;480;p36"/>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481" name="Google Shape;481;p36"/>
          <p:cNvPicPr preferRelativeResize="0"/>
          <p:nvPr/>
        </p:nvPicPr>
        <p:blipFill rotWithShape="1">
          <a:blip r:embed="rId4">
            <a:alphaModFix/>
          </a:blip>
          <a:srcRect b="0" l="0" r="0" t="0"/>
          <a:stretch/>
        </p:blipFill>
        <p:spPr>
          <a:xfrm>
            <a:off x="526773" y="200277"/>
            <a:ext cx="1005919" cy="1219200"/>
          </a:xfrm>
          <a:prstGeom prst="rect">
            <a:avLst/>
          </a:prstGeom>
          <a:noFill/>
          <a:ln>
            <a:noFill/>
          </a:ln>
        </p:spPr>
      </p:pic>
      <p:cxnSp>
        <p:nvCxnSpPr>
          <p:cNvPr id="482" name="Google Shape;482;p36"/>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37"/>
          <p:cNvPicPr preferRelativeResize="0"/>
          <p:nvPr/>
        </p:nvPicPr>
        <p:blipFill rotWithShape="1">
          <a:blip r:embed="rId3">
            <a:alphaModFix/>
          </a:blip>
          <a:srcRect b="0" l="0" r="0" t="0"/>
          <a:stretch/>
        </p:blipFill>
        <p:spPr>
          <a:xfrm>
            <a:off x="1849583" y="3376991"/>
            <a:ext cx="8863445" cy="2719009"/>
          </a:xfrm>
          <a:prstGeom prst="rect">
            <a:avLst/>
          </a:prstGeom>
          <a:noFill/>
          <a:ln>
            <a:noFill/>
          </a:ln>
        </p:spPr>
      </p:pic>
      <p:sp>
        <p:nvSpPr>
          <p:cNvPr id="488" name="Google Shape;488;p37"/>
          <p:cNvSpPr txBox="1"/>
          <p:nvPr>
            <p:ph type="title"/>
          </p:nvPr>
        </p:nvSpPr>
        <p:spPr>
          <a:xfrm>
            <a:off x="1320800" y="1426631"/>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Tips for Seeking Emotional Support</a:t>
            </a:r>
            <a:endParaRPr b="1"/>
          </a:p>
        </p:txBody>
      </p:sp>
      <p:sp>
        <p:nvSpPr>
          <p:cNvPr id="489" name="Google Shape;489;p37"/>
          <p:cNvSpPr txBox="1"/>
          <p:nvPr>
            <p:ph idx="2" type="body"/>
          </p:nvPr>
        </p:nvSpPr>
        <p:spPr>
          <a:xfrm>
            <a:off x="921027" y="2613216"/>
            <a:ext cx="10016499" cy="3863784"/>
          </a:xfrm>
          <a:prstGeom prst="rect">
            <a:avLst/>
          </a:prstGeom>
          <a:noFill/>
          <a:ln>
            <a:noFill/>
          </a:ln>
        </p:spPr>
        <p:txBody>
          <a:bodyPr anchorCtr="0" anchor="t" bIns="45700" lIns="91425" spcFirstLastPara="1" rIns="91425" wrap="square" tIns="45700">
            <a:noAutofit/>
          </a:bodyPr>
          <a:lstStyle/>
          <a:p>
            <a:pPr indent="-342898" lvl="0" marL="342898" rtl="0" algn="l">
              <a:lnSpc>
                <a:spcPct val="100000"/>
              </a:lnSpc>
              <a:spcBef>
                <a:spcPts val="0"/>
              </a:spcBef>
              <a:spcAft>
                <a:spcPts val="0"/>
              </a:spcAft>
              <a:buClr>
                <a:schemeClr val="dk1"/>
              </a:buClr>
              <a:buSzPts val="3200"/>
              <a:buChar char="•"/>
            </a:pPr>
            <a:r>
              <a:rPr lang="en-US" sz="3600"/>
              <a:t>Think about your support network.</a:t>
            </a:r>
            <a:endParaRPr/>
          </a:p>
          <a:p>
            <a:pPr indent="-342898" lvl="0" marL="342898" rtl="0" algn="l">
              <a:lnSpc>
                <a:spcPct val="100000"/>
              </a:lnSpc>
              <a:spcBef>
                <a:spcPts val="640"/>
              </a:spcBef>
              <a:spcAft>
                <a:spcPts val="0"/>
              </a:spcAft>
              <a:buClr>
                <a:schemeClr val="dk1"/>
              </a:buClr>
              <a:buSzPts val="3200"/>
              <a:buChar char="•"/>
            </a:pPr>
            <a:r>
              <a:rPr lang="en-US" sz="3600"/>
              <a:t>Grow your support network.</a:t>
            </a:r>
            <a:endParaRPr/>
          </a:p>
          <a:p>
            <a:pPr indent="-342898" lvl="0" marL="342898" rtl="0" algn="l">
              <a:lnSpc>
                <a:spcPct val="100000"/>
              </a:lnSpc>
              <a:spcBef>
                <a:spcPts val="640"/>
              </a:spcBef>
              <a:spcAft>
                <a:spcPts val="0"/>
              </a:spcAft>
              <a:buClr>
                <a:schemeClr val="dk1"/>
              </a:buClr>
              <a:buSzPts val="3200"/>
              <a:buChar char="•"/>
            </a:pPr>
            <a:r>
              <a:rPr lang="en-US" sz="3600"/>
              <a:t>Know when to seek professional help.</a:t>
            </a:r>
            <a:endParaRPr/>
          </a:p>
        </p:txBody>
      </p:sp>
      <p:sp>
        <p:nvSpPr>
          <p:cNvPr id="490" name="Google Shape;490;p37"/>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pic>
        <p:nvPicPr>
          <p:cNvPr id="491" name="Google Shape;491;p37"/>
          <p:cNvPicPr preferRelativeResize="0"/>
          <p:nvPr/>
        </p:nvPicPr>
        <p:blipFill rotWithShape="1">
          <a:blip r:embed="rId4">
            <a:alphaModFix/>
          </a:blip>
          <a:srcRect b="0" l="0" r="0" t="0"/>
          <a:stretch/>
        </p:blipFill>
        <p:spPr>
          <a:xfrm>
            <a:off x="526773" y="200277"/>
            <a:ext cx="1005919" cy="1219200"/>
          </a:xfrm>
          <a:prstGeom prst="rect">
            <a:avLst/>
          </a:prstGeom>
          <a:noFill/>
          <a:ln>
            <a:noFill/>
          </a:ln>
        </p:spPr>
      </p:pic>
      <p:cxnSp>
        <p:nvCxnSpPr>
          <p:cNvPr id="492" name="Google Shape;492;p37"/>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
        <p:nvSpPr>
          <p:cNvPr id="493" name="Google Shape;493;p37"/>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38"/>
          <p:cNvSpPr txBox="1"/>
          <p:nvPr>
            <p:ph type="title"/>
          </p:nvPr>
        </p:nvSpPr>
        <p:spPr>
          <a:xfrm>
            <a:off x="838200" y="365125"/>
            <a:ext cx="10899912"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Trauma-Informed Best Practices</a:t>
            </a:r>
            <a:endParaRPr/>
          </a:p>
        </p:txBody>
      </p:sp>
      <p:pic>
        <p:nvPicPr>
          <p:cNvPr id="500" name="Google Shape;500;p38"/>
          <p:cNvPicPr preferRelativeResize="0"/>
          <p:nvPr/>
        </p:nvPicPr>
        <p:blipFill rotWithShape="1">
          <a:blip r:embed="rId3">
            <a:alphaModFix/>
          </a:blip>
          <a:srcRect b="0" l="0" r="0" t="0"/>
          <a:stretch/>
        </p:blipFill>
        <p:spPr>
          <a:xfrm>
            <a:off x="1565077" y="2700852"/>
            <a:ext cx="2286113" cy="2286113"/>
          </a:xfrm>
          <a:prstGeom prst="rect">
            <a:avLst/>
          </a:prstGeom>
          <a:noFill/>
          <a:ln>
            <a:noFill/>
          </a:ln>
        </p:spPr>
      </p:pic>
      <p:sp>
        <p:nvSpPr>
          <p:cNvPr id="501" name="Google Shape;501;p38"/>
          <p:cNvSpPr/>
          <p:nvPr/>
        </p:nvSpPr>
        <p:spPr>
          <a:xfrm>
            <a:off x="4445378" y="3015202"/>
            <a:ext cx="639085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Arial"/>
                <a:ea typeface="Arial"/>
                <a:cs typeface="Arial"/>
                <a:sym typeface="Arial"/>
              </a:rPr>
              <a:t>Please use the link to fill out an evaluation. Thank you!</a:t>
            </a:r>
            <a:endParaRPr b="0" i="0" sz="1400" u="none" cap="none" strike="noStrike">
              <a:solidFill>
                <a:srgbClr val="000000"/>
              </a:solidFill>
              <a:latin typeface="Arial"/>
              <a:ea typeface="Arial"/>
              <a:cs typeface="Arial"/>
              <a:sym typeface="Arial"/>
            </a:endParaRPr>
          </a:p>
        </p:txBody>
      </p:sp>
      <p:sp>
        <p:nvSpPr>
          <p:cNvPr id="502" name="Google Shape;502;p38"/>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cxnSp>
        <p:nvCxnSpPr>
          <p:cNvPr id="503" name="Google Shape;503;p38"/>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pic>
        <p:nvPicPr>
          <p:cNvPr id="504" name="Google Shape;504;p38"/>
          <p:cNvPicPr preferRelativeResize="0"/>
          <p:nvPr/>
        </p:nvPicPr>
        <p:blipFill rotWithShape="1">
          <a:blip r:embed="rId4">
            <a:alphaModFix/>
          </a:blip>
          <a:srcRect b="0" l="0" r="0" t="0"/>
          <a:stretch/>
        </p:blipFill>
        <p:spPr>
          <a:xfrm>
            <a:off x="526773" y="200277"/>
            <a:ext cx="1005919" cy="1219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39"/>
          <p:cNvSpPr txBox="1"/>
          <p:nvPr>
            <p:ph type="title"/>
          </p:nvPr>
        </p:nvSpPr>
        <p:spPr>
          <a:xfrm>
            <a:off x="946688" y="882333"/>
            <a:ext cx="10899912" cy="1325563"/>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Trauma-Informed Best Practices</a:t>
            </a:r>
            <a:br>
              <a:rPr lang="en-US" sz="6000">
                <a:latin typeface="Calibri"/>
                <a:ea typeface="Calibri"/>
                <a:cs typeface="Calibri"/>
                <a:sym typeface="Calibri"/>
              </a:rPr>
            </a:br>
            <a:endParaRPr sz="6000">
              <a:latin typeface="Calibri"/>
              <a:ea typeface="Calibri"/>
              <a:cs typeface="Calibri"/>
              <a:sym typeface="Calibri"/>
            </a:endParaRPr>
          </a:p>
        </p:txBody>
      </p:sp>
      <p:sp>
        <p:nvSpPr>
          <p:cNvPr id="511" name="Google Shape;511;p39"/>
          <p:cNvSpPr txBox="1"/>
          <p:nvPr/>
        </p:nvSpPr>
        <p:spPr>
          <a:xfrm>
            <a:off x="526773" y="2766432"/>
            <a:ext cx="4361228" cy="1210255"/>
          </a:xfrm>
          <a:prstGeom prst="rect">
            <a:avLst/>
          </a:prstGeom>
          <a:noFill/>
          <a:ln>
            <a:noFill/>
          </a:ln>
        </p:spPr>
        <p:txBody>
          <a:bodyPr anchorCtr="0" anchor="t" bIns="45700" lIns="91425" spcFirstLastPara="1" rIns="91425" wrap="square" tIns="45700">
            <a:normAutofit/>
          </a:bodyPr>
          <a:lstStyle/>
          <a:p>
            <a:pPr indent="0" lvl="0" marL="0" marR="0" rtl="0" algn="ctr">
              <a:lnSpc>
                <a:spcPct val="80000"/>
              </a:lnSpc>
              <a:spcBef>
                <a:spcPts val="0"/>
              </a:spcBef>
              <a:spcAft>
                <a:spcPts val="0"/>
              </a:spcAft>
              <a:buClr>
                <a:schemeClr val="dk1"/>
              </a:buClr>
              <a:buSzPts val="2400"/>
              <a:buFont typeface="Arial"/>
              <a:buNone/>
            </a:pPr>
            <a:r>
              <a:rPr b="0" i="0" lang="en-US" sz="2800" u="none" cap="none" strike="noStrike">
                <a:solidFill>
                  <a:srgbClr val="A5A5A5"/>
                </a:solidFill>
                <a:latin typeface="Arial"/>
                <a:ea typeface="Arial"/>
                <a:cs typeface="Arial"/>
                <a:sym typeface="Arial"/>
              </a:rPr>
              <a:t>Presenter name</a:t>
            </a:r>
            <a:endParaRPr b="0" i="0" sz="1800" u="none" cap="none" strike="noStrike">
              <a:solidFill>
                <a:schemeClr val="dk1"/>
              </a:solidFill>
              <a:latin typeface="Calibri"/>
              <a:ea typeface="Calibri"/>
              <a:cs typeface="Calibri"/>
              <a:sym typeface="Calibri"/>
            </a:endParaRPr>
          </a:p>
          <a:p>
            <a:pPr indent="0" lvl="0" marL="0" marR="0" rtl="0" algn="ctr">
              <a:lnSpc>
                <a:spcPct val="80000"/>
              </a:lnSpc>
              <a:spcBef>
                <a:spcPts val="0"/>
              </a:spcBef>
              <a:spcAft>
                <a:spcPts val="0"/>
              </a:spcAft>
              <a:buClr>
                <a:schemeClr val="dk1"/>
              </a:buClr>
              <a:buSzPts val="2400"/>
              <a:buFont typeface="Arial"/>
              <a:buNone/>
            </a:pPr>
            <a:r>
              <a:rPr b="0" i="0" lang="en-US" sz="2800" u="none" cap="none" strike="noStrike">
                <a:solidFill>
                  <a:srgbClr val="A5A5A5"/>
                </a:solidFill>
                <a:latin typeface="Arial"/>
                <a:ea typeface="Arial"/>
                <a:cs typeface="Arial"/>
                <a:sym typeface="Arial"/>
              </a:rPr>
              <a:t>Email</a:t>
            </a:r>
            <a:endParaRPr b="0" i="0" sz="1800" u="none" cap="none" strike="noStrike">
              <a:solidFill>
                <a:schemeClr val="dk1"/>
              </a:solidFill>
              <a:latin typeface="Calibri"/>
              <a:ea typeface="Calibri"/>
              <a:cs typeface="Calibri"/>
              <a:sym typeface="Calibri"/>
            </a:endParaRPr>
          </a:p>
          <a:p>
            <a:pPr indent="0" lvl="0" marL="0" marR="0" rtl="0" algn="ctr">
              <a:lnSpc>
                <a:spcPct val="80000"/>
              </a:lnSpc>
              <a:spcBef>
                <a:spcPts val="0"/>
              </a:spcBef>
              <a:spcAft>
                <a:spcPts val="0"/>
              </a:spcAft>
              <a:buClr>
                <a:schemeClr val="dk1"/>
              </a:buClr>
              <a:buSzPts val="2400"/>
              <a:buFont typeface="Arial"/>
              <a:buNone/>
            </a:pPr>
            <a:r>
              <a:rPr b="0" i="0" lang="en-US" sz="2800" u="none" cap="none" strike="noStrike">
                <a:solidFill>
                  <a:srgbClr val="A5A5A5"/>
                </a:solidFill>
                <a:latin typeface="Arial"/>
                <a:ea typeface="Arial"/>
                <a:cs typeface="Arial"/>
                <a:sym typeface="Arial"/>
              </a:rPr>
              <a:t>Phone </a:t>
            </a:r>
            <a:endParaRPr b="0" i="0" sz="2800" u="none" cap="none" strike="noStrike">
              <a:solidFill>
                <a:schemeClr val="dk1"/>
              </a:solidFill>
              <a:latin typeface="Calibri"/>
              <a:ea typeface="Calibri"/>
              <a:cs typeface="Calibri"/>
              <a:sym typeface="Calibri"/>
            </a:endParaRPr>
          </a:p>
        </p:txBody>
      </p:sp>
      <p:pic>
        <p:nvPicPr>
          <p:cNvPr descr="Image result for breathing" id="512" name="Google Shape;512;p39"/>
          <p:cNvPicPr preferRelativeResize="0"/>
          <p:nvPr/>
        </p:nvPicPr>
        <p:blipFill rotWithShape="1">
          <a:blip r:embed="rId3">
            <a:alphaModFix/>
          </a:blip>
          <a:srcRect b="0" l="0" r="0" t="0"/>
          <a:stretch/>
        </p:blipFill>
        <p:spPr>
          <a:xfrm>
            <a:off x="4552122" y="1958008"/>
            <a:ext cx="6952028" cy="3826565"/>
          </a:xfrm>
          <a:prstGeom prst="rect">
            <a:avLst/>
          </a:prstGeom>
          <a:noFill/>
          <a:ln>
            <a:noFill/>
          </a:ln>
        </p:spPr>
      </p:pic>
      <p:pic>
        <p:nvPicPr>
          <p:cNvPr id="513" name="Google Shape;513;p39"/>
          <p:cNvPicPr preferRelativeResize="0"/>
          <p:nvPr/>
        </p:nvPicPr>
        <p:blipFill rotWithShape="1">
          <a:blip r:embed="rId4">
            <a:alphaModFix/>
          </a:blip>
          <a:srcRect b="0" l="0" r="0" t="0"/>
          <a:stretch/>
        </p:blipFill>
        <p:spPr>
          <a:xfrm>
            <a:off x="526773" y="325914"/>
            <a:ext cx="1005919" cy="1219200"/>
          </a:xfrm>
          <a:prstGeom prst="rect">
            <a:avLst/>
          </a:prstGeom>
          <a:noFill/>
          <a:ln>
            <a:noFill/>
          </a:ln>
        </p:spPr>
      </p:pic>
      <p:cxnSp>
        <p:nvCxnSpPr>
          <p:cNvPr id="514" name="Google Shape;514;p39"/>
          <p:cNvCxnSpPr/>
          <p:nvPr/>
        </p:nvCxnSpPr>
        <p:spPr>
          <a:xfrm>
            <a:off x="526773" y="1649359"/>
            <a:ext cx="11211339" cy="0"/>
          </a:xfrm>
          <a:prstGeom prst="straightConnector1">
            <a:avLst/>
          </a:prstGeom>
          <a:noFill/>
          <a:ln cap="flat" cmpd="sng" w="57150">
            <a:solidFill>
              <a:srgbClr val="0432FF"/>
            </a:solidFill>
            <a:prstDash val="solid"/>
            <a:miter lim="800000"/>
            <a:headEnd len="sm" w="sm" type="none"/>
            <a:tailEnd len="sm" w="sm" type="none"/>
          </a:ln>
        </p:spPr>
      </p:cxnSp>
      <p:sp>
        <p:nvSpPr>
          <p:cNvPr id="515" name="Google Shape;515;p39"/>
          <p:cNvSpPr txBox="1"/>
          <p:nvPr/>
        </p:nvSpPr>
        <p:spPr>
          <a:xfrm>
            <a:off x="526773" y="6096000"/>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4"/>
          <p:cNvSpPr txBox="1"/>
          <p:nvPr>
            <p:ph type="title"/>
          </p:nvPr>
        </p:nvSpPr>
        <p:spPr>
          <a:xfrm>
            <a:off x="697425" y="1380988"/>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Right Brain                 </a:t>
            </a:r>
            <a:r>
              <a:rPr lang="en-US"/>
              <a:t>            </a:t>
            </a:r>
            <a:r>
              <a:rPr b="1" lang="en-US"/>
              <a:t>Left Brain</a:t>
            </a:r>
            <a:endParaRPr b="1"/>
          </a:p>
        </p:txBody>
      </p:sp>
      <p:sp>
        <p:nvSpPr>
          <p:cNvPr id="123" name="Google Shape;123;p4"/>
          <p:cNvSpPr txBox="1"/>
          <p:nvPr>
            <p:ph idx="2" type="body"/>
          </p:nvPr>
        </p:nvSpPr>
        <p:spPr>
          <a:xfrm>
            <a:off x="593993" y="2374858"/>
            <a:ext cx="5386800" cy="4177200"/>
          </a:xfrm>
          <a:prstGeom prst="rect">
            <a:avLst/>
          </a:prstGeom>
          <a:noFill/>
          <a:ln>
            <a:noFill/>
          </a:ln>
        </p:spPr>
        <p:txBody>
          <a:bodyPr anchorCtr="0" anchor="t" bIns="45700" lIns="91425" spcFirstLastPara="1" rIns="91425" wrap="square" tIns="45700">
            <a:noAutofit/>
          </a:bodyPr>
          <a:lstStyle/>
          <a:p>
            <a:pPr indent="-190497" lvl="0" marL="342897" rtl="0" algn="l">
              <a:lnSpc>
                <a:spcPct val="100000"/>
              </a:lnSpc>
              <a:spcBef>
                <a:spcPts val="0"/>
              </a:spcBef>
              <a:spcAft>
                <a:spcPts val="0"/>
              </a:spcAft>
              <a:buClr>
                <a:schemeClr val="dk1"/>
              </a:buClr>
              <a:buSzPts val="2400"/>
              <a:buNone/>
            </a:pPr>
            <a:r>
              <a:rPr i="1" lang="en-US"/>
              <a:t>Emotion/Feelings</a:t>
            </a:r>
            <a:endParaRPr i="1"/>
          </a:p>
          <a:p>
            <a:pPr indent="-342900" lvl="0" marL="495302" rtl="0" algn="l">
              <a:lnSpc>
                <a:spcPct val="90000"/>
              </a:lnSpc>
              <a:spcBef>
                <a:spcPts val="0"/>
              </a:spcBef>
              <a:spcAft>
                <a:spcPts val="0"/>
              </a:spcAft>
              <a:buClr>
                <a:schemeClr val="dk1"/>
              </a:buClr>
              <a:buSzPts val="2800"/>
              <a:buChar char="•"/>
            </a:pPr>
            <a:r>
              <a:rPr lang="en-US"/>
              <a:t>Responsible for emotions</a:t>
            </a:r>
            <a:endParaRPr/>
          </a:p>
          <a:p>
            <a:pPr indent="-342900" lvl="0" marL="495302" rtl="0" algn="l">
              <a:lnSpc>
                <a:spcPct val="90000"/>
              </a:lnSpc>
              <a:spcBef>
                <a:spcPts val="0"/>
              </a:spcBef>
              <a:spcAft>
                <a:spcPts val="0"/>
              </a:spcAft>
              <a:buClr>
                <a:schemeClr val="dk1"/>
              </a:buClr>
              <a:buSzPts val="2800"/>
              <a:buChar char="•"/>
            </a:pPr>
            <a:r>
              <a:rPr lang="en-US"/>
              <a:t>Sends and receives non-verbal communications, like facial expressions</a:t>
            </a:r>
            <a:endParaRPr/>
          </a:p>
          <a:p>
            <a:pPr indent="-342900" lvl="0" marL="495302" rtl="0" algn="l">
              <a:lnSpc>
                <a:spcPct val="90000"/>
              </a:lnSpc>
              <a:spcBef>
                <a:spcPts val="0"/>
              </a:spcBef>
              <a:spcAft>
                <a:spcPts val="0"/>
              </a:spcAft>
              <a:buClr>
                <a:schemeClr val="dk1"/>
              </a:buClr>
              <a:buSzPts val="2800"/>
              <a:buChar char="•"/>
            </a:pPr>
            <a:r>
              <a:rPr lang="en-US"/>
              <a:t>Remembers the big picture of an event (including its meaning and feel)</a:t>
            </a:r>
            <a:endParaRPr/>
          </a:p>
          <a:p>
            <a:pPr indent="-342900" lvl="0" marL="495302" rtl="0" algn="l">
              <a:lnSpc>
                <a:spcPct val="90000"/>
              </a:lnSpc>
              <a:spcBef>
                <a:spcPts val="0"/>
              </a:spcBef>
              <a:spcAft>
                <a:spcPts val="0"/>
              </a:spcAft>
              <a:buClr>
                <a:schemeClr val="dk1"/>
              </a:buClr>
              <a:buSzPts val="2800"/>
              <a:buChar char="•"/>
            </a:pPr>
            <a:r>
              <a:rPr lang="en-US"/>
              <a:t>Stores images and personal memories</a:t>
            </a:r>
            <a:endParaRPr/>
          </a:p>
        </p:txBody>
      </p:sp>
      <p:sp>
        <p:nvSpPr>
          <p:cNvPr id="124" name="Google Shape;124;p4"/>
          <p:cNvSpPr txBox="1"/>
          <p:nvPr>
            <p:ph idx="4" type="body"/>
          </p:nvPr>
        </p:nvSpPr>
        <p:spPr>
          <a:xfrm>
            <a:off x="6084225" y="2530784"/>
            <a:ext cx="5389033" cy="4177268"/>
          </a:xfrm>
          <a:prstGeom prst="rect">
            <a:avLst/>
          </a:prstGeom>
          <a:noFill/>
          <a:ln>
            <a:noFill/>
          </a:ln>
        </p:spPr>
        <p:txBody>
          <a:bodyPr anchorCtr="0" anchor="t" bIns="45700" lIns="91425" spcFirstLastPara="1" rIns="91425" wrap="square" tIns="45700">
            <a:noAutofit/>
          </a:bodyPr>
          <a:lstStyle/>
          <a:p>
            <a:pPr indent="-190497" lvl="0" marL="342897" rtl="0" algn="l">
              <a:lnSpc>
                <a:spcPct val="100000"/>
              </a:lnSpc>
              <a:spcBef>
                <a:spcPts val="0"/>
              </a:spcBef>
              <a:spcAft>
                <a:spcPts val="0"/>
              </a:spcAft>
              <a:buClr>
                <a:schemeClr val="dk1"/>
              </a:buClr>
              <a:buSzPts val="2400"/>
              <a:buNone/>
            </a:pPr>
            <a:r>
              <a:rPr i="1" lang="en-US"/>
              <a:t>Logical/Words</a:t>
            </a:r>
            <a:endParaRPr/>
          </a:p>
          <a:p>
            <a:pPr indent="-342900" lvl="0" marL="495300" rtl="0" algn="l">
              <a:lnSpc>
                <a:spcPct val="90000"/>
              </a:lnSpc>
              <a:spcBef>
                <a:spcPts val="0"/>
              </a:spcBef>
              <a:spcAft>
                <a:spcPts val="0"/>
              </a:spcAft>
              <a:buClr>
                <a:schemeClr val="dk1"/>
              </a:buClr>
              <a:buSzPts val="2800"/>
              <a:buChar char="•"/>
            </a:pPr>
            <a:r>
              <a:rPr lang="en-US"/>
              <a:t>Logical, literal, linear</a:t>
            </a:r>
            <a:endParaRPr/>
          </a:p>
          <a:p>
            <a:pPr indent="-342900" lvl="0" marL="495300" rtl="0" algn="l">
              <a:lnSpc>
                <a:spcPct val="90000"/>
              </a:lnSpc>
              <a:spcBef>
                <a:spcPts val="0"/>
              </a:spcBef>
              <a:spcAft>
                <a:spcPts val="0"/>
              </a:spcAft>
              <a:buClr>
                <a:schemeClr val="dk1"/>
              </a:buClr>
              <a:buSzPts val="2800"/>
              <a:buChar char="•"/>
            </a:pPr>
            <a:r>
              <a:rPr lang="en-US"/>
              <a:t>Likes order</a:t>
            </a:r>
            <a:endParaRPr/>
          </a:p>
          <a:p>
            <a:pPr indent="-342900" lvl="0" marL="495300" rtl="0" algn="l">
              <a:lnSpc>
                <a:spcPct val="90000"/>
              </a:lnSpc>
              <a:spcBef>
                <a:spcPts val="0"/>
              </a:spcBef>
              <a:spcAft>
                <a:spcPts val="0"/>
              </a:spcAft>
              <a:buClr>
                <a:schemeClr val="dk1"/>
              </a:buClr>
              <a:buSzPts val="2800"/>
              <a:buChar char="•"/>
            </a:pPr>
            <a:r>
              <a:rPr lang="en-US"/>
              <a:t>Understands cause and effect</a:t>
            </a:r>
            <a:endParaRPr/>
          </a:p>
          <a:p>
            <a:pPr indent="-342900" lvl="0" marL="495300" rtl="0" algn="l">
              <a:lnSpc>
                <a:spcPct val="90000"/>
              </a:lnSpc>
              <a:spcBef>
                <a:spcPts val="0"/>
              </a:spcBef>
              <a:spcAft>
                <a:spcPts val="0"/>
              </a:spcAft>
              <a:buClr>
                <a:schemeClr val="dk1"/>
              </a:buClr>
              <a:buSzPts val="2800"/>
              <a:buChar char="•"/>
            </a:pPr>
            <a:r>
              <a:rPr lang="en-US"/>
              <a:t>Names and labels objects</a:t>
            </a:r>
            <a:endParaRPr/>
          </a:p>
          <a:p>
            <a:pPr indent="-342900" lvl="0" marL="495300" rtl="0" algn="l">
              <a:lnSpc>
                <a:spcPct val="90000"/>
              </a:lnSpc>
              <a:spcBef>
                <a:spcPts val="0"/>
              </a:spcBef>
              <a:spcAft>
                <a:spcPts val="0"/>
              </a:spcAft>
              <a:buClr>
                <a:schemeClr val="dk1"/>
              </a:buClr>
              <a:buSzPts val="2800"/>
              <a:buChar char="•"/>
            </a:pPr>
            <a:r>
              <a:rPr lang="en-US"/>
              <a:t>Clear about personal actions (“I ate the cookie; I didn’t chew it.”)</a:t>
            </a:r>
            <a:endParaRPr/>
          </a:p>
        </p:txBody>
      </p:sp>
      <p:sp>
        <p:nvSpPr>
          <p:cNvPr id="125" name="Google Shape;125;p4"/>
          <p:cNvSpPr txBox="1"/>
          <p:nvPr/>
        </p:nvSpPr>
        <p:spPr>
          <a:xfrm>
            <a:off x="697425" y="6322174"/>
            <a:ext cx="11222700" cy="28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The Whole-Brain Child: 12 Revolutionary Strategies to Nurture Your Child’s Developing Mind by Daniel Siegel and Tina Payne Bryson</a:t>
            </a:r>
            <a:endParaRPr b="0" i="0" sz="1400" u="none" cap="none" strike="noStrike">
              <a:solidFill>
                <a:srgbClr val="000000"/>
              </a:solidFill>
              <a:latin typeface="Arial"/>
              <a:ea typeface="Arial"/>
              <a:cs typeface="Arial"/>
              <a:sym typeface="Arial"/>
            </a:endParaRPr>
          </a:p>
        </p:txBody>
      </p:sp>
      <p:sp>
        <p:nvSpPr>
          <p:cNvPr id="126" name="Google Shape;126;p4"/>
          <p:cNvSpPr txBox="1"/>
          <p:nvPr/>
        </p:nvSpPr>
        <p:spPr>
          <a:xfrm>
            <a:off x="5645000" y="5514900"/>
            <a:ext cx="62751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FF0000"/>
                </a:solidFill>
                <a:latin typeface="Calibri"/>
                <a:ea typeface="Calibri"/>
                <a:cs typeface="Calibri"/>
                <a:sym typeface="Calibri"/>
              </a:rPr>
              <a:t>Note: A person experiencing a traumatic or re-traumatizing event operates out of their right brain! </a:t>
            </a:r>
            <a:endParaRPr b="0" i="0" sz="1400" u="none" cap="none" strike="noStrike">
              <a:solidFill>
                <a:srgbClr val="000000"/>
              </a:solidFill>
              <a:latin typeface="Arial"/>
              <a:ea typeface="Arial"/>
              <a:cs typeface="Arial"/>
              <a:sym typeface="Arial"/>
            </a:endParaRPr>
          </a:p>
        </p:txBody>
      </p:sp>
      <p:sp>
        <p:nvSpPr>
          <p:cNvPr id="127" name="Google Shape;127;p4"/>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sp>
        <p:nvSpPr>
          <p:cNvPr id="128" name="Google Shape;128;p4"/>
          <p:cNvSpPr/>
          <p:nvPr/>
        </p:nvSpPr>
        <p:spPr>
          <a:xfrm rot="836317">
            <a:off x="5144161" y="1654524"/>
            <a:ext cx="106548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53575C"/>
                </a:solidFill>
                <a:latin typeface="Calibri"/>
                <a:ea typeface="Calibri"/>
                <a:cs typeface="Calibri"/>
                <a:sym typeface="Calibri"/>
              </a:rPr>
              <a:t>VS.</a:t>
            </a:r>
            <a:endParaRPr b="0" i="0" sz="1400" u="none" cap="none" strike="noStrike">
              <a:solidFill>
                <a:srgbClr val="000000"/>
              </a:solidFill>
              <a:latin typeface="Arial"/>
              <a:ea typeface="Arial"/>
              <a:cs typeface="Arial"/>
              <a:sym typeface="Arial"/>
            </a:endParaRPr>
          </a:p>
        </p:txBody>
      </p:sp>
      <p:pic>
        <p:nvPicPr>
          <p:cNvPr id="129" name="Google Shape;129;p4"/>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130" name="Google Shape;130;p4"/>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5"/>
          <p:cNvSpPr txBox="1"/>
          <p:nvPr>
            <p:ph type="title"/>
          </p:nvPr>
        </p:nvSpPr>
        <p:spPr>
          <a:xfrm>
            <a:off x="921027" y="1665800"/>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Right Brain                 </a:t>
            </a:r>
            <a:r>
              <a:rPr lang="en-US"/>
              <a:t>            </a:t>
            </a:r>
            <a:r>
              <a:rPr b="1" lang="en-US"/>
              <a:t>Left Brain</a:t>
            </a:r>
            <a:endParaRPr b="1"/>
          </a:p>
        </p:txBody>
      </p:sp>
      <p:sp>
        <p:nvSpPr>
          <p:cNvPr id="136" name="Google Shape;136;p5"/>
          <p:cNvSpPr txBox="1"/>
          <p:nvPr>
            <p:ph idx="2" type="body"/>
          </p:nvPr>
        </p:nvSpPr>
        <p:spPr>
          <a:xfrm>
            <a:off x="587700" y="2940204"/>
            <a:ext cx="11205046" cy="4177200"/>
          </a:xfrm>
          <a:prstGeom prst="rect">
            <a:avLst/>
          </a:prstGeom>
          <a:noFill/>
          <a:ln>
            <a:noFill/>
          </a:ln>
        </p:spPr>
        <p:txBody>
          <a:bodyPr anchorCtr="0" anchor="t" bIns="45700" lIns="91425" spcFirstLastPara="1" rIns="91425" wrap="square" tIns="45700">
            <a:noAutofit/>
          </a:bodyPr>
          <a:lstStyle/>
          <a:p>
            <a:pPr indent="-330200" lvl="0" marL="457200" rtl="0" algn="l">
              <a:lnSpc>
                <a:spcPct val="100000"/>
              </a:lnSpc>
              <a:spcBef>
                <a:spcPts val="360"/>
              </a:spcBef>
              <a:spcAft>
                <a:spcPts val="0"/>
              </a:spcAft>
              <a:buClr>
                <a:schemeClr val="dk1"/>
              </a:buClr>
              <a:buSzPts val="2800"/>
              <a:buChar char="•"/>
            </a:pPr>
            <a:r>
              <a:rPr lang="en-US"/>
              <a:t>Young minds are right-brain dominant (the brain does not finish developing until age 25). </a:t>
            </a:r>
            <a:endParaRPr/>
          </a:p>
          <a:p>
            <a:pPr indent="-330200" lvl="0" marL="457200" rtl="0" algn="l">
              <a:lnSpc>
                <a:spcPct val="100000"/>
              </a:lnSpc>
              <a:spcBef>
                <a:spcPts val="360"/>
              </a:spcBef>
              <a:spcAft>
                <a:spcPts val="0"/>
              </a:spcAft>
              <a:buClr>
                <a:schemeClr val="dk1"/>
              </a:buClr>
              <a:buSzPts val="2800"/>
              <a:buChar char="•"/>
            </a:pPr>
            <a:r>
              <a:rPr lang="en-US"/>
              <a:t>Connection and integration of the brain can be very much influenced by experience (nurturing, learning, interactions).</a:t>
            </a:r>
            <a:endParaRPr/>
          </a:p>
          <a:p>
            <a:pPr indent="-330200" lvl="0" marL="457200" rtl="0" algn="l">
              <a:lnSpc>
                <a:spcPct val="100000"/>
              </a:lnSpc>
              <a:spcBef>
                <a:spcPts val="0"/>
              </a:spcBef>
              <a:spcAft>
                <a:spcPts val="0"/>
              </a:spcAft>
              <a:buClr>
                <a:schemeClr val="dk1"/>
              </a:buClr>
              <a:buSzPts val="2800"/>
              <a:buChar char="•"/>
            </a:pPr>
            <a:r>
              <a:rPr lang="en-US"/>
              <a:t>The relationships the student has with you and other people are the most effective ways to facilitate brain integration.</a:t>
            </a:r>
            <a:endParaRPr/>
          </a:p>
        </p:txBody>
      </p:sp>
      <p:sp>
        <p:nvSpPr>
          <p:cNvPr id="137" name="Google Shape;137;p5"/>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sp>
        <p:nvSpPr>
          <p:cNvPr id="138" name="Google Shape;138;p5"/>
          <p:cNvSpPr/>
          <p:nvPr/>
        </p:nvSpPr>
        <p:spPr>
          <a:xfrm rot="836317">
            <a:off x="5163482" y="1756796"/>
            <a:ext cx="1065483"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53575C"/>
                </a:solidFill>
                <a:latin typeface="Calibri"/>
                <a:ea typeface="Calibri"/>
                <a:cs typeface="Calibri"/>
                <a:sym typeface="Calibri"/>
              </a:rPr>
              <a:t>VS.</a:t>
            </a:r>
            <a:endParaRPr b="0" i="0" sz="1400" u="none" cap="none" strike="noStrike">
              <a:solidFill>
                <a:srgbClr val="000000"/>
              </a:solidFill>
              <a:latin typeface="Arial"/>
              <a:ea typeface="Arial"/>
              <a:cs typeface="Arial"/>
              <a:sym typeface="Arial"/>
            </a:endParaRPr>
          </a:p>
        </p:txBody>
      </p:sp>
      <p:sp>
        <p:nvSpPr>
          <p:cNvPr id="139" name="Google Shape;139;p5"/>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140" name="Google Shape;140;p5"/>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141" name="Google Shape;141;p5"/>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6"/>
          <p:cNvSpPr txBox="1"/>
          <p:nvPr>
            <p:ph type="title"/>
          </p:nvPr>
        </p:nvSpPr>
        <p:spPr>
          <a:xfrm>
            <a:off x="1320800" y="2039955"/>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Right Brain                 </a:t>
            </a:r>
            <a:r>
              <a:rPr lang="en-US"/>
              <a:t>            </a:t>
            </a:r>
            <a:r>
              <a:rPr b="1" lang="en-US"/>
              <a:t>Left Brain</a:t>
            </a:r>
            <a:endParaRPr b="1"/>
          </a:p>
        </p:txBody>
      </p:sp>
      <p:sp>
        <p:nvSpPr>
          <p:cNvPr id="147" name="Google Shape;147;p6"/>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sp>
        <p:nvSpPr>
          <p:cNvPr id="148" name="Google Shape;148;p6"/>
          <p:cNvSpPr/>
          <p:nvPr/>
        </p:nvSpPr>
        <p:spPr>
          <a:xfrm rot="836317">
            <a:off x="5660623" y="2200972"/>
            <a:ext cx="106548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rgbClr val="53575C"/>
                </a:solidFill>
                <a:latin typeface="Calibri"/>
                <a:ea typeface="Calibri"/>
                <a:cs typeface="Calibri"/>
                <a:sym typeface="Calibri"/>
              </a:rPr>
              <a:t>VS.</a:t>
            </a:r>
            <a:endParaRPr b="0" i="0" sz="1400" u="none" cap="none" strike="noStrike">
              <a:solidFill>
                <a:srgbClr val="000000"/>
              </a:solidFill>
              <a:latin typeface="Arial"/>
              <a:ea typeface="Arial"/>
              <a:cs typeface="Arial"/>
              <a:sym typeface="Arial"/>
            </a:endParaRPr>
          </a:p>
        </p:txBody>
      </p:sp>
      <p:sp>
        <p:nvSpPr>
          <p:cNvPr id="149" name="Google Shape;149;p6"/>
          <p:cNvSpPr txBox="1"/>
          <p:nvPr/>
        </p:nvSpPr>
        <p:spPr>
          <a:xfrm>
            <a:off x="4676871" y="1304212"/>
            <a:ext cx="3032991"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rPr b="0" i="0" lang="en-US" sz="4400" u="none" cap="none" strike="noStrike">
                <a:solidFill>
                  <a:schemeClr val="dk1"/>
                </a:solidFill>
                <a:latin typeface="Calibri"/>
                <a:ea typeface="Calibri"/>
                <a:cs typeface="Calibri"/>
                <a:sym typeface="Calibri"/>
              </a:rPr>
              <a:t>Activity</a:t>
            </a:r>
            <a:r>
              <a:rPr lang="en-US" sz="4400">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50" name="Google Shape;150;p6"/>
          <p:cNvPicPr preferRelativeResize="0"/>
          <p:nvPr/>
        </p:nvPicPr>
        <p:blipFill rotWithShape="1">
          <a:blip r:embed="rId3">
            <a:alphaModFix/>
          </a:blip>
          <a:srcRect b="0" l="0" r="0" t="0"/>
          <a:stretch/>
        </p:blipFill>
        <p:spPr>
          <a:xfrm>
            <a:off x="1651193" y="3295116"/>
            <a:ext cx="3913910" cy="2609273"/>
          </a:xfrm>
          <a:prstGeom prst="rect">
            <a:avLst/>
          </a:prstGeom>
          <a:noFill/>
          <a:ln>
            <a:noFill/>
          </a:ln>
        </p:spPr>
      </p:pic>
      <p:pic>
        <p:nvPicPr>
          <p:cNvPr id="151" name="Google Shape;151;p6"/>
          <p:cNvPicPr preferRelativeResize="0"/>
          <p:nvPr/>
        </p:nvPicPr>
        <p:blipFill rotWithShape="1">
          <a:blip r:embed="rId4">
            <a:alphaModFix/>
          </a:blip>
          <a:srcRect b="11110" l="0" r="0" t="13286"/>
          <a:stretch/>
        </p:blipFill>
        <p:spPr>
          <a:xfrm flipH="1">
            <a:off x="7709859" y="3176079"/>
            <a:ext cx="2607818" cy="2597971"/>
          </a:xfrm>
          <a:prstGeom prst="rect">
            <a:avLst/>
          </a:prstGeom>
          <a:noFill/>
          <a:ln>
            <a:noFill/>
          </a:ln>
        </p:spPr>
      </p:pic>
      <p:sp>
        <p:nvSpPr>
          <p:cNvPr id="152" name="Google Shape;152;p6"/>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153" name="Google Shape;153;p6"/>
          <p:cNvPicPr preferRelativeResize="0"/>
          <p:nvPr/>
        </p:nvPicPr>
        <p:blipFill rotWithShape="1">
          <a:blip r:embed="rId5">
            <a:alphaModFix/>
          </a:blip>
          <a:srcRect b="0" l="0" r="0" t="0"/>
          <a:stretch/>
        </p:blipFill>
        <p:spPr>
          <a:xfrm>
            <a:off x="526773" y="200277"/>
            <a:ext cx="1005919" cy="1219200"/>
          </a:xfrm>
          <a:prstGeom prst="rect">
            <a:avLst/>
          </a:prstGeom>
          <a:noFill/>
          <a:ln>
            <a:noFill/>
          </a:ln>
        </p:spPr>
      </p:pic>
      <p:cxnSp>
        <p:nvCxnSpPr>
          <p:cNvPr id="154" name="Google Shape;154;p6"/>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7"/>
          <p:cNvSpPr txBox="1"/>
          <p:nvPr>
            <p:ph type="title"/>
          </p:nvPr>
        </p:nvSpPr>
        <p:spPr>
          <a:xfrm>
            <a:off x="838200" y="365125"/>
            <a:ext cx="10899912"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Trauma-Informed Best Practices</a:t>
            </a:r>
            <a:endParaRPr/>
          </a:p>
        </p:txBody>
      </p:sp>
      <p:sp>
        <p:nvSpPr>
          <p:cNvPr id="161" name="Google Shape;161;p7"/>
          <p:cNvSpPr txBox="1"/>
          <p:nvPr/>
        </p:nvSpPr>
        <p:spPr>
          <a:xfrm>
            <a:off x="609600" y="1600203"/>
            <a:ext cx="11128512" cy="4241936"/>
          </a:xfrm>
          <a:prstGeom prst="rect">
            <a:avLst/>
          </a:prstGeom>
          <a:solidFill>
            <a:srgbClr val="B3C6E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640"/>
              </a:spcBef>
              <a:spcAft>
                <a:spcPts val="0"/>
              </a:spcAft>
              <a:buClr>
                <a:schemeClr val="dk1"/>
              </a:buClr>
              <a:buSzPts val="32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960"/>
              </a:spcBef>
              <a:spcAft>
                <a:spcPts val="0"/>
              </a:spcAft>
              <a:buClr>
                <a:schemeClr val="dk1"/>
              </a:buClr>
              <a:buSzPts val="4800"/>
              <a:buFont typeface="Arial"/>
              <a:buNone/>
            </a:pPr>
            <a:r>
              <a:rPr b="0" i="0" lang="en-US" sz="4800" u="none" cap="none" strike="noStrike">
                <a:solidFill>
                  <a:schemeClr val="dk1"/>
                </a:solidFill>
                <a:latin typeface="Calibri"/>
                <a:ea typeface="Calibri"/>
                <a:cs typeface="Calibri"/>
                <a:sym typeface="Calibri"/>
              </a:rPr>
              <a:t>Part II: Connect, Then Redirect</a:t>
            </a:r>
            <a:endParaRPr b="0" i="0" sz="1400" u="none" cap="none" strike="noStrike">
              <a:solidFill>
                <a:srgbClr val="000000"/>
              </a:solidFill>
              <a:latin typeface="Arial"/>
              <a:ea typeface="Arial"/>
              <a:cs typeface="Arial"/>
              <a:sym typeface="Arial"/>
            </a:endParaRPr>
          </a:p>
        </p:txBody>
      </p:sp>
      <p:sp>
        <p:nvSpPr>
          <p:cNvPr id="162" name="Google Shape;162;p7"/>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163" name="Google Shape;163;p7"/>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164" name="Google Shape;164;p7"/>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8"/>
          <p:cNvSpPr txBox="1"/>
          <p:nvPr>
            <p:ph type="title"/>
          </p:nvPr>
        </p:nvSpPr>
        <p:spPr>
          <a:xfrm>
            <a:off x="1133897" y="1383863"/>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400"/>
              <a:buFont typeface="Calibri"/>
              <a:buNone/>
            </a:pPr>
            <a:r>
              <a:rPr b="1" lang="en-US"/>
              <a:t>Connect, Then Redirect</a:t>
            </a:r>
            <a:endParaRPr b="1"/>
          </a:p>
        </p:txBody>
      </p:sp>
      <p:sp>
        <p:nvSpPr>
          <p:cNvPr id="170" name="Google Shape;170;p8"/>
          <p:cNvSpPr txBox="1"/>
          <p:nvPr>
            <p:ph idx="2" type="body"/>
          </p:nvPr>
        </p:nvSpPr>
        <p:spPr>
          <a:xfrm>
            <a:off x="593993" y="2271891"/>
            <a:ext cx="11144119" cy="4177200"/>
          </a:xfrm>
          <a:prstGeom prst="rect">
            <a:avLst/>
          </a:prstGeom>
          <a:noFill/>
          <a:ln>
            <a:noFill/>
          </a:ln>
        </p:spPr>
        <p:txBody>
          <a:bodyPr anchorCtr="0" anchor="t" bIns="45700" lIns="91425" spcFirstLastPara="1" rIns="91425" wrap="square" tIns="45700">
            <a:noAutofit/>
          </a:bodyPr>
          <a:lstStyle/>
          <a:p>
            <a:pPr indent="-342898" lvl="0" marL="342898" rtl="0" algn="l">
              <a:lnSpc>
                <a:spcPct val="100000"/>
              </a:lnSpc>
              <a:spcBef>
                <a:spcPts val="640"/>
              </a:spcBef>
              <a:spcAft>
                <a:spcPts val="0"/>
              </a:spcAft>
              <a:buClr>
                <a:schemeClr val="dk1"/>
              </a:buClr>
              <a:buSzPts val="3200"/>
              <a:buChar char="•"/>
            </a:pPr>
            <a:r>
              <a:rPr lang="en-US"/>
              <a:t>When the student has a trauma response, connect first to the emotions. “You look like you feel sort of mad.” </a:t>
            </a:r>
            <a:endParaRPr/>
          </a:p>
          <a:p>
            <a:pPr indent="-342898" lvl="0" marL="342898" rtl="0" algn="l">
              <a:lnSpc>
                <a:spcPct val="100000"/>
              </a:lnSpc>
              <a:spcBef>
                <a:spcPts val="640"/>
              </a:spcBef>
              <a:spcAft>
                <a:spcPts val="0"/>
              </a:spcAft>
              <a:buClr>
                <a:schemeClr val="dk1"/>
              </a:buClr>
              <a:buSzPts val="3200"/>
              <a:buChar char="•"/>
            </a:pPr>
            <a:r>
              <a:rPr lang="en-US"/>
              <a:t>If there is an affirmative response, ask what they are mad about. </a:t>
            </a:r>
            <a:endParaRPr/>
          </a:p>
          <a:p>
            <a:pPr indent="-342898" lvl="0" marL="342898" rtl="0" algn="l">
              <a:lnSpc>
                <a:spcPct val="100000"/>
              </a:lnSpc>
              <a:spcBef>
                <a:spcPts val="640"/>
              </a:spcBef>
              <a:spcAft>
                <a:spcPts val="0"/>
              </a:spcAft>
              <a:buClr>
                <a:schemeClr val="dk1"/>
              </a:buClr>
              <a:buSzPts val="3200"/>
              <a:buChar char="•"/>
            </a:pPr>
            <a:r>
              <a:rPr lang="en-US"/>
              <a:t>First provide empathetic responses: “Of course you feel that way.” </a:t>
            </a:r>
            <a:endParaRPr/>
          </a:p>
          <a:p>
            <a:pPr indent="0" lvl="0" marL="0" rtl="0" algn="l">
              <a:lnSpc>
                <a:spcPct val="100000"/>
              </a:lnSpc>
              <a:spcBef>
                <a:spcPts val="640"/>
              </a:spcBef>
              <a:spcAft>
                <a:spcPts val="0"/>
              </a:spcAft>
              <a:buClr>
                <a:schemeClr val="dk1"/>
              </a:buClr>
              <a:buSzPts val="3200"/>
              <a:buNone/>
            </a:pPr>
            <a:r>
              <a:rPr lang="en-US"/>
              <a:t>    “You seem really frustrated/angry/worried.” </a:t>
            </a:r>
            <a:endParaRPr/>
          </a:p>
          <a:p>
            <a:pPr indent="-342898" lvl="0" marL="342898" rtl="0" algn="l">
              <a:lnSpc>
                <a:spcPct val="100000"/>
              </a:lnSpc>
              <a:spcBef>
                <a:spcPts val="640"/>
              </a:spcBef>
              <a:spcAft>
                <a:spcPts val="0"/>
              </a:spcAft>
              <a:buClr>
                <a:schemeClr val="dk1"/>
              </a:buClr>
              <a:buSzPts val="3200"/>
              <a:buChar char="•"/>
            </a:pPr>
            <a:r>
              <a:rPr lang="en-US"/>
              <a:t>Then normalize the feeling: “I get frustrated about things like that too.” “That sounds hard/frustrating/scary.” </a:t>
            </a:r>
            <a:endParaRPr/>
          </a:p>
        </p:txBody>
      </p:sp>
      <p:sp>
        <p:nvSpPr>
          <p:cNvPr id="171" name="Google Shape;171;p8"/>
          <p:cNvSpPr txBox="1"/>
          <p:nvPr/>
        </p:nvSpPr>
        <p:spPr>
          <a:xfrm>
            <a:off x="838200" y="408909"/>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sp>
        <p:nvSpPr>
          <p:cNvPr id="172" name="Google Shape;172;p8"/>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173" name="Google Shape;173;p8"/>
          <p:cNvPicPr preferRelativeResize="0"/>
          <p:nvPr/>
        </p:nvPicPr>
        <p:blipFill rotWithShape="1">
          <a:blip r:embed="rId3">
            <a:alphaModFix/>
          </a:blip>
          <a:srcRect b="0" l="0" r="0" t="0"/>
          <a:stretch/>
        </p:blipFill>
        <p:spPr>
          <a:xfrm>
            <a:off x="526773" y="200277"/>
            <a:ext cx="1005919" cy="1219200"/>
          </a:xfrm>
          <a:prstGeom prst="rect">
            <a:avLst/>
          </a:prstGeom>
          <a:noFill/>
          <a:ln>
            <a:noFill/>
          </a:ln>
        </p:spPr>
      </p:pic>
      <p:cxnSp>
        <p:nvCxnSpPr>
          <p:cNvPr id="174" name="Google Shape;174;p8"/>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9"/>
          <p:cNvSpPr txBox="1"/>
          <p:nvPr>
            <p:ph type="title"/>
          </p:nvPr>
        </p:nvSpPr>
        <p:spPr>
          <a:xfrm>
            <a:off x="1118399" y="1532994"/>
            <a:ext cx="9550399"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400"/>
              <a:buFont typeface="Calibri"/>
              <a:buNone/>
            </a:pPr>
            <a:r>
              <a:rPr lang="en-US" sz="3200">
                <a:solidFill>
                  <a:srgbClr val="000000"/>
                </a:solidFill>
                <a:latin typeface="Calibri"/>
                <a:ea typeface="Calibri"/>
                <a:cs typeface="Calibri"/>
                <a:sym typeface="Calibri"/>
              </a:rPr>
              <a:t>Connect with the Right Brain </a:t>
            </a:r>
            <a:br>
              <a:rPr lang="en-US" sz="3200">
                <a:solidFill>
                  <a:srgbClr val="000000"/>
                </a:solidFill>
                <a:latin typeface="Calibri"/>
                <a:ea typeface="Calibri"/>
                <a:cs typeface="Calibri"/>
                <a:sym typeface="Calibri"/>
              </a:rPr>
            </a:br>
            <a:r>
              <a:rPr lang="en-US" sz="3200">
                <a:solidFill>
                  <a:srgbClr val="000000"/>
                </a:solidFill>
                <a:latin typeface="Calibri"/>
                <a:ea typeface="Calibri"/>
                <a:cs typeface="Calibri"/>
                <a:sym typeface="Calibri"/>
              </a:rPr>
              <a:t>(Emotional, Nonverbal, Experiential, Autobiographical)</a:t>
            </a:r>
            <a:endParaRPr sz="3200">
              <a:latin typeface="Calibri"/>
              <a:ea typeface="Calibri"/>
              <a:cs typeface="Calibri"/>
              <a:sym typeface="Calibri"/>
            </a:endParaRPr>
          </a:p>
        </p:txBody>
      </p:sp>
      <p:sp>
        <p:nvSpPr>
          <p:cNvPr id="180" name="Google Shape;180;p9"/>
          <p:cNvSpPr txBox="1"/>
          <p:nvPr>
            <p:ph idx="2" type="body"/>
          </p:nvPr>
        </p:nvSpPr>
        <p:spPr>
          <a:xfrm>
            <a:off x="731703" y="2904538"/>
            <a:ext cx="11144119" cy="3152539"/>
          </a:xfrm>
          <a:prstGeom prst="rect">
            <a:avLst/>
          </a:prstGeom>
          <a:noFill/>
          <a:ln>
            <a:noFill/>
          </a:ln>
        </p:spPr>
        <p:txBody>
          <a:bodyPr anchorCtr="0" anchor="t" bIns="45700" lIns="91425" spcFirstLastPara="1" rIns="91425" wrap="square" tIns="45700">
            <a:noAutofit/>
          </a:bodyPr>
          <a:lstStyle/>
          <a:p>
            <a:pPr indent="-228600" lvl="0" marL="228600" rtl="0" algn="l">
              <a:lnSpc>
                <a:spcPct val="51428"/>
              </a:lnSpc>
              <a:spcBef>
                <a:spcPts val="0"/>
              </a:spcBef>
              <a:spcAft>
                <a:spcPts val="0"/>
              </a:spcAft>
              <a:buClr>
                <a:srgbClr val="000000"/>
              </a:buClr>
              <a:buSzPts val="2800"/>
              <a:buChar char="•"/>
            </a:pPr>
            <a:r>
              <a:rPr lang="en-US">
                <a:solidFill>
                  <a:srgbClr val="000000"/>
                </a:solidFill>
              </a:rPr>
              <a:t>Logic is not the primary vehicle to calm our brains.</a:t>
            </a:r>
            <a:endParaRPr/>
          </a:p>
          <a:p>
            <a:pPr indent="-50800" lvl="0" marL="228600" rtl="0" algn="l">
              <a:lnSpc>
                <a:spcPct val="51428"/>
              </a:lnSpc>
              <a:spcBef>
                <a:spcPts val="800"/>
              </a:spcBef>
              <a:spcAft>
                <a:spcPts val="0"/>
              </a:spcAft>
              <a:buClr>
                <a:schemeClr val="dk1"/>
              </a:buClr>
              <a:buSzPts val="2800"/>
              <a:buNone/>
            </a:pPr>
            <a:r>
              <a:t/>
            </a:r>
            <a:endParaRPr>
              <a:solidFill>
                <a:srgbClr val="000000"/>
              </a:solidFill>
            </a:endParaRPr>
          </a:p>
          <a:p>
            <a:pPr indent="-228600" lvl="0" marL="228600" rtl="0" algn="l">
              <a:lnSpc>
                <a:spcPct val="51428"/>
              </a:lnSpc>
              <a:spcBef>
                <a:spcPts val="800"/>
              </a:spcBef>
              <a:spcAft>
                <a:spcPts val="0"/>
              </a:spcAft>
              <a:buClr>
                <a:srgbClr val="000000"/>
              </a:buClr>
              <a:buSzPts val="2800"/>
              <a:buChar char="•"/>
            </a:pPr>
            <a:r>
              <a:rPr lang="en-US">
                <a:solidFill>
                  <a:srgbClr val="000000"/>
                </a:solidFill>
              </a:rPr>
              <a:t>Feelings and emotions are are real and important.</a:t>
            </a:r>
            <a:endParaRPr/>
          </a:p>
          <a:p>
            <a:pPr indent="0" lvl="0" marL="0" marR="0" rtl="0" algn="l">
              <a:lnSpc>
                <a:spcPct val="51428"/>
              </a:lnSpc>
              <a:spcBef>
                <a:spcPts val="800"/>
              </a:spcBef>
              <a:spcAft>
                <a:spcPts val="0"/>
              </a:spcAft>
              <a:buClr>
                <a:schemeClr val="dk1"/>
              </a:buClr>
              <a:buSzPts val="2800"/>
              <a:buNone/>
            </a:pPr>
            <a:r>
              <a:t/>
            </a:r>
            <a:endParaRPr>
              <a:solidFill>
                <a:srgbClr val="000000"/>
              </a:solidFill>
            </a:endParaRPr>
          </a:p>
          <a:p>
            <a:pPr indent="-228600" lvl="0" marL="228600" rtl="0" algn="l">
              <a:lnSpc>
                <a:spcPct val="51428"/>
              </a:lnSpc>
              <a:spcBef>
                <a:spcPts val="800"/>
              </a:spcBef>
              <a:spcAft>
                <a:spcPts val="0"/>
              </a:spcAft>
              <a:buClr>
                <a:srgbClr val="000000"/>
              </a:buClr>
              <a:buSzPts val="2800"/>
              <a:buChar char="•"/>
            </a:pPr>
            <a:r>
              <a:rPr lang="en-US">
                <a:solidFill>
                  <a:srgbClr val="000000"/>
                </a:solidFill>
              </a:rPr>
              <a:t>Use nonverbal signs: </a:t>
            </a:r>
            <a:endParaRPr/>
          </a:p>
          <a:p>
            <a:pPr indent="0" lvl="0" marL="0" marR="0" rtl="0" algn="l">
              <a:lnSpc>
                <a:spcPct val="60000"/>
              </a:lnSpc>
              <a:spcBef>
                <a:spcPts val="800"/>
              </a:spcBef>
              <a:spcAft>
                <a:spcPts val="0"/>
              </a:spcAft>
              <a:buClr>
                <a:schemeClr val="dk1"/>
              </a:buClr>
              <a:buSzPts val="2400"/>
              <a:buNone/>
            </a:pPr>
            <a:r>
              <a:t/>
            </a:r>
            <a:endParaRPr sz="2400">
              <a:solidFill>
                <a:srgbClr val="000000"/>
              </a:solidFill>
            </a:endParaRPr>
          </a:p>
          <a:p>
            <a:pPr indent="-285750" lvl="1" marL="742950" marR="0" rtl="0" algn="l">
              <a:lnSpc>
                <a:spcPct val="60000"/>
              </a:lnSpc>
              <a:spcBef>
                <a:spcPts val="800"/>
              </a:spcBef>
              <a:spcAft>
                <a:spcPts val="0"/>
              </a:spcAft>
              <a:buClr>
                <a:srgbClr val="000000"/>
              </a:buClr>
              <a:buSzPts val="2400"/>
              <a:buFont typeface="Courier New"/>
              <a:buChar char="o"/>
            </a:pPr>
            <a:r>
              <a:rPr lang="en-US">
                <a:solidFill>
                  <a:srgbClr val="000000"/>
                </a:solidFill>
              </a:rPr>
              <a:t>Physical touch</a:t>
            </a:r>
            <a:endParaRPr>
              <a:solidFill>
                <a:srgbClr val="000000"/>
              </a:solidFill>
            </a:endParaRPr>
          </a:p>
          <a:p>
            <a:pPr indent="-285750" lvl="1" marL="742950" marR="0" rtl="0" algn="l">
              <a:lnSpc>
                <a:spcPct val="60000"/>
              </a:lnSpc>
              <a:spcBef>
                <a:spcPts val="800"/>
              </a:spcBef>
              <a:spcAft>
                <a:spcPts val="0"/>
              </a:spcAft>
              <a:buClr>
                <a:srgbClr val="000000"/>
              </a:buClr>
              <a:buSzPts val="2400"/>
              <a:buFont typeface="Courier New"/>
              <a:buChar char="o"/>
            </a:pPr>
            <a:r>
              <a:rPr lang="en-US">
                <a:solidFill>
                  <a:srgbClr val="000000"/>
                </a:solidFill>
              </a:rPr>
              <a:t>Empathetic facial expressions</a:t>
            </a:r>
            <a:endParaRPr>
              <a:solidFill>
                <a:srgbClr val="000000"/>
              </a:solidFill>
            </a:endParaRPr>
          </a:p>
          <a:p>
            <a:pPr indent="-285750" lvl="1" marL="742950" marR="0" rtl="0" algn="l">
              <a:lnSpc>
                <a:spcPct val="60000"/>
              </a:lnSpc>
              <a:spcBef>
                <a:spcPts val="800"/>
              </a:spcBef>
              <a:spcAft>
                <a:spcPts val="0"/>
              </a:spcAft>
              <a:buClr>
                <a:srgbClr val="000000"/>
              </a:buClr>
              <a:buSzPts val="2400"/>
              <a:buFont typeface="Courier New"/>
              <a:buChar char="o"/>
            </a:pPr>
            <a:r>
              <a:rPr lang="en-US">
                <a:solidFill>
                  <a:srgbClr val="000000"/>
                </a:solidFill>
              </a:rPr>
              <a:t>Nurturing tone of voice</a:t>
            </a:r>
            <a:endParaRPr>
              <a:solidFill>
                <a:srgbClr val="000000"/>
              </a:solidFill>
            </a:endParaRPr>
          </a:p>
          <a:p>
            <a:pPr indent="-285750" lvl="1" marL="742950" marR="0" rtl="0" algn="l">
              <a:lnSpc>
                <a:spcPct val="60000"/>
              </a:lnSpc>
              <a:spcBef>
                <a:spcPts val="800"/>
              </a:spcBef>
              <a:spcAft>
                <a:spcPts val="0"/>
              </a:spcAft>
              <a:buClr>
                <a:srgbClr val="000000"/>
              </a:buClr>
              <a:buSzPts val="2400"/>
              <a:buFont typeface="Courier New"/>
              <a:buChar char="o"/>
            </a:pPr>
            <a:r>
              <a:rPr lang="en-US">
                <a:solidFill>
                  <a:srgbClr val="000000"/>
                </a:solidFill>
              </a:rPr>
              <a:t>Nonjudgmental listening</a:t>
            </a:r>
            <a:endParaRPr>
              <a:solidFill>
                <a:srgbClr val="000000"/>
              </a:solidFill>
            </a:endParaRPr>
          </a:p>
          <a:p>
            <a:pPr indent="0" lvl="0" marL="0" rtl="0" algn="l">
              <a:lnSpc>
                <a:spcPct val="51428"/>
              </a:lnSpc>
              <a:spcBef>
                <a:spcPts val="800"/>
              </a:spcBef>
              <a:spcAft>
                <a:spcPts val="800"/>
              </a:spcAft>
              <a:buClr>
                <a:schemeClr val="dk1"/>
              </a:buClr>
              <a:buSzPts val="2800"/>
              <a:buNone/>
            </a:pPr>
            <a:r>
              <a:t/>
            </a:r>
            <a:endParaRPr>
              <a:solidFill>
                <a:srgbClr val="000000"/>
              </a:solidFill>
              <a:latin typeface="Lato"/>
              <a:ea typeface="Lato"/>
              <a:cs typeface="Lato"/>
              <a:sym typeface="Lato"/>
            </a:endParaRPr>
          </a:p>
        </p:txBody>
      </p:sp>
      <p:sp>
        <p:nvSpPr>
          <p:cNvPr id="181" name="Google Shape;181;p9"/>
          <p:cNvSpPr txBox="1"/>
          <p:nvPr/>
        </p:nvSpPr>
        <p:spPr>
          <a:xfrm>
            <a:off x="921027" y="207431"/>
            <a:ext cx="10899912" cy="132556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Trauma-Informed Best Practices</a:t>
            </a:r>
            <a:endParaRPr b="0" i="0" sz="1400" u="none" cap="none" strike="noStrike">
              <a:solidFill>
                <a:srgbClr val="000000"/>
              </a:solidFill>
              <a:latin typeface="Arial"/>
              <a:ea typeface="Arial"/>
              <a:cs typeface="Arial"/>
              <a:sym typeface="Arial"/>
            </a:endParaRPr>
          </a:p>
        </p:txBody>
      </p:sp>
      <p:pic>
        <p:nvPicPr>
          <p:cNvPr id="182" name="Google Shape;182;p9"/>
          <p:cNvPicPr preferRelativeResize="0"/>
          <p:nvPr/>
        </p:nvPicPr>
        <p:blipFill rotWithShape="1">
          <a:blip r:embed="rId3">
            <a:alphaModFix/>
          </a:blip>
          <a:srcRect b="0" l="0" r="0" t="0"/>
          <a:stretch/>
        </p:blipFill>
        <p:spPr>
          <a:xfrm>
            <a:off x="8566180" y="3023113"/>
            <a:ext cx="3806841" cy="2878923"/>
          </a:xfrm>
          <a:prstGeom prst="rect">
            <a:avLst/>
          </a:prstGeom>
          <a:noFill/>
          <a:ln>
            <a:noFill/>
          </a:ln>
        </p:spPr>
      </p:pic>
      <p:sp>
        <p:nvSpPr>
          <p:cNvPr id="183" name="Google Shape;183;p9"/>
          <p:cNvSpPr txBox="1"/>
          <p:nvPr/>
        </p:nvSpPr>
        <p:spPr>
          <a:xfrm>
            <a:off x="526773" y="6190101"/>
            <a:ext cx="11211339" cy="381000"/>
          </a:xfrm>
          <a:prstGeom prst="rect">
            <a:avLst/>
          </a:prstGeom>
          <a:solidFill>
            <a:srgbClr val="0432FF"/>
          </a:solidFill>
          <a:ln cap="flat" cmpd="sng" w="12700">
            <a:solidFill>
              <a:srgbClr val="A5A5A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www.projectevers.org</a:t>
            </a:r>
            <a:endParaRPr b="0" i="0" sz="1800" u="none" cap="none" strike="noStrike">
              <a:solidFill>
                <a:schemeClr val="lt1"/>
              </a:solidFill>
              <a:latin typeface="Calibri"/>
              <a:ea typeface="Calibri"/>
              <a:cs typeface="Calibri"/>
              <a:sym typeface="Calibri"/>
            </a:endParaRPr>
          </a:p>
        </p:txBody>
      </p:sp>
      <p:pic>
        <p:nvPicPr>
          <p:cNvPr id="184" name="Google Shape;184;p9"/>
          <p:cNvPicPr preferRelativeResize="0"/>
          <p:nvPr/>
        </p:nvPicPr>
        <p:blipFill rotWithShape="1">
          <a:blip r:embed="rId4">
            <a:alphaModFix/>
          </a:blip>
          <a:srcRect b="0" l="0" r="0" t="0"/>
          <a:stretch/>
        </p:blipFill>
        <p:spPr>
          <a:xfrm>
            <a:off x="526773" y="200277"/>
            <a:ext cx="1005919" cy="1219200"/>
          </a:xfrm>
          <a:prstGeom prst="rect">
            <a:avLst/>
          </a:prstGeom>
          <a:noFill/>
          <a:ln>
            <a:noFill/>
          </a:ln>
        </p:spPr>
      </p:pic>
      <p:cxnSp>
        <p:nvCxnSpPr>
          <p:cNvPr id="185" name="Google Shape;185;p9"/>
          <p:cNvCxnSpPr/>
          <p:nvPr/>
        </p:nvCxnSpPr>
        <p:spPr>
          <a:xfrm>
            <a:off x="526773" y="1524000"/>
            <a:ext cx="11211339" cy="0"/>
          </a:xfrm>
          <a:prstGeom prst="straightConnector1">
            <a:avLst/>
          </a:prstGeom>
          <a:noFill/>
          <a:ln cap="flat" cmpd="sng" w="57150">
            <a:solidFill>
              <a:srgbClr val="0432FF"/>
            </a:solidFill>
            <a:prstDash val="solid"/>
            <a:miter lim="800000"/>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2020-04-01T20:23:33Z</dcterms:created>
  <dc:creator>Susanna Bartee</dc:creator>
</cp:coreProperties>
</file>