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heYTzBilWiSW2LjRPQtxfc89Jn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latin typeface="Calibri"/>
                <a:ea typeface="Calibri"/>
                <a:cs typeface="Calibri"/>
                <a:sym typeface="Calibri"/>
              </a:rPr>
              <a:t>According to the National Center for Culturally Responsive Educational Systems (NCCREST), “cultural responsiveness is the ability to learn from and relate respectfully with people of your own culture as well as those from other cultures.” </a:t>
            </a:r>
            <a:endParaRPr sz="1100"/>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Objective:</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 Participants will explore their own cultural identity in order to understand the complexity of culture.</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Steps: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1. Reflect on what self-identity and culture intersections with which you can identify:</a:t>
            </a:r>
            <a:endParaRPr sz="1100"/>
          </a:p>
          <a:p>
            <a:pPr indent="-228600" lvl="0" marL="9144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Examples are religion, nationality, race, sexual identity, age, etc.</a:t>
            </a:r>
            <a:endParaRPr sz="1100"/>
          </a:p>
          <a:p>
            <a:pPr indent="-228600" lvl="0" marL="9144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For instance: Puerto Rican, Latina, </a:t>
            </a:r>
            <a:r>
              <a:rPr lang="en-US" sz="1100"/>
              <a:t>Midwesterner</a:t>
            </a:r>
            <a:r>
              <a:rPr b="0" i="0" lang="en-US" sz="1100" u="none" cap="none" strike="noStrike">
                <a:solidFill>
                  <a:schemeClr val="dk1"/>
                </a:solidFill>
                <a:latin typeface="Calibri"/>
                <a:ea typeface="Calibri"/>
                <a:cs typeface="Calibri"/>
                <a:sym typeface="Calibri"/>
              </a:rPr>
              <a:t>, wife, dog-mom, educator.</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2. Ask participants to think:</a:t>
            </a:r>
            <a:endParaRPr sz="1100"/>
          </a:p>
          <a:p>
            <a:pPr indent="-228600" lvl="0" marL="9144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How does this connect to your work with students?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3. Ask participants to list or describe identities they identify with in their daily lives.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4. Have partners share thoughts together.</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5. Discuss as a group:</a:t>
            </a:r>
            <a:endParaRPr sz="1100"/>
          </a:p>
          <a:p>
            <a:pPr indent="-228600" lvl="0" marL="9144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What is the connection to the different students’ cultures?</a:t>
            </a:r>
            <a:endParaRPr sz="1100"/>
          </a:p>
        </p:txBody>
      </p:sp>
      <p:sp>
        <p:nvSpPr>
          <p:cNvPr id="182" name="Google Shape;1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100"/>
              <a:t>Ask your participants to complete the simple evaluation.</a:t>
            </a:r>
            <a:endParaRPr sz="1100"/>
          </a:p>
        </p:txBody>
      </p:sp>
      <p:sp>
        <p:nvSpPr>
          <p:cNvPr id="194" name="Google Shape;19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100">
                <a:latin typeface="Calibri"/>
                <a:ea typeface="Calibri"/>
                <a:cs typeface="Calibri"/>
                <a:sym typeface="Calibri"/>
              </a:rPr>
              <a:t>Thank you so much for your time and attention.</a:t>
            </a:r>
            <a:endParaRPr sz="1100"/>
          </a:p>
          <a:p>
            <a:pPr indent="0" lvl="0" marL="0" marR="0" rtl="0" algn="l">
              <a:lnSpc>
                <a:spcPct val="100000"/>
              </a:lnSpc>
              <a:spcBef>
                <a:spcPts val="0"/>
              </a:spcBef>
              <a:spcAft>
                <a:spcPts val="0"/>
              </a:spcAft>
              <a:buClr>
                <a:schemeClr val="dk1"/>
              </a:buClr>
              <a:buSzPts val="1200"/>
              <a:buFont typeface="Calibri"/>
              <a:buNone/>
            </a:pPr>
            <a:r>
              <a:rPr lang="en-US" sz="1100">
                <a:latin typeface="Calibri"/>
                <a:ea typeface="Calibri"/>
                <a:cs typeface="Calibri"/>
                <a:sym typeface="Calibri"/>
              </a:rPr>
              <a:t>Please feel free to reach out with questions/comments.</a:t>
            </a:r>
            <a:endParaRPr sz="1100"/>
          </a:p>
        </p:txBody>
      </p:sp>
      <p:sp>
        <p:nvSpPr>
          <p:cNvPr id="205" name="Google Shape;20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t>The objectives for today’s session are:</a:t>
            </a:r>
            <a:endParaRPr sz="1100"/>
          </a:p>
          <a:p>
            <a:pPr indent="0" lvl="0" marL="457200" rtl="0" algn="l">
              <a:lnSpc>
                <a:spcPct val="115000"/>
              </a:lnSpc>
              <a:spcBef>
                <a:spcPts val="0"/>
              </a:spcBef>
              <a:spcAft>
                <a:spcPts val="0"/>
              </a:spcAft>
              <a:buClr>
                <a:schemeClr val="dk1"/>
              </a:buClr>
              <a:buSzPts val="1100"/>
              <a:buFont typeface="Arial"/>
              <a:buNone/>
            </a:pPr>
            <a:r>
              <a:rPr lang="en-US" sz="1100"/>
              <a:t>·      Understand educator’s own cultural lens and explore different types of cultural diversity.  </a:t>
            </a:r>
            <a:endParaRPr sz="1100"/>
          </a:p>
          <a:p>
            <a:pPr indent="0" lvl="0" marL="457200" rtl="0" algn="l">
              <a:lnSpc>
                <a:spcPct val="115000"/>
              </a:lnSpc>
              <a:spcBef>
                <a:spcPts val="0"/>
              </a:spcBef>
              <a:spcAft>
                <a:spcPts val="0"/>
              </a:spcAft>
              <a:buClr>
                <a:schemeClr val="dk1"/>
              </a:buClr>
              <a:buSzPts val="1100"/>
              <a:buFont typeface="Arial"/>
              <a:buNone/>
            </a:pPr>
            <a:r>
              <a:rPr lang="en-US" sz="1100"/>
              <a:t>·      Identify some barriers to addressing mental health in different communities.</a:t>
            </a:r>
            <a:endParaRPr sz="1100"/>
          </a:p>
          <a:p>
            <a:pPr indent="0" lvl="0" marL="457200" rtl="0" algn="l">
              <a:lnSpc>
                <a:spcPct val="115000"/>
              </a:lnSpc>
              <a:spcBef>
                <a:spcPts val="0"/>
              </a:spcBef>
              <a:spcAft>
                <a:spcPts val="0"/>
              </a:spcAft>
              <a:buClr>
                <a:schemeClr val="dk1"/>
              </a:buClr>
              <a:buSzPts val="1100"/>
              <a:buFont typeface="Arial"/>
              <a:buNone/>
            </a:pPr>
            <a:r>
              <a:rPr lang="en-US" sz="1100"/>
              <a:t>·      Develop culturally responsive practices (awareness and competence).</a:t>
            </a:r>
            <a:endParaRPr sz="1100"/>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00000"/>
              </a:lnSpc>
              <a:spcBef>
                <a:spcPts val="0"/>
              </a:spcBef>
              <a:spcAft>
                <a:spcPts val="0"/>
              </a:spcAft>
              <a:buSzPts val="1400"/>
              <a:buNone/>
            </a:pPr>
            <a:r>
              <a:t/>
            </a:r>
            <a:endParaRPr sz="1100"/>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t>Culture:</a:t>
            </a:r>
            <a:endParaRPr sz="1100"/>
          </a:p>
          <a:p>
            <a:pPr indent="0" lvl="0" marL="457200" rtl="0" algn="l">
              <a:lnSpc>
                <a:spcPct val="115000"/>
              </a:lnSpc>
              <a:spcBef>
                <a:spcPts val="0"/>
              </a:spcBef>
              <a:spcAft>
                <a:spcPts val="0"/>
              </a:spcAft>
              <a:buClr>
                <a:schemeClr val="dk1"/>
              </a:buClr>
              <a:buSzPts val="1100"/>
              <a:buFont typeface="Arial"/>
              <a:buNone/>
            </a:pPr>
            <a:r>
              <a:rPr lang="en-US" sz="1100"/>
              <a:t>·      Shapes our cognition, behavior, language, and how we educate.</a:t>
            </a:r>
            <a:endParaRPr sz="1100"/>
          </a:p>
          <a:p>
            <a:pPr indent="0" lvl="0" marL="457200" rtl="0" algn="l">
              <a:lnSpc>
                <a:spcPct val="115000"/>
              </a:lnSpc>
              <a:spcBef>
                <a:spcPts val="0"/>
              </a:spcBef>
              <a:spcAft>
                <a:spcPts val="0"/>
              </a:spcAft>
              <a:buClr>
                <a:schemeClr val="dk1"/>
              </a:buClr>
              <a:buSzPts val="1100"/>
              <a:buFont typeface="Arial"/>
              <a:buNone/>
            </a:pPr>
            <a:r>
              <a:rPr lang="en-US" sz="1100"/>
              <a:t>·      It affects how we teach, what we teach, and why we teach it. These things can vary from culture to culture.</a:t>
            </a:r>
            <a:endParaRPr sz="1100"/>
          </a:p>
          <a:p>
            <a:pPr indent="0" lvl="0" marL="457200" rtl="0" algn="l">
              <a:lnSpc>
                <a:spcPct val="115000"/>
              </a:lnSpc>
              <a:spcBef>
                <a:spcPts val="0"/>
              </a:spcBef>
              <a:spcAft>
                <a:spcPts val="0"/>
              </a:spcAft>
              <a:buClr>
                <a:schemeClr val="dk1"/>
              </a:buClr>
              <a:buSzPts val="1100"/>
              <a:buFont typeface="Arial"/>
              <a:buNone/>
            </a:pPr>
            <a:r>
              <a:rPr lang="en-US" sz="1100"/>
              <a:t>·      The components of culture are not static – they are always changing. </a:t>
            </a:r>
            <a:endParaRPr sz="1100"/>
          </a:p>
          <a:p>
            <a:pPr indent="0" lvl="0" marL="0" rtl="0" algn="l">
              <a:lnSpc>
                <a:spcPct val="115000"/>
              </a:lnSpc>
              <a:spcBef>
                <a:spcPts val="0"/>
              </a:spcBef>
              <a:spcAft>
                <a:spcPts val="0"/>
              </a:spcAft>
              <a:buClr>
                <a:schemeClr val="dk1"/>
              </a:buClr>
              <a:buSzPts val="1100"/>
              <a:buFont typeface="Arial"/>
              <a:buNone/>
            </a:pPr>
            <a:r>
              <a:rPr lang="en-US" sz="1100"/>
              <a:t> </a:t>
            </a:r>
            <a:endParaRPr sz="1100"/>
          </a:p>
          <a:p>
            <a:pPr indent="0" lvl="0" marL="0" rtl="0" algn="l">
              <a:lnSpc>
                <a:spcPct val="115000"/>
              </a:lnSpc>
              <a:spcBef>
                <a:spcPts val="0"/>
              </a:spcBef>
              <a:spcAft>
                <a:spcPts val="0"/>
              </a:spcAft>
              <a:buClr>
                <a:schemeClr val="dk1"/>
              </a:buClr>
              <a:buSzPts val="1100"/>
              <a:buFont typeface="Arial"/>
              <a:buNone/>
            </a:pPr>
            <a:r>
              <a:rPr lang="en-US" sz="1100"/>
              <a:t>We are always learning about different cultures in our profession. This slide is a good example to remind ourselves that there is not a “right” or “wrong” way to understand someone’s culture – cultures are fluid.</a:t>
            </a:r>
            <a:endParaRPr sz="1100"/>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en-US" sz="1100">
                <a:latin typeface="Calibri"/>
                <a:ea typeface="Calibri"/>
                <a:cs typeface="Calibri"/>
                <a:sym typeface="Calibri"/>
              </a:rPr>
              <a:t>These are some ways you can learn from people from other cultures:</a:t>
            </a:r>
            <a:endParaRPr sz="1100"/>
          </a:p>
          <a:p>
            <a:pPr indent="-298450" lvl="0" marL="457200" rtl="0" algn="l">
              <a:lnSpc>
                <a:spcPct val="115000"/>
              </a:lnSpc>
              <a:spcBef>
                <a:spcPts val="800"/>
              </a:spcBef>
              <a:spcAft>
                <a:spcPts val="0"/>
              </a:spcAft>
              <a:buClr>
                <a:srgbClr val="191919"/>
              </a:buClr>
              <a:buSzPts val="1100"/>
              <a:buChar char="●"/>
            </a:pPr>
            <a:r>
              <a:rPr lang="en-US" sz="1100">
                <a:solidFill>
                  <a:srgbClr val="191919"/>
                </a:solidFill>
                <a:latin typeface="Calibri"/>
                <a:ea typeface="Calibri"/>
                <a:cs typeface="Calibri"/>
                <a:sym typeface="Calibri"/>
              </a:rPr>
              <a:t>Make a conscious decision to establish friendships with people from other cultures.</a:t>
            </a:r>
            <a:endParaRPr sz="1100"/>
          </a:p>
          <a:p>
            <a:pPr indent="-298450" lvl="0" marL="457200" rtl="0" algn="l">
              <a:lnSpc>
                <a:spcPct val="115000"/>
              </a:lnSpc>
              <a:spcBef>
                <a:spcPts val="0"/>
              </a:spcBef>
              <a:spcAft>
                <a:spcPts val="0"/>
              </a:spcAft>
              <a:buClr>
                <a:srgbClr val="191919"/>
              </a:buClr>
              <a:buSzPts val="1100"/>
              <a:buChar char="●"/>
            </a:pPr>
            <a:r>
              <a:rPr lang="en-US" sz="1100">
                <a:solidFill>
                  <a:srgbClr val="191919"/>
                </a:solidFill>
                <a:latin typeface="Calibri"/>
                <a:ea typeface="Calibri"/>
                <a:cs typeface="Calibri"/>
                <a:sym typeface="Calibri"/>
              </a:rPr>
              <a:t>Put yourself in situations where you will meet people of other cultures. (Especially if you haven’t had the experience of being a minority.)</a:t>
            </a:r>
            <a:endParaRPr sz="1100"/>
          </a:p>
          <a:p>
            <a:pPr indent="-298450" lvl="0" marL="457200" rtl="0" algn="l">
              <a:lnSpc>
                <a:spcPct val="115000"/>
              </a:lnSpc>
              <a:spcBef>
                <a:spcPts val="0"/>
              </a:spcBef>
              <a:spcAft>
                <a:spcPts val="0"/>
              </a:spcAft>
              <a:buClr>
                <a:srgbClr val="191919"/>
              </a:buClr>
              <a:buSzPts val="1100"/>
              <a:buChar char="●"/>
            </a:pPr>
            <a:r>
              <a:rPr lang="en-US" sz="1100">
                <a:solidFill>
                  <a:srgbClr val="191919"/>
                </a:solidFill>
                <a:latin typeface="Calibri"/>
                <a:ea typeface="Calibri"/>
                <a:cs typeface="Calibri"/>
                <a:sym typeface="Calibri"/>
              </a:rPr>
              <a:t>Examine your biases about people from other cultures.</a:t>
            </a:r>
            <a:endParaRPr sz="1100"/>
          </a:p>
          <a:p>
            <a:pPr indent="-298450" lvl="0" marL="457200" rtl="0" algn="l">
              <a:lnSpc>
                <a:spcPct val="115000"/>
              </a:lnSpc>
              <a:spcBef>
                <a:spcPts val="0"/>
              </a:spcBef>
              <a:spcAft>
                <a:spcPts val="0"/>
              </a:spcAft>
              <a:buClr>
                <a:srgbClr val="191919"/>
              </a:buClr>
              <a:buSzPts val="1100"/>
              <a:buChar char="●"/>
            </a:pPr>
            <a:r>
              <a:rPr lang="en-US" sz="1100">
                <a:solidFill>
                  <a:srgbClr val="191919"/>
                </a:solidFill>
                <a:latin typeface="Calibri"/>
                <a:ea typeface="Calibri"/>
                <a:cs typeface="Calibri"/>
                <a:sym typeface="Calibri"/>
              </a:rPr>
              <a:t>Ask people questions about their cultures, customs, and views.</a:t>
            </a:r>
            <a:endParaRPr sz="1100"/>
          </a:p>
          <a:p>
            <a:pPr indent="-298450" lvl="0" marL="457200" rtl="0" algn="l">
              <a:lnSpc>
                <a:spcPct val="115000"/>
              </a:lnSpc>
              <a:spcBef>
                <a:spcPts val="0"/>
              </a:spcBef>
              <a:spcAft>
                <a:spcPts val="0"/>
              </a:spcAft>
              <a:buClr>
                <a:srgbClr val="191919"/>
              </a:buClr>
              <a:buSzPts val="1100"/>
              <a:buChar char="●"/>
            </a:pPr>
            <a:r>
              <a:rPr lang="en-US" sz="1100">
                <a:solidFill>
                  <a:srgbClr val="191919"/>
                </a:solidFill>
                <a:latin typeface="Calibri"/>
                <a:ea typeface="Calibri"/>
                <a:cs typeface="Calibri"/>
                <a:sym typeface="Calibri"/>
              </a:rPr>
              <a:t>Read about other people's cultures and histories.</a:t>
            </a:r>
            <a:endParaRPr sz="1100"/>
          </a:p>
          <a:p>
            <a:pPr indent="-298450" lvl="0" marL="457200" rtl="0" algn="l">
              <a:lnSpc>
                <a:spcPct val="115000"/>
              </a:lnSpc>
              <a:spcBef>
                <a:spcPts val="0"/>
              </a:spcBef>
              <a:spcAft>
                <a:spcPts val="0"/>
              </a:spcAft>
              <a:buClr>
                <a:srgbClr val="191919"/>
              </a:buClr>
              <a:buSzPts val="1100"/>
              <a:buChar char="●"/>
            </a:pPr>
            <a:r>
              <a:rPr lang="en-US" sz="1100">
                <a:solidFill>
                  <a:srgbClr val="191919"/>
                </a:solidFill>
                <a:latin typeface="Calibri"/>
                <a:ea typeface="Calibri"/>
                <a:cs typeface="Calibri"/>
                <a:sym typeface="Calibri"/>
              </a:rPr>
              <a:t>Listen to people tell their stories.</a:t>
            </a:r>
            <a:endParaRPr sz="1100"/>
          </a:p>
          <a:p>
            <a:pPr indent="-298450" lvl="0" marL="457200" rtl="0" algn="l">
              <a:lnSpc>
                <a:spcPct val="115000"/>
              </a:lnSpc>
              <a:spcBef>
                <a:spcPts val="0"/>
              </a:spcBef>
              <a:spcAft>
                <a:spcPts val="0"/>
              </a:spcAft>
              <a:buClr>
                <a:srgbClr val="191919"/>
              </a:buClr>
              <a:buSzPts val="1100"/>
              <a:buChar char="●"/>
            </a:pPr>
            <a:r>
              <a:rPr lang="en-US" sz="1100">
                <a:solidFill>
                  <a:srgbClr val="191919"/>
                </a:solidFill>
                <a:latin typeface="Calibri"/>
                <a:ea typeface="Calibri"/>
                <a:cs typeface="Calibri"/>
                <a:sym typeface="Calibri"/>
              </a:rPr>
              <a:t>Notice differences in communication styles and values; don't assume that the majority's way is the right way.</a:t>
            </a:r>
            <a:endParaRPr sz="1100"/>
          </a:p>
          <a:p>
            <a:pPr indent="-298450" lvl="0" marL="457200" rtl="0" algn="l">
              <a:lnSpc>
                <a:spcPct val="115000"/>
              </a:lnSpc>
              <a:spcBef>
                <a:spcPts val="0"/>
              </a:spcBef>
              <a:spcAft>
                <a:spcPts val="0"/>
              </a:spcAft>
              <a:buClr>
                <a:srgbClr val="191919"/>
              </a:buClr>
              <a:buSzPts val="1100"/>
              <a:buChar char="●"/>
            </a:pPr>
            <a:r>
              <a:rPr lang="en-US" sz="1100">
                <a:solidFill>
                  <a:srgbClr val="191919"/>
                </a:solidFill>
                <a:latin typeface="Calibri"/>
                <a:ea typeface="Calibri"/>
                <a:cs typeface="Calibri"/>
                <a:sym typeface="Calibri"/>
              </a:rPr>
              <a:t>Risk making mistakes.</a:t>
            </a:r>
            <a:endParaRPr sz="1100"/>
          </a:p>
          <a:p>
            <a:pPr indent="-298450" lvl="0" marL="457200" rtl="0" algn="l">
              <a:lnSpc>
                <a:spcPct val="115000"/>
              </a:lnSpc>
              <a:spcBef>
                <a:spcPts val="0"/>
              </a:spcBef>
              <a:spcAft>
                <a:spcPts val="0"/>
              </a:spcAft>
              <a:buClr>
                <a:srgbClr val="191919"/>
              </a:buClr>
              <a:buSzPts val="1100"/>
              <a:buChar char="●"/>
            </a:pPr>
            <a:r>
              <a:rPr lang="en-US" sz="1100">
                <a:solidFill>
                  <a:srgbClr val="191919"/>
                </a:solidFill>
                <a:latin typeface="Calibri"/>
                <a:ea typeface="Calibri"/>
                <a:cs typeface="Calibri"/>
                <a:sym typeface="Calibri"/>
              </a:rPr>
              <a:t>Learn to be an ally.</a:t>
            </a:r>
            <a:endParaRPr sz="1100">
              <a:latin typeface="Calibri"/>
              <a:ea typeface="Calibri"/>
              <a:cs typeface="Calibri"/>
              <a:sym typeface="Calibri"/>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228600" rtl="0" algn="l">
              <a:lnSpc>
                <a:spcPct val="115000"/>
              </a:lnSpc>
              <a:spcBef>
                <a:spcPts val="0"/>
              </a:spcBef>
              <a:spcAft>
                <a:spcPts val="0"/>
              </a:spcAft>
              <a:buClr>
                <a:schemeClr val="dk1"/>
              </a:buClr>
              <a:buSzPts val="1100"/>
              <a:buFont typeface="Arial"/>
              <a:buNone/>
            </a:pPr>
            <a:r>
              <a:rPr lang="en-US" sz="1100"/>
              <a:t>Highlight how culture adds layers of complexity in order to demonstrate stigma surrounding mental health in different cultures.</a:t>
            </a:r>
            <a:endParaRPr sz="1100"/>
          </a:p>
          <a:p>
            <a:pPr indent="0" lvl="0" marL="228600" rtl="0" algn="l">
              <a:lnSpc>
                <a:spcPct val="115000"/>
              </a:lnSpc>
              <a:spcBef>
                <a:spcPts val="0"/>
              </a:spcBef>
              <a:spcAft>
                <a:spcPts val="0"/>
              </a:spcAft>
              <a:buClr>
                <a:schemeClr val="dk1"/>
              </a:buClr>
              <a:buSzPts val="1100"/>
              <a:buFont typeface="Arial"/>
              <a:buNone/>
            </a:pPr>
            <a:r>
              <a:rPr lang="en-US" sz="1100"/>
              <a:t>Steps:</a:t>
            </a:r>
            <a:endParaRPr sz="1100"/>
          </a:p>
          <a:p>
            <a:pPr indent="0" lvl="0" marL="228600" rtl="0" algn="l">
              <a:lnSpc>
                <a:spcPct val="115000"/>
              </a:lnSpc>
              <a:spcBef>
                <a:spcPts val="0"/>
              </a:spcBef>
              <a:spcAft>
                <a:spcPts val="0"/>
              </a:spcAft>
              <a:buClr>
                <a:schemeClr val="dk1"/>
              </a:buClr>
              <a:buSzPts val="1100"/>
              <a:buFont typeface="Arial"/>
              <a:buNone/>
            </a:pPr>
            <a:r>
              <a:rPr lang="en-US" sz="1100"/>
              <a:t>1. Cut the Greetings Around the World Worksheet into separate strips of paper with the individual greetings and distribute one to each participant.</a:t>
            </a:r>
            <a:endParaRPr sz="1100"/>
          </a:p>
          <a:p>
            <a:pPr indent="0" lvl="0" marL="228600" rtl="0" algn="l">
              <a:lnSpc>
                <a:spcPct val="115000"/>
              </a:lnSpc>
              <a:spcBef>
                <a:spcPts val="0"/>
              </a:spcBef>
              <a:spcAft>
                <a:spcPts val="0"/>
              </a:spcAft>
              <a:buClr>
                <a:schemeClr val="dk1"/>
              </a:buClr>
              <a:buSzPts val="1100"/>
              <a:buFont typeface="Arial"/>
              <a:buNone/>
            </a:pPr>
            <a:r>
              <a:rPr lang="en-US" sz="1100"/>
              <a:t>2. Ask them to read it and keep it to themselves.</a:t>
            </a:r>
            <a:endParaRPr sz="1100"/>
          </a:p>
          <a:p>
            <a:pPr indent="0" lvl="0" marL="228600" rtl="0" algn="l">
              <a:lnSpc>
                <a:spcPct val="115000"/>
              </a:lnSpc>
              <a:spcBef>
                <a:spcPts val="0"/>
              </a:spcBef>
              <a:spcAft>
                <a:spcPts val="0"/>
              </a:spcAft>
              <a:buClr>
                <a:schemeClr val="dk1"/>
              </a:buClr>
              <a:buSzPts val="1100"/>
              <a:buFont typeface="Arial"/>
              <a:buNone/>
            </a:pPr>
            <a:r>
              <a:rPr lang="en-US" sz="1100"/>
              <a:t>3. Once people have read it, tell them they will be greeting each other according to the instructions on the piece of paper they received.</a:t>
            </a:r>
            <a:endParaRPr sz="1100"/>
          </a:p>
          <a:p>
            <a:pPr indent="0" lvl="0" marL="228600" rtl="0" algn="l">
              <a:lnSpc>
                <a:spcPct val="115000"/>
              </a:lnSpc>
              <a:spcBef>
                <a:spcPts val="0"/>
              </a:spcBef>
              <a:spcAft>
                <a:spcPts val="0"/>
              </a:spcAft>
              <a:buClr>
                <a:schemeClr val="dk1"/>
              </a:buClr>
              <a:buSzPts val="1100"/>
              <a:buFont typeface="Arial"/>
              <a:buNone/>
            </a:pPr>
            <a:r>
              <a:rPr lang="en-US" sz="1100"/>
              <a:t>4. Participants are not allowed to say anything (including the country from which the greeting comes), except what is specifically on the piece of paper.</a:t>
            </a:r>
            <a:endParaRPr sz="1100"/>
          </a:p>
          <a:p>
            <a:pPr indent="0" lvl="0" marL="228600" rtl="0" algn="l">
              <a:lnSpc>
                <a:spcPct val="115000"/>
              </a:lnSpc>
              <a:spcBef>
                <a:spcPts val="0"/>
              </a:spcBef>
              <a:spcAft>
                <a:spcPts val="0"/>
              </a:spcAft>
              <a:buClr>
                <a:schemeClr val="dk1"/>
              </a:buClr>
              <a:buSzPts val="1100"/>
              <a:buFont typeface="Arial"/>
              <a:buNone/>
            </a:pPr>
            <a:r>
              <a:rPr lang="en-US" sz="1100"/>
              <a:t>5. Provide an example with the English-language way of greeting (formally):</a:t>
            </a:r>
            <a:endParaRPr sz="1100"/>
          </a:p>
          <a:p>
            <a:pPr indent="0" lvl="0" marL="228600" rtl="0" algn="l">
              <a:lnSpc>
                <a:spcPct val="115000"/>
              </a:lnSpc>
              <a:spcBef>
                <a:spcPts val="0"/>
              </a:spcBef>
              <a:spcAft>
                <a:spcPts val="0"/>
              </a:spcAft>
              <a:buClr>
                <a:schemeClr val="dk1"/>
              </a:buClr>
              <a:buSzPts val="1100"/>
              <a:buFont typeface="Arial"/>
              <a:buNone/>
            </a:pPr>
            <a:r>
              <a:rPr lang="en-US" sz="1100"/>
              <a:t>“Hi, how are you?”</a:t>
            </a:r>
            <a:endParaRPr sz="1100"/>
          </a:p>
          <a:p>
            <a:pPr indent="0" lvl="0" marL="228600" rtl="0" algn="l">
              <a:lnSpc>
                <a:spcPct val="115000"/>
              </a:lnSpc>
              <a:spcBef>
                <a:spcPts val="0"/>
              </a:spcBef>
              <a:spcAft>
                <a:spcPts val="0"/>
              </a:spcAft>
              <a:buClr>
                <a:schemeClr val="dk1"/>
              </a:buClr>
              <a:buSzPts val="1100"/>
              <a:buFont typeface="Arial"/>
              <a:buNone/>
            </a:pPr>
            <a:r>
              <a:rPr lang="en-US" sz="1100"/>
              <a:t>Shake hands. (Note: This practice may change in a post-COVID-19 world.)</a:t>
            </a:r>
            <a:endParaRPr sz="1100"/>
          </a:p>
          <a:p>
            <a:pPr indent="0" lvl="0" marL="228600" rtl="0" algn="l">
              <a:lnSpc>
                <a:spcPct val="115000"/>
              </a:lnSpc>
              <a:spcBef>
                <a:spcPts val="0"/>
              </a:spcBef>
              <a:spcAft>
                <a:spcPts val="0"/>
              </a:spcAft>
              <a:buClr>
                <a:schemeClr val="dk1"/>
              </a:buClr>
              <a:buSzPts val="1100"/>
              <a:buFont typeface="Arial"/>
              <a:buNone/>
            </a:pPr>
            <a:r>
              <a:rPr lang="en-US" sz="1100"/>
              <a:t>6. Ask participants to get up and greet each other according to their strip of paper.</a:t>
            </a:r>
            <a:endParaRPr sz="1100"/>
          </a:p>
          <a:p>
            <a:pPr indent="0" lvl="0" marL="228600" rtl="0" algn="l">
              <a:lnSpc>
                <a:spcPct val="115000"/>
              </a:lnSpc>
              <a:spcBef>
                <a:spcPts val="0"/>
              </a:spcBef>
              <a:spcAft>
                <a:spcPts val="0"/>
              </a:spcAft>
              <a:buClr>
                <a:schemeClr val="dk1"/>
              </a:buClr>
              <a:buSzPts val="1100"/>
              <a:buFont typeface="Arial"/>
              <a:buNone/>
            </a:pPr>
            <a:r>
              <a:rPr lang="en-US" sz="1100"/>
              <a:t>7. Discuss:</a:t>
            </a:r>
            <a:endParaRPr sz="1100"/>
          </a:p>
          <a:p>
            <a:pPr indent="228600" lvl="0" marL="228600" rtl="0" algn="l">
              <a:lnSpc>
                <a:spcPct val="115000"/>
              </a:lnSpc>
              <a:spcBef>
                <a:spcPts val="0"/>
              </a:spcBef>
              <a:spcAft>
                <a:spcPts val="0"/>
              </a:spcAft>
              <a:buClr>
                <a:schemeClr val="dk1"/>
              </a:buClr>
              <a:buSzPts val="1100"/>
              <a:buFont typeface="Arial"/>
              <a:buNone/>
            </a:pPr>
            <a:r>
              <a:rPr lang="en-US" sz="1100"/>
              <a:t>What happened?</a:t>
            </a:r>
            <a:endParaRPr sz="1100"/>
          </a:p>
          <a:p>
            <a:pPr indent="228600" lvl="0" marL="228600" rtl="0" algn="l">
              <a:lnSpc>
                <a:spcPct val="115000"/>
              </a:lnSpc>
              <a:spcBef>
                <a:spcPts val="0"/>
              </a:spcBef>
              <a:spcAft>
                <a:spcPts val="0"/>
              </a:spcAft>
              <a:buClr>
                <a:schemeClr val="dk1"/>
              </a:buClr>
              <a:buSzPts val="1100"/>
              <a:buFont typeface="Arial"/>
              <a:buNone/>
            </a:pPr>
            <a:r>
              <a:rPr lang="en-US" sz="1100"/>
              <a:t>How did you feel?</a:t>
            </a:r>
            <a:endParaRPr sz="1100"/>
          </a:p>
          <a:p>
            <a:pPr indent="228600" lvl="0" marL="228600" rtl="0" algn="l">
              <a:lnSpc>
                <a:spcPct val="115000"/>
              </a:lnSpc>
              <a:spcBef>
                <a:spcPts val="0"/>
              </a:spcBef>
              <a:spcAft>
                <a:spcPts val="0"/>
              </a:spcAft>
              <a:buClr>
                <a:schemeClr val="dk1"/>
              </a:buClr>
              <a:buSzPts val="1100"/>
              <a:buFont typeface="Arial"/>
              <a:buNone/>
            </a:pPr>
            <a:r>
              <a:rPr lang="en-US" sz="1100"/>
              <a:t>How is this related to working with students from different cultures?</a:t>
            </a:r>
            <a:endParaRPr sz="1100"/>
          </a:p>
          <a:p>
            <a:pPr indent="0" lvl="0" marL="457200" rtl="0" algn="l">
              <a:lnSpc>
                <a:spcPct val="115000"/>
              </a:lnSpc>
              <a:spcBef>
                <a:spcPts val="0"/>
              </a:spcBef>
              <a:spcAft>
                <a:spcPts val="0"/>
              </a:spcAft>
              <a:buClr>
                <a:schemeClr val="dk1"/>
              </a:buClr>
              <a:buSzPts val="1100"/>
              <a:buFont typeface="Arial"/>
              <a:buNone/>
            </a:pPr>
            <a:r>
              <a:rPr lang="en-US" sz="1100"/>
              <a:t>Can you see how these differences could be related to cultural stigma and misconceptions about mental health?</a:t>
            </a:r>
            <a:endParaRPr sz="1100"/>
          </a:p>
        </p:txBody>
      </p:sp>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Objectives: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 Highlight how two or more people can experience the same event or situation yet walk away from it having distinctly different perceptions and impressions about it.</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 Understand that we all view the world around us through a lens that has been shaped by our individual experiences.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 </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Steps: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1. Display the image(s).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2. Discuss how the activity uses images that can be perceived in different ways:</a:t>
            </a:r>
            <a:endParaRPr sz="1100"/>
          </a:p>
          <a:p>
            <a:pPr indent="-228600" lvl="0" marL="9144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What do you see?</a:t>
            </a:r>
            <a:endParaRPr sz="1100"/>
          </a:p>
          <a:p>
            <a:pPr indent="-228600" lvl="0" marL="9144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Can you see it another way?</a:t>
            </a:r>
            <a:endParaRPr sz="1100"/>
          </a:p>
          <a:p>
            <a:pPr indent="-228600" lvl="0" marL="9144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Even when you are able to recognize two images, does one image dominate your perception?</a:t>
            </a:r>
            <a:endParaRPr sz="1100"/>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p:txBody>
      </p:sp>
      <p:sp>
        <p:nvSpPr>
          <p:cNvPr id="139" name="Google Shape;1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Calibri"/>
                <a:ea typeface="Calibri"/>
                <a:cs typeface="Calibri"/>
                <a:sym typeface="Calibri"/>
              </a:rPr>
              <a:t>Continue Activity 3.2</a:t>
            </a:r>
            <a:endParaRPr sz="1200">
              <a:latin typeface="Calibri"/>
              <a:ea typeface="Calibri"/>
              <a:cs typeface="Calibri"/>
              <a:sym typeface="Calibri"/>
            </a:endParaRPr>
          </a:p>
        </p:txBody>
      </p:sp>
      <p:sp>
        <p:nvSpPr>
          <p:cNvPr id="150" name="Google Shape;1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Objectives: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 Highlight that everyone believes reality is real—things are the way they are—but the truth is that one person’s perception of an event or idea might not be the same as someone else’s perception of that same event or idea. Two people can look at the same thing, like the same example of behavior, and see two entirely different things.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 Understand that some students come from a different culture and have different life experiences than the s</a:t>
            </a:r>
            <a:r>
              <a:rPr lang="en-US" sz="1100"/>
              <a:t>taff member </a:t>
            </a:r>
            <a:r>
              <a:rPr b="0" i="0" lang="en-US" sz="1100" u="none" cap="none" strike="noStrike">
                <a:solidFill>
                  <a:schemeClr val="dk1"/>
                </a:solidFill>
                <a:latin typeface="Calibri"/>
                <a:ea typeface="Calibri"/>
                <a:cs typeface="Calibri"/>
                <a:sym typeface="Calibri"/>
              </a:rPr>
              <a:t>working with them. This activity helps participants recognize that any behavior has at least two interpretations. First, what the person doing the action thinks they are expressing; and second, the meaning that a person who observes the action gives to it.</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 Participants will be able to articulate how their personal cultural perspectives affect their interpretations of situations they encounter.</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 Steps: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1. Distribute one How I See It worksheet per participant.</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2. Read the first behavior out loud to the group and have participants write their immediate first response to or interpretation of the behavior.</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3. Continue to read the behaviors out loud and have participants write their individual responses to each behavior or have them complete their responses on their own.</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4. If time allows, have participants share their responses so all can see the variations in responses.</a:t>
            </a:r>
            <a:endParaRPr sz="1100">
              <a:latin typeface="Calibri"/>
              <a:ea typeface="Calibri"/>
              <a:cs typeface="Calibri"/>
              <a:sym typeface="Calibri"/>
            </a:endParaRPr>
          </a:p>
        </p:txBody>
      </p:sp>
      <p:sp>
        <p:nvSpPr>
          <p:cNvPr id="160" name="Google Shape;1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Objective:</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 The participant will examine their own and their culture’s view of mental health.</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Steps: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1. Pass out a copy of the Breaking the Stigma document to each participant.</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2. Explain that stigma is present in all cultures and how it can hurt.</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3. Ask participants, “What is the first thing that comes to mind when you hear ‘mental health’?”</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4. Have participants look at the Breaking the Stigma document individually.</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5. Have participants discuss in groups:</a:t>
            </a:r>
            <a:endParaRPr sz="1100"/>
          </a:p>
          <a:p>
            <a:pPr indent="-228600" lvl="0" marL="9144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Why is it important to fight stigma?</a:t>
            </a:r>
            <a:endParaRPr sz="1100"/>
          </a:p>
          <a:p>
            <a:pPr indent="-228600" lvl="0" marL="9144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How is mental health seen in your culture and the culture of the families/students with whom we work?</a:t>
            </a:r>
            <a:endParaRPr sz="1100"/>
          </a:p>
          <a:p>
            <a:pPr indent="-228600" lvl="0" marL="9144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What can we do locally and statewide to promote awareness?</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6. Participants will write their answers on chart paper.</a:t>
            </a:r>
            <a:endParaRPr sz="1100"/>
          </a:p>
          <a:p>
            <a:pPr indent="-228600" lvl="0" marL="45720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7. Facilitator can have a brief discussion by tables or have the participants do a gallery walk and add their thoughts on sticky notes.</a:t>
            </a:r>
            <a:endParaRPr sz="1100"/>
          </a:p>
        </p:txBody>
      </p:sp>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jpg"/><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t>Project EVERS</a:t>
            </a:r>
            <a:endParaRPr/>
          </a:p>
        </p:txBody>
      </p:sp>
      <p:sp>
        <p:nvSpPr>
          <p:cNvPr id="89" name="Google Shape;89;p1"/>
          <p:cNvSpPr/>
          <p:nvPr/>
        </p:nvSpPr>
        <p:spPr>
          <a:xfrm>
            <a:off x="3386137" y="2551837"/>
            <a:ext cx="9148763"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0000"/>
                </a:solidFill>
                <a:latin typeface="Arial"/>
                <a:ea typeface="Arial"/>
                <a:cs typeface="Arial"/>
                <a:sym typeface="Arial"/>
              </a:rPr>
              <a:t>Cultural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0000"/>
                </a:solidFill>
                <a:latin typeface="Arial"/>
                <a:ea typeface="Arial"/>
                <a:cs typeface="Arial"/>
                <a:sym typeface="Arial"/>
              </a:rPr>
              <a:t>Responsiveness</a:t>
            </a:r>
            <a:r>
              <a:rPr b="0" i="0" lang="en-US" sz="5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90" name="Google Shape;90;p1"/>
          <p:cNvPicPr preferRelativeResize="0"/>
          <p:nvPr/>
        </p:nvPicPr>
        <p:blipFill rotWithShape="1">
          <a:blip r:embed="rId3">
            <a:alphaModFix/>
          </a:blip>
          <a:srcRect b="0" l="0" r="0" t="0"/>
          <a:stretch/>
        </p:blipFill>
        <p:spPr>
          <a:xfrm>
            <a:off x="1403349" y="1935163"/>
            <a:ext cx="3009625" cy="3009625"/>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58733" y="217626"/>
            <a:ext cx="1048595" cy="1219200"/>
          </a:xfrm>
          <a:prstGeom prst="rect">
            <a:avLst/>
          </a:prstGeom>
          <a:noFill/>
          <a:ln>
            <a:noFill/>
          </a:ln>
        </p:spPr>
      </p:pic>
      <p:sp>
        <p:nvSpPr>
          <p:cNvPr id="92" name="Google Shape;92;p1"/>
          <p:cNvSpPr txBox="1"/>
          <p:nvPr/>
        </p:nvSpPr>
        <p:spPr>
          <a:xfrm>
            <a:off x="1707328" y="5100605"/>
            <a:ext cx="8534400" cy="741533"/>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rgbClr val="A5A5A5"/>
                </a:solidFill>
                <a:latin typeface="Arial"/>
                <a:ea typeface="Arial"/>
                <a:cs typeface="Arial"/>
                <a:sym typeface="Arial"/>
              </a:rPr>
              <a:t>Presenter, title, organization</a:t>
            </a:r>
            <a:endParaRPr b="0" i="0" sz="2800" u="none" cap="none" strike="noStrike">
              <a:solidFill>
                <a:srgbClr val="A5A5A5"/>
              </a:solidFill>
              <a:latin typeface="Calibri"/>
              <a:ea typeface="Calibri"/>
              <a:cs typeface="Calibri"/>
              <a:sym typeface="Calibri"/>
            </a:endParaRPr>
          </a:p>
          <a:p>
            <a:pPr indent="-76200" lvl="0" marL="228600" marR="0" rtl="0" algn="l">
              <a:lnSpc>
                <a:spcPct val="90000"/>
              </a:lnSpc>
              <a:spcBef>
                <a:spcPts val="480"/>
              </a:spcBef>
              <a:spcAft>
                <a:spcPts val="0"/>
              </a:spcAft>
              <a:buClr>
                <a:schemeClr val="dk1"/>
              </a:buClr>
              <a:buSzPts val="2400"/>
              <a:buFont typeface="Arial"/>
              <a:buNone/>
            </a:pPr>
            <a:r>
              <a:t/>
            </a:r>
            <a:endParaRPr b="0" i="0" sz="2800" u="none" cap="none" strike="noStrike">
              <a:solidFill>
                <a:schemeClr val="dk1"/>
              </a:solidFill>
              <a:latin typeface="Calibri"/>
              <a:ea typeface="Calibri"/>
              <a:cs typeface="Calibri"/>
              <a:sym typeface="Calibri"/>
            </a:endParaRPr>
          </a:p>
        </p:txBody>
      </p:sp>
      <p:pic>
        <p:nvPicPr>
          <p:cNvPr id="93" name="Google Shape;93;p1"/>
          <p:cNvPicPr preferRelativeResize="0"/>
          <p:nvPr/>
        </p:nvPicPr>
        <p:blipFill rotWithShape="1">
          <a:blip r:embed="rId5">
            <a:alphaModFix/>
          </a:blip>
          <a:srcRect b="0" l="0" r="0" t="0"/>
          <a:stretch/>
        </p:blipFill>
        <p:spPr>
          <a:xfrm>
            <a:off x="732026" y="247313"/>
            <a:ext cx="1005919" cy="1219200"/>
          </a:xfrm>
          <a:prstGeom prst="rect">
            <a:avLst/>
          </a:prstGeom>
          <a:noFill/>
          <a:ln>
            <a:noFill/>
          </a:ln>
        </p:spPr>
      </p:pic>
      <p:cxnSp>
        <p:nvCxnSpPr>
          <p:cNvPr id="94" name="Google Shape;94;p1"/>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sp>
        <p:nvSpPr>
          <p:cNvPr id="95" name="Google Shape;95;p1"/>
          <p:cNvSpPr txBox="1"/>
          <p:nvPr/>
        </p:nvSpPr>
        <p:spPr>
          <a:xfrm>
            <a:off x="526773" y="6096000"/>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Cultural Responsiveness</a:t>
            </a:r>
            <a:endParaRPr/>
          </a:p>
        </p:txBody>
      </p:sp>
      <p:sp>
        <p:nvSpPr>
          <p:cNvPr id="185" name="Google Shape;185;p13"/>
          <p:cNvSpPr/>
          <p:nvPr/>
        </p:nvSpPr>
        <p:spPr>
          <a:xfrm>
            <a:off x="526772" y="1766888"/>
            <a:ext cx="6953529" cy="6309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Calibri"/>
                <a:ea typeface="Calibri"/>
                <a:cs typeface="Calibri"/>
                <a:sym typeface="Calibri"/>
              </a:rPr>
              <a:t>ACTIVITY: </a:t>
            </a:r>
            <a:r>
              <a:rPr b="0" i="1" lang="en-US" sz="3500" u="none" cap="none" strike="noStrike">
                <a:solidFill>
                  <a:schemeClr val="dk1"/>
                </a:solidFill>
                <a:latin typeface="Calibri"/>
                <a:ea typeface="Calibri"/>
                <a:cs typeface="Calibri"/>
                <a:sym typeface="Calibri"/>
              </a:rPr>
              <a:t>Self-Identity Intersections</a:t>
            </a:r>
            <a:endParaRPr b="0" i="0" sz="1400" u="none" cap="none" strike="noStrike">
              <a:solidFill>
                <a:srgbClr val="000000"/>
              </a:solidFill>
              <a:latin typeface="Arial"/>
              <a:ea typeface="Arial"/>
              <a:cs typeface="Arial"/>
              <a:sym typeface="Arial"/>
            </a:endParaRPr>
          </a:p>
        </p:txBody>
      </p:sp>
      <p:sp>
        <p:nvSpPr>
          <p:cNvPr id="186" name="Google Shape;186;p13"/>
          <p:cNvSpPr/>
          <p:nvPr/>
        </p:nvSpPr>
        <p:spPr>
          <a:xfrm>
            <a:off x="901699" y="2682876"/>
            <a:ext cx="6096000" cy="283866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Reflect on what self-identity and culture intersections with which you can identify.</a:t>
            </a:r>
            <a:endParaRPr b="0" i="0" sz="2400" u="none" cap="none" strike="noStrike">
              <a:solidFill>
                <a:srgbClr val="000000"/>
              </a:solidFill>
              <a:latin typeface="Calibri"/>
              <a:ea typeface="Calibri"/>
              <a:cs typeface="Calibri"/>
              <a:sym typeface="Calibri"/>
            </a:endParaRPr>
          </a:p>
          <a:p>
            <a:pPr indent="-285750" lvl="1" marL="742950" marR="0" rtl="0" algn="l">
              <a:lnSpc>
                <a:spcPct val="107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Examples are religion, nationality, race, sexual identity, age, etc.</a:t>
            </a:r>
            <a:endParaRPr b="0" i="0" sz="2400" u="none" cap="none" strike="noStrike">
              <a:solidFill>
                <a:schemeClr val="dk1"/>
              </a:solidFill>
              <a:latin typeface="Calibri"/>
              <a:ea typeface="Calibri"/>
              <a:cs typeface="Calibri"/>
              <a:sym typeface="Calibri"/>
            </a:endParaRPr>
          </a:p>
          <a:p>
            <a:pPr indent="-285750" lvl="1" marL="742950" marR="0" rtl="0" algn="l">
              <a:lnSpc>
                <a:spcPct val="107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For instance: </a:t>
            </a:r>
            <a:r>
              <a:rPr b="0" i="0" lang="en-US" sz="2400" u="none" cap="none" strike="noStrike">
                <a:solidFill>
                  <a:srgbClr val="000000"/>
                </a:solidFill>
                <a:latin typeface="Arial"/>
                <a:ea typeface="Arial"/>
                <a:cs typeface="Arial"/>
                <a:sym typeface="Arial"/>
              </a:rPr>
              <a:t>Puerto Rican</a:t>
            </a:r>
            <a:r>
              <a:rPr b="0" i="0" lang="en-US" sz="2400" u="none" cap="none" strike="noStrike">
                <a:solidFill>
                  <a:srgbClr val="000000"/>
                </a:solidFill>
                <a:latin typeface="Arial"/>
                <a:ea typeface="Arial"/>
                <a:cs typeface="Arial"/>
                <a:sym typeface="Arial"/>
              </a:rPr>
              <a:t>, Latina, </a:t>
            </a:r>
            <a:r>
              <a:rPr lang="en-US" sz="2400"/>
              <a:t>Midwesterner</a:t>
            </a:r>
            <a:r>
              <a:rPr b="0" i="0" lang="en-US" sz="2400" u="none" cap="none" strike="noStrike">
                <a:solidFill>
                  <a:srgbClr val="000000"/>
                </a:solidFill>
                <a:latin typeface="Arial"/>
                <a:ea typeface="Arial"/>
                <a:cs typeface="Arial"/>
                <a:sym typeface="Arial"/>
              </a:rPr>
              <a:t>, wife, dog-mom, educator</a:t>
            </a:r>
            <a:endParaRPr b="0" i="0" sz="2400" u="none" cap="none" strike="noStrike">
              <a:solidFill>
                <a:schemeClr val="dk1"/>
              </a:solidFill>
              <a:latin typeface="Calibri"/>
              <a:ea typeface="Calibri"/>
              <a:cs typeface="Calibri"/>
              <a:sym typeface="Calibri"/>
            </a:endParaRPr>
          </a:p>
        </p:txBody>
      </p:sp>
      <p:pic>
        <p:nvPicPr>
          <p:cNvPr id="187" name="Google Shape;187;p13"/>
          <p:cNvPicPr preferRelativeResize="0"/>
          <p:nvPr/>
        </p:nvPicPr>
        <p:blipFill rotWithShape="1">
          <a:blip r:embed="rId3">
            <a:alphaModFix/>
          </a:blip>
          <a:srcRect b="0" l="0" r="0" t="0"/>
          <a:stretch/>
        </p:blipFill>
        <p:spPr>
          <a:xfrm>
            <a:off x="7480301" y="1690688"/>
            <a:ext cx="3810000" cy="4286250"/>
          </a:xfrm>
          <a:prstGeom prst="rect">
            <a:avLst/>
          </a:prstGeom>
          <a:noFill/>
          <a:ln>
            <a:noFill/>
          </a:ln>
        </p:spPr>
      </p:pic>
      <p:pic>
        <p:nvPicPr>
          <p:cNvPr id="188" name="Google Shape;188;p13"/>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cxnSp>
        <p:nvCxnSpPr>
          <p:cNvPr id="189" name="Google Shape;189;p13"/>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sp>
        <p:nvSpPr>
          <p:cNvPr id="190" name="Google Shape;190;p13"/>
          <p:cNvSpPr txBox="1"/>
          <p:nvPr/>
        </p:nvSpPr>
        <p:spPr>
          <a:xfrm>
            <a:off x="526773" y="6096000"/>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US" sz="4800">
                <a:latin typeface="Arial"/>
                <a:ea typeface="Arial"/>
                <a:cs typeface="Arial"/>
                <a:sym typeface="Arial"/>
              </a:rPr>
              <a:t>Cultural Responsiveness</a:t>
            </a:r>
            <a:endParaRPr/>
          </a:p>
        </p:txBody>
      </p:sp>
      <p:pic>
        <p:nvPicPr>
          <p:cNvPr id="197" name="Google Shape;197;p28"/>
          <p:cNvPicPr preferRelativeResize="0"/>
          <p:nvPr/>
        </p:nvPicPr>
        <p:blipFill rotWithShape="1">
          <a:blip r:embed="rId3">
            <a:alphaModFix/>
          </a:blip>
          <a:srcRect b="0" l="0" r="0" t="0"/>
          <a:stretch/>
        </p:blipFill>
        <p:spPr>
          <a:xfrm>
            <a:off x="1253952" y="2606177"/>
            <a:ext cx="2300088" cy="2300088"/>
          </a:xfrm>
          <a:prstGeom prst="rect">
            <a:avLst/>
          </a:prstGeom>
          <a:noFill/>
          <a:ln>
            <a:noFill/>
          </a:ln>
        </p:spPr>
      </p:pic>
      <p:sp>
        <p:nvSpPr>
          <p:cNvPr id="198" name="Google Shape;198;p28"/>
          <p:cNvSpPr/>
          <p:nvPr/>
        </p:nvSpPr>
        <p:spPr>
          <a:xfrm>
            <a:off x="4445378" y="3015202"/>
            <a:ext cx="639085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Please use the link to fill out an evaluation. Thank you!</a:t>
            </a:r>
            <a:endParaRPr/>
          </a:p>
        </p:txBody>
      </p:sp>
      <p:sp>
        <p:nvSpPr>
          <p:cNvPr id="199" name="Google Shape;199;p28"/>
          <p:cNvSpPr txBox="1"/>
          <p:nvPr/>
        </p:nvSpPr>
        <p:spPr>
          <a:xfrm>
            <a:off x="526773" y="6190101"/>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cxnSp>
        <p:nvCxnSpPr>
          <p:cNvPr id="200" name="Google Shape;200;p28"/>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pic>
        <p:nvPicPr>
          <p:cNvPr id="201" name="Google Shape;201;p28"/>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5"/>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Cultural Responsiveness</a:t>
            </a:r>
            <a:endParaRPr sz="6000">
              <a:latin typeface="Calibri"/>
              <a:ea typeface="Calibri"/>
              <a:cs typeface="Calibri"/>
              <a:sym typeface="Calibri"/>
            </a:endParaRPr>
          </a:p>
        </p:txBody>
      </p:sp>
      <p:sp>
        <p:nvSpPr>
          <p:cNvPr id="208" name="Google Shape;208;p15"/>
          <p:cNvSpPr txBox="1"/>
          <p:nvPr/>
        </p:nvSpPr>
        <p:spPr>
          <a:xfrm>
            <a:off x="526773" y="2766432"/>
            <a:ext cx="4361228" cy="1210255"/>
          </a:xfrm>
          <a:prstGeom prst="rect">
            <a:avLst/>
          </a:prstGeom>
          <a:noFill/>
          <a:ln>
            <a:noFill/>
          </a:ln>
        </p:spPr>
        <p:txBody>
          <a:bodyPr anchorCtr="0" anchor="t"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400"/>
              <a:buFont typeface="Arial"/>
              <a:buNone/>
            </a:pPr>
            <a:r>
              <a:rPr lang="en-US" sz="2800">
                <a:solidFill>
                  <a:srgbClr val="A5A5A5"/>
                </a:solidFill>
              </a:rPr>
              <a:t>Lora Thomas</a:t>
            </a:r>
            <a:endParaRPr sz="2800">
              <a:solidFill>
                <a:srgbClr val="A5A5A5"/>
              </a:solidFill>
            </a:endParaRPr>
          </a:p>
          <a:p>
            <a:pPr indent="0" lvl="0" marL="0" marR="0" rtl="0" algn="ctr">
              <a:lnSpc>
                <a:spcPct val="80000"/>
              </a:lnSpc>
              <a:spcBef>
                <a:spcPts val="0"/>
              </a:spcBef>
              <a:spcAft>
                <a:spcPts val="0"/>
              </a:spcAft>
              <a:buClr>
                <a:schemeClr val="dk1"/>
              </a:buClr>
              <a:buSzPts val="2400"/>
              <a:buFont typeface="Arial"/>
              <a:buNone/>
            </a:pPr>
            <a:r>
              <a:rPr lang="en-US" sz="2800">
                <a:solidFill>
                  <a:srgbClr val="A5A5A5"/>
                </a:solidFill>
              </a:rPr>
              <a:t>lthomas@nkesc</a:t>
            </a:r>
            <a:endParaRPr sz="2800">
              <a:solidFill>
                <a:srgbClr val="A5A5A5"/>
              </a:solidFill>
            </a:endParaRPr>
          </a:p>
          <a:p>
            <a:pPr indent="0" lvl="0" marL="0" marR="0" rtl="0" algn="ctr">
              <a:lnSpc>
                <a:spcPct val="80000"/>
              </a:lnSpc>
              <a:spcBef>
                <a:spcPts val="0"/>
              </a:spcBef>
              <a:spcAft>
                <a:spcPts val="0"/>
              </a:spcAft>
              <a:buClr>
                <a:schemeClr val="dk1"/>
              </a:buClr>
              <a:buSzPts val="2400"/>
              <a:buFont typeface="Arial"/>
              <a:buNone/>
            </a:pPr>
            <a:r>
              <a:rPr lang="en-US" sz="2800">
                <a:solidFill>
                  <a:srgbClr val="A5A5A5"/>
                </a:solidFill>
              </a:rPr>
              <a:t>(217) 416-6111</a:t>
            </a:r>
            <a:endParaRPr sz="2800">
              <a:solidFill>
                <a:srgbClr val="A5A5A5"/>
              </a:solidFill>
            </a:endParaRPr>
          </a:p>
        </p:txBody>
      </p:sp>
      <p:pic>
        <p:nvPicPr>
          <p:cNvPr descr="Image result for breathing" id="209" name="Google Shape;209;p15"/>
          <p:cNvPicPr preferRelativeResize="0"/>
          <p:nvPr/>
        </p:nvPicPr>
        <p:blipFill rotWithShape="1">
          <a:blip r:embed="rId3">
            <a:alphaModFix/>
          </a:blip>
          <a:srcRect b="0" l="0" r="0" t="0"/>
          <a:stretch/>
        </p:blipFill>
        <p:spPr>
          <a:xfrm>
            <a:off x="4552122" y="1958008"/>
            <a:ext cx="6952028" cy="3826565"/>
          </a:xfrm>
          <a:prstGeom prst="rect">
            <a:avLst/>
          </a:prstGeom>
          <a:noFill/>
          <a:ln>
            <a:noFill/>
          </a:ln>
        </p:spPr>
      </p:pic>
      <p:pic>
        <p:nvPicPr>
          <p:cNvPr id="210" name="Google Shape;210;p15"/>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cxnSp>
        <p:nvCxnSpPr>
          <p:cNvPr id="211" name="Google Shape;211;p15"/>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sp>
        <p:nvSpPr>
          <p:cNvPr id="212" name="Google Shape;212;p15"/>
          <p:cNvSpPr txBox="1"/>
          <p:nvPr/>
        </p:nvSpPr>
        <p:spPr>
          <a:xfrm>
            <a:off x="526773" y="6096000"/>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Cultural Responsiveness</a:t>
            </a:r>
            <a:endParaRPr/>
          </a:p>
        </p:txBody>
      </p:sp>
      <p:sp>
        <p:nvSpPr>
          <p:cNvPr id="101" name="Google Shape;101;p2"/>
          <p:cNvSpPr/>
          <p:nvPr/>
        </p:nvSpPr>
        <p:spPr>
          <a:xfrm>
            <a:off x="1143000" y="1805713"/>
            <a:ext cx="10595112"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0000"/>
                </a:solidFill>
                <a:latin typeface="Arial"/>
                <a:ea typeface="Arial"/>
                <a:cs typeface="Arial"/>
                <a:sym typeface="Arial"/>
              </a:rPr>
              <a:t>Today you will learn to:</a:t>
            </a:r>
            <a:endParaRPr b="0" i="0" sz="5400" u="none" cap="none" strike="noStrike">
              <a:solidFill>
                <a:schemeClr val="dk1"/>
              </a:solidFill>
              <a:latin typeface="Calibri"/>
              <a:ea typeface="Calibri"/>
              <a:cs typeface="Calibri"/>
              <a:sym typeface="Calibri"/>
            </a:endParaRPr>
          </a:p>
        </p:txBody>
      </p:sp>
      <p:sp>
        <p:nvSpPr>
          <p:cNvPr id="102" name="Google Shape;102;p2"/>
          <p:cNvSpPr/>
          <p:nvPr/>
        </p:nvSpPr>
        <p:spPr>
          <a:xfrm>
            <a:off x="1174679" y="2844068"/>
            <a:ext cx="9915525" cy="322735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3200"/>
              <a:buFont typeface="Noto Sans Symbols"/>
              <a:buChar char="∙"/>
            </a:pPr>
            <a:r>
              <a:rPr b="0" i="0" lang="en-US" sz="3200" u="none" cap="none" strike="noStrike">
                <a:solidFill>
                  <a:srgbClr val="000000"/>
                </a:solidFill>
                <a:latin typeface="Arial"/>
                <a:ea typeface="Arial"/>
                <a:cs typeface="Arial"/>
                <a:sym typeface="Arial"/>
              </a:rPr>
              <a:t>Understand </a:t>
            </a:r>
            <a:r>
              <a:rPr lang="en-US" sz="3200"/>
              <a:t>your</a:t>
            </a:r>
            <a:r>
              <a:rPr b="0" i="0" lang="en-US" sz="3200" u="none" cap="none" strike="noStrike">
                <a:solidFill>
                  <a:srgbClr val="000000"/>
                </a:solidFill>
                <a:latin typeface="Arial"/>
                <a:ea typeface="Arial"/>
                <a:cs typeface="Arial"/>
                <a:sym typeface="Arial"/>
              </a:rPr>
              <a:t> own cultural lens and explore different types of cultural diversity.  </a:t>
            </a:r>
            <a:endParaRPr b="0" i="0" sz="3200" u="none" cap="none" strike="noStrike">
              <a:solidFill>
                <a:srgbClr val="000000"/>
              </a:solidFill>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3200"/>
              <a:buFont typeface="Noto Sans Symbols"/>
              <a:buChar char="∙"/>
            </a:pPr>
            <a:r>
              <a:rPr b="0" i="0" lang="en-US" sz="3200" u="none" cap="none" strike="noStrike">
                <a:solidFill>
                  <a:srgbClr val="000000"/>
                </a:solidFill>
                <a:latin typeface="Arial"/>
                <a:ea typeface="Arial"/>
                <a:cs typeface="Arial"/>
                <a:sym typeface="Arial"/>
              </a:rPr>
              <a:t>Identify some barriers to addressing mental health in different communities.</a:t>
            </a:r>
            <a:endParaRPr b="0" i="0" sz="3200" u="none" cap="none" strike="noStrike">
              <a:solidFill>
                <a:srgbClr val="000000"/>
              </a:solidFill>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3200"/>
              <a:buFont typeface="Noto Sans Symbols"/>
              <a:buChar char="∙"/>
            </a:pPr>
            <a:r>
              <a:rPr b="0" i="0" lang="en-US" sz="3200" u="none" cap="none" strike="noStrike">
                <a:solidFill>
                  <a:srgbClr val="000000"/>
                </a:solidFill>
                <a:latin typeface="Arial"/>
                <a:ea typeface="Arial"/>
                <a:cs typeface="Arial"/>
                <a:sym typeface="Arial"/>
              </a:rPr>
              <a:t>Develop culturally responsive practices (awareness and competence).</a:t>
            </a:r>
            <a:endParaRPr b="0" i="0" sz="3200" u="none" cap="none" strike="noStrike">
              <a:solidFill>
                <a:srgbClr val="000000"/>
              </a:solidFill>
              <a:latin typeface="Calibri"/>
              <a:ea typeface="Calibri"/>
              <a:cs typeface="Calibri"/>
              <a:sym typeface="Calibri"/>
            </a:endParaRPr>
          </a:p>
        </p:txBody>
      </p:sp>
      <p:pic>
        <p:nvPicPr>
          <p:cNvPr id="103" name="Google Shape;103;p2"/>
          <p:cNvPicPr preferRelativeResize="0"/>
          <p:nvPr/>
        </p:nvPicPr>
        <p:blipFill rotWithShape="1">
          <a:blip r:embed="rId3">
            <a:alphaModFix/>
          </a:blip>
          <a:srcRect b="0" l="0" r="0" t="0"/>
          <a:stretch/>
        </p:blipFill>
        <p:spPr>
          <a:xfrm>
            <a:off x="732026" y="247313"/>
            <a:ext cx="1005919" cy="1219200"/>
          </a:xfrm>
          <a:prstGeom prst="rect">
            <a:avLst/>
          </a:prstGeom>
          <a:noFill/>
          <a:ln>
            <a:noFill/>
          </a:ln>
        </p:spPr>
      </p:pic>
      <p:cxnSp>
        <p:nvCxnSpPr>
          <p:cNvPr id="104" name="Google Shape;104;p2"/>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sp>
        <p:nvSpPr>
          <p:cNvPr id="105" name="Google Shape;105;p2"/>
          <p:cNvSpPr txBox="1"/>
          <p:nvPr/>
        </p:nvSpPr>
        <p:spPr>
          <a:xfrm>
            <a:off x="526773" y="6096000"/>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Cultural Responsiveness</a:t>
            </a:r>
            <a:endParaRPr/>
          </a:p>
        </p:txBody>
      </p:sp>
      <p:pic>
        <p:nvPicPr>
          <p:cNvPr id="111" name="Google Shape;111;p3"/>
          <p:cNvPicPr preferRelativeResize="0"/>
          <p:nvPr/>
        </p:nvPicPr>
        <p:blipFill rotWithShape="1">
          <a:blip r:embed="rId3">
            <a:alphaModFix/>
          </a:blip>
          <a:srcRect b="0" l="0" r="0" t="0"/>
          <a:stretch/>
        </p:blipFill>
        <p:spPr>
          <a:xfrm>
            <a:off x="7545480" y="3167157"/>
            <a:ext cx="4038600" cy="2002536"/>
          </a:xfrm>
          <a:prstGeom prst="rect">
            <a:avLst/>
          </a:prstGeom>
          <a:noFill/>
          <a:ln>
            <a:noFill/>
          </a:ln>
        </p:spPr>
      </p:pic>
      <p:sp>
        <p:nvSpPr>
          <p:cNvPr id="112" name="Google Shape;112;p3"/>
          <p:cNvSpPr/>
          <p:nvPr/>
        </p:nvSpPr>
        <p:spPr>
          <a:xfrm>
            <a:off x="901699" y="1872197"/>
            <a:ext cx="8413751" cy="4154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There is no: </a:t>
            </a:r>
            <a:endParaRPr/>
          </a:p>
          <a:p>
            <a:pPr indent="-571500" lvl="0" marL="571500" marR="0" rtl="0" algn="l">
              <a:lnSpc>
                <a:spcPct val="100000"/>
              </a:lnSpc>
              <a:spcBef>
                <a:spcPts val="0"/>
              </a:spcBef>
              <a:spcAft>
                <a:spcPts val="0"/>
              </a:spcAft>
              <a:buClr>
                <a:srgbClr val="000000"/>
              </a:buClr>
              <a:buSzPts val="4400"/>
              <a:buFont typeface="Arial"/>
              <a:buChar char="•"/>
            </a:pPr>
            <a:r>
              <a:rPr b="0" i="0" lang="en-US" sz="4400" u="none" cap="none" strike="noStrike">
                <a:solidFill>
                  <a:schemeClr val="dk1"/>
                </a:solidFill>
                <a:latin typeface="Calibri"/>
                <a:ea typeface="Calibri"/>
                <a:cs typeface="Calibri"/>
                <a:sym typeface="Calibri"/>
              </a:rPr>
              <a:t>“Right way” to manage cultural awareness, sensitivity, or responsiveness</a:t>
            </a:r>
            <a:endParaRPr/>
          </a:p>
          <a:p>
            <a:pPr indent="-571500" lvl="0" marL="571500" marR="0" rtl="0" algn="l">
              <a:lnSpc>
                <a:spcPct val="100000"/>
              </a:lnSpc>
              <a:spcBef>
                <a:spcPts val="0"/>
              </a:spcBef>
              <a:spcAft>
                <a:spcPts val="0"/>
              </a:spcAft>
              <a:buClr>
                <a:srgbClr val="000000"/>
              </a:buClr>
              <a:buSzPts val="4400"/>
              <a:buFont typeface="Arial"/>
              <a:buChar char="•"/>
            </a:pPr>
            <a:r>
              <a:rPr b="0" i="0" lang="en-US" sz="4400" u="none" cap="none" strike="noStrike">
                <a:solidFill>
                  <a:schemeClr val="dk1"/>
                </a:solidFill>
                <a:latin typeface="Calibri"/>
                <a:ea typeface="Calibri"/>
                <a:cs typeface="Calibri"/>
                <a:sym typeface="Calibri"/>
              </a:rPr>
              <a:t>Single correct answer</a:t>
            </a:r>
            <a:endParaRPr/>
          </a:p>
          <a:p>
            <a:pPr indent="-571500" lvl="0" marL="571500" marR="0" rtl="0" algn="l">
              <a:lnSpc>
                <a:spcPct val="100000"/>
              </a:lnSpc>
              <a:spcBef>
                <a:spcPts val="0"/>
              </a:spcBef>
              <a:spcAft>
                <a:spcPts val="0"/>
              </a:spcAft>
              <a:buClr>
                <a:srgbClr val="000000"/>
              </a:buClr>
              <a:buSzPts val="4400"/>
              <a:buFont typeface="Arial"/>
              <a:buChar char="•"/>
            </a:pPr>
            <a:r>
              <a:rPr b="0" i="0" lang="en-US" sz="4400" u="none" cap="none" strike="noStrike">
                <a:solidFill>
                  <a:schemeClr val="dk1"/>
                </a:solidFill>
                <a:latin typeface="Calibri"/>
                <a:ea typeface="Calibri"/>
                <a:cs typeface="Calibri"/>
                <a:sym typeface="Calibri"/>
              </a:rPr>
              <a:t>Detailed list of dos and don’ts. </a:t>
            </a:r>
            <a:endParaRPr b="0" i="0" sz="4400" u="none" cap="none" strike="noStrike">
              <a:solidFill>
                <a:srgbClr val="000000"/>
              </a:solidFill>
              <a:latin typeface="Calibri"/>
              <a:ea typeface="Calibri"/>
              <a:cs typeface="Calibri"/>
              <a:sym typeface="Calibri"/>
            </a:endParaRPr>
          </a:p>
        </p:txBody>
      </p:sp>
      <p:pic>
        <p:nvPicPr>
          <p:cNvPr id="113" name="Google Shape;113;p3"/>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cxnSp>
        <p:nvCxnSpPr>
          <p:cNvPr id="114" name="Google Shape;114;p3"/>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sp>
        <p:nvSpPr>
          <p:cNvPr id="115" name="Google Shape;115;p3"/>
          <p:cNvSpPr txBox="1"/>
          <p:nvPr/>
        </p:nvSpPr>
        <p:spPr>
          <a:xfrm>
            <a:off x="526773" y="6096000"/>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Cultural Responsiveness</a:t>
            </a:r>
            <a:endParaRPr/>
          </a:p>
        </p:txBody>
      </p:sp>
      <p:sp>
        <p:nvSpPr>
          <p:cNvPr id="121" name="Google Shape;121;p4"/>
          <p:cNvSpPr/>
          <p:nvPr/>
        </p:nvSpPr>
        <p:spPr>
          <a:xfrm>
            <a:off x="700088" y="1718518"/>
            <a:ext cx="11069708" cy="347787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Cultural stereotypes and biases (based on race, ethnicity, sexual orientation, age, religion, gender-identity, geography, etc.) exist and influence all of us,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often unconsciously. </a:t>
            </a:r>
            <a:endParaRPr b="0" i="0" sz="4400" u="none" cap="none" strike="noStrike">
              <a:solidFill>
                <a:srgbClr val="000000"/>
              </a:solidFill>
              <a:latin typeface="Calibri"/>
              <a:ea typeface="Calibri"/>
              <a:cs typeface="Calibri"/>
              <a:sym typeface="Calibri"/>
            </a:endParaRPr>
          </a:p>
        </p:txBody>
      </p:sp>
      <p:pic>
        <p:nvPicPr>
          <p:cNvPr id="122" name="Google Shape;122;p4"/>
          <p:cNvPicPr preferRelativeResize="0"/>
          <p:nvPr/>
        </p:nvPicPr>
        <p:blipFill rotWithShape="1">
          <a:blip r:embed="rId3">
            <a:alphaModFix/>
          </a:blip>
          <a:srcRect b="0" l="0" r="0" t="0"/>
          <a:stretch/>
        </p:blipFill>
        <p:spPr>
          <a:xfrm>
            <a:off x="422206" y="4133808"/>
            <a:ext cx="6435794" cy="1891784"/>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cxnSp>
        <p:nvCxnSpPr>
          <p:cNvPr id="124" name="Google Shape;124;p4"/>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sp>
        <p:nvSpPr>
          <p:cNvPr id="125" name="Google Shape;125;p4"/>
          <p:cNvSpPr txBox="1"/>
          <p:nvPr/>
        </p:nvSpPr>
        <p:spPr>
          <a:xfrm>
            <a:off x="526773" y="6096000"/>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Cultural Responsiveness</a:t>
            </a:r>
            <a:endParaRPr/>
          </a:p>
        </p:txBody>
      </p:sp>
      <p:sp>
        <p:nvSpPr>
          <p:cNvPr id="131" name="Google Shape;131;p7"/>
          <p:cNvSpPr/>
          <p:nvPr/>
        </p:nvSpPr>
        <p:spPr>
          <a:xfrm>
            <a:off x="838200" y="1766888"/>
            <a:ext cx="1045297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ACTIVITY: ICEBREAKER </a:t>
            </a:r>
            <a:r>
              <a:rPr b="0" i="1" lang="en-US" sz="3600" u="sng" cap="none" strike="noStrike">
                <a:solidFill>
                  <a:schemeClr val="dk1"/>
                </a:solidFill>
                <a:latin typeface="Calibri"/>
                <a:ea typeface="Calibri"/>
                <a:cs typeface="Calibri"/>
                <a:sym typeface="Calibri"/>
              </a:rPr>
              <a:t>Greetings Around the World</a:t>
            </a:r>
            <a:r>
              <a:rPr b="0" i="0" lang="en-US" sz="3600" u="sng" cap="none" strike="noStrike">
                <a:solidFill>
                  <a:schemeClr val="dk1"/>
                </a:solidFill>
                <a:latin typeface="Calibri"/>
                <a:ea typeface="Calibri"/>
                <a:cs typeface="Calibri"/>
                <a:sym typeface="Calibri"/>
              </a:rPr>
              <a:t> </a:t>
            </a:r>
            <a:endParaRPr b="0" i="0" sz="3600" u="none" cap="none" strike="noStrike">
              <a:solidFill>
                <a:schemeClr val="dk1"/>
              </a:solidFill>
              <a:latin typeface="Calibri"/>
              <a:ea typeface="Calibri"/>
              <a:cs typeface="Calibri"/>
              <a:sym typeface="Calibri"/>
            </a:endParaRPr>
          </a:p>
        </p:txBody>
      </p:sp>
      <p:sp>
        <p:nvSpPr>
          <p:cNvPr id="132" name="Google Shape;132;p7"/>
          <p:cNvSpPr/>
          <p:nvPr/>
        </p:nvSpPr>
        <p:spPr>
          <a:xfrm>
            <a:off x="838200" y="2682876"/>
            <a:ext cx="5705475" cy="275735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Objective:</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855"/>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Highlight how culture adds layers of complexity in order to demonstrate stigma surrounding mental health in different cultures. </a:t>
            </a:r>
            <a:endParaRPr b="0" i="0" sz="2800" u="none" cap="none" strike="noStrike">
              <a:solidFill>
                <a:schemeClr val="dk1"/>
              </a:solidFill>
              <a:latin typeface="Times New Roman"/>
              <a:ea typeface="Times New Roman"/>
              <a:cs typeface="Times New Roman"/>
              <a:sym typeface="Times New Roman"/>
            </a:endParaRPr>
          </a:p>
        </p:txBody>
      </p:sp>
      <p:pic>
        <p:nvPicPr>
          <p:cNvPr id="133" name="Google Shape;133;p7"/>
          <p:cNvPicPr preferRelativeResize="0"/>
          <p:nvPr/>
        </p:nvPicPr>
        <p:blipFill rotWithShape="1">
          <a:blip r:embed="rId3">
            <a:alphaModFix/>
          </a:blip>
          <a:srcRect b="0" l="0" r="0" t="0"/>
          <a:stretch/>
        </p:blipFill>
        <p:spPr>
          <a:xfrm>
            <a:off x="6695045" y="2682876"/>
            <a:ext cx="4878342" cy="3014663"/>
          </a:xfrm>
          <a:prstGeom prst="rect">
            <a:avLst/>
          </a:prstGeom>
          <a:noFill/>
          <a:ln>
            <a:noFill/>
          </a:ln>
        </p:spPr>
      </p:pic>
      <p:pic>
        <p:nvPicPr>
          <p:cNvPr id="134" name="Google Shape;134;p7"/>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cxnSp>
        <p:nvCxnSpPr>
          <p:cNvPr id="135" name="Google Shape;135;p7"/>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sp>
        <p:nvSpPr>
          <p:cNvPr id="136" name="Google Shape;136;p7"/>
          <p:cNvSpPr txBox="1"/>
          <p:nvPr/>
        </p:nvSpPr>
        <p:spPr>
          <a:xfrm>
            <a:off x="526773" y="6096000"/>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Cultural Responsiveness</a:t>
            </a:r>
            <a:endParaRPr/>
          </a:p>
        </p:txBody>
      </p:sp>
      <p:sp>
        <p:nvSpPr>
          <p:cNvPr id="142" name="Google Shape;142;p8"/>
          <p:cNvSpPr/>
          <p:nvPr/>
        </p:nvSpPr>
        <p:spPr>
          <a:xfrm>
            <a:off x="838200" y="1766888"/>
            <a:ext cx="1045297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ACTIVITY: </a:t>
            </a:r>
            <a:r>
              <a:rPr b="0" i="1" lang="en-US" sz="3600" u="none" cap="none" strike="noStrike">
                <a:solidFill>
                  <a:schemeClr val="dk1"/>
                </a:solidFill>
                <a:latin typeface="Calibri"/>
                <a:ea typeface="Calibri"/>
                <a:cs typeface="Calibri"/>
                <a:sym typeface="Calibri"/>
              </a:rPr>
              <a:t>What Do You See?</a:t>
            </a:r>
            <a:endParaRPr b="0" i="0" sz="1400" u="none" cap="none" strike="noStrike">
              <a:solidFill>
                <a:srgbClr val="000000"/>
              </a:solidFill>
              <a:latin typeface="Arial"/>
              <a:ea typeface="Arial"/>
              <a:cs typeface="Arial"/>
              <a:sym typeface="Arial"/>
            </a:endParaRPr>
          </a:p>
        </p:txBody>
      </p:sp>
      <p:sp>
        <p:nvSpPr>
          <p:cNvPr id="143" name="Google Shape;143;p8"/>
          <p:cNvSpPr/>
          <p:nvPr/>
        </p:nvSpPr>
        <p:spPr>
          <a:xfrm>
            <a:off x="838200" y="2579907"/>
            <a:ext cx="4762500"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This activity uses images that can be perceived in different ways. What do you see? Can you see it another way? Even when you are able to recognize two images, does one image dominate your perception?</a:t>
            </a:r>
            <a:endParaRPr b="0" i="0" sz="1400" u="none" cap="none" strike="noStrike">
              <a:solidFill>
                <a:srgbClr val="000000"/>
              </a:solidFill>
              <a:latin typeface="Arial"/>
              <a:ea typeface="Arial"/>
              <a:cs typeface="Arial"/>
              <a:sym typeface="Arial"/>
            </a:endParaRPr>
          </a:p>
        </p:txBody>
      </p:sp>
      <p:pic>
        <p:nvPicPr>
          <p:cNvPr descr="A picture containing tattoo, woman, red, table&#10;&#10;Description automatically generated" id="144" name="Google Shape;144;p8"/>
          <p:cNvPicPr preferRelativeResize="0"/>
          <p:nvPr/>
        </p:nvPicPr>
        <p:blipFill rotWithShape="1">
          <a:blip r:embed="rId3">
            <a:alphaModFix/>
          </a:blip>
          <a:srcRect b="0" l="0" r="0" t="0"/>
          <a:stretch/>
        </p:blipFill>
        <p:spPr>
          <a:xfrm>
            <a:off x="5938837" y="2514599"/>
            <a:ext cx="5352342" cy="3414713"/>
          </a:xfrm>
          <a:prstGeom prst="rect">
            <a:avLst/>
          </a:prstGeom>
          <a:noFill/>
          <a:ln>
            <a:noFill/>
          </a:ln>
        </p:spPr>
      </p:pic>
      <p:pic>
        <p:nvPicPr>
          <p:cNvPr id="145" name="Google Shape;145;p8"/>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cxnSp>
        <p:nvCxnSpPr>
          <p:cNvPr id="146" name="Google Shape;146;p8"/>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sp>
        <p:nvSpPr>
          <p:cNvPr id="147" name="Google Shape;147;p8"/>
          <p:cNvSpPr txBox="1"/>
          <p:nvPr/>
        </p:nvSpPr>
        <p:spPr>
          <a:xfrm>
            <a:off x="526773" y="6096000"/>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Cultural Responsiveness</a:t>
            </a:r>
            <a:endParaRPr/>
          </a:p>
        </p:txBody>
      </p:sp>
      <p:pic>
        <p:nvPicPr>
          <p:cNvPr descr="A picture containing indoor, photo, woman, standing&#10;&#10;Description automatically generated" id="153" name="Google Shape;153;p9"/>
          <p:cNvPicPr preferRelativeResize="0"/>
          <p:nvPr/>
        </p:nvPicPr>
        <p:blipFill rotWithShape="1">
          <a:blip r:embed="rId3">
            <a:alphaModFix/>
          </a:blip>
          <a:srcRect b="0" l="0" r="0" t="0"/>
          <a:stretch/>
        </p:blipFill>
        <p:spPr>
          <a:xfrm>
            <a:off x="2073137" y="1676400"/>
            <a:ext cx="3324225" cy="4405307"/>
          </a:xfrm>
          <a:prstGeom prst="rect">
            <a:avLst/>
          </a:prstGeom>
          <a:noFill/>
          <a:ln>
            <a:noFill/>
          </a:ln>
        </p:spPr>
      </p:pic>
      <p:pic>
        <p:nvPicPr>
          <p:cNvPr descr="A picture containing book, text, photo, sitting&#10;&#10;Description automatically generated" id="154" name="Google Shape;154;p9"/>
          <p:cNvPicPr preferRelativeResize="0"/>
          <p:nvPr/>
        </p:nvPicPr>
        <p:blipFill rotWithShape="1">
          <a:blip r:embed="rId4">
            <a:alphaModFix/>
          </a:blip>
          <a:srcRect b="0" l="0" r="0" t="0"/>
          <a:stretch/>
        </p:blipFill>
        <p:spPr>
          <a:xfrm>
            <a:off x="6943725" y="1690688"/>
            <a:ext cx="3549650" cy="4405309"/>
          </a:xfrm>
          <a:prstGeom prst="rect">
            <a:avLst/>
          </a:prstGeom>
          <a:noFill/>
          <a:ln>
            <a:noFill/>
          </a:ln>
        </p:spPr>
      </p:pic>
      <p:pic>
        <p:nvPicPr>
          <p:cNvPr id="155" name="Google Shape;155;p9"/>
          <p:cNvPicPr preferRelativeResize="0"/>
          <p:nvPr/>
        </p:nvPicPr>
        <p:blipFill rotWithShape="1">
          <a:blip r:embed="rId5">
            <a:alphaModFix/>
          </a:blip>
          <a:srcRect b="0" l="0" r="0" t="0"/>
          <a:stretch/>
        </p:blipFill>
        <p:spPr>
          <a:xfrm>
            <a:off x="732026" y="247313"/>
            <a:ext cx="1005919" cy="1219200"/>
          </a:xfrm>
          <a:prstGeom prst="rect">
            <a:avLst/>
          </a:prstGeom>
          <a:noFill/>
          <a:ln>
            <a:noFill/>
          </a:ln>
        </p:spPr>
      </p:pic>
      <p:cxnSp>
        <p:nvCxnSpPr>
          <p:cNvPr id="156" name="Google Shape;156;p9"/>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sp>
        <p:nvSpPr>
          <p:cNvPr id="157" name="Google Shape;157;p9"/>
          <p:cNvSpPr txBox="1"/>
          <p:nvPr/>
        </p:nvSpPr>
        <p:spPr>
          <a:xfrm>
            <a:off x="526773" y="6096000"/>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Cultural Responsiveness</a:t>
            </a:r>
            <a:endParaRPr/>
          </a:p>
        </p:txBody>
      </p:sp>
      <p:sp>
        <p:nvSpPr>
          <p:cNvPr id="163" name="Google Shape;163;p10"/>
          <p:cNvSpPr/>
          <p:nvPr/>
        </p:nvSpPr>
        <p:spPr>
          <a:xfrm>
            <a:off x="838199" y="1766888"/>
            <a:ext cx="5548313"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ACTIVITY: </a:t>
            </a:r>
            <a:r>
              <a:rPr b="0" i="1" lang="en-US" sz="3600" u="none" cap="none" strike="noStrike">
                <a:solidFill>
                  <a:schemeClr val="dk1"/>
                </a:solidFill>
                <a:latin typeface="Calibri"/>
                <a:ea typeface="Calibri"/>
                <a:cs typeface="Calibri"/>
                <a:sym typeface="Calibri"/>
              </a:rPr>
              <a:t>How I See It</a:t>
            </a:r>
            <a:endParaRPr b="0" i="0" sz="1400" u="none" cap="none" strike="noStrike">
              <a:solidFill>
                <a:srgbClr val="000000"/>
              </a:solidFill>
              <a:latin typeface="Arial"/>
              <a:ea typeface="Arial"/>
              <a:cs typeface="Arial"/>
              <a:sym typeface="Arial"/>
            </a:endParaRPr>
          </a:p>
        </p:txBody>
      </p:sp>
      <p:sp>
        <p:nvSpPr>
          <p:cNvPr id="164" name="Google Shape;164;p10"/>
          <p:cNvSpPr/>
          <p:nvPr/>
        </p:nvSpPr>
        <p:spPr>
          <a:xfrm>
            <a:off x="838199" y="2579907"/>
            <a:ext cx="5662613" cy="353943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In this activity, there are nine instances of behavior to which you have to write your </a:t>
            </a:r>
            <a:r>
              <a:rPr b="1" i="0" lang="en-US" sz="2800" u="none" cap="none" strike="noStrike">
                <a:solidFill>
                  <a:schemeClr val="dk1"/>
                </a:solidFill>
                <a:latin typeface="Calibri"/>
                <a:ea typeface="Calibri"/>
                <a:cs typeface="Calibri"/>
                <a:sym typeface="Calibri"/>
              </a:rPr>
              <a:t>immediate </a:t>
            </a:r>
            <a:r>
              <a:rPr b="0" i="0" lang="en-US" sz="2800" u="none" cap="none" strike="noStrike">
                <a:solidFill>
                  <a:schemeClr val="dk1"/>
                </a:solidFill>
                <a:latin typeface="Calibri"/>
                <a:ea typeface="Calibri"/>
                <a:cs typeface="Calibri"/>
                <a:sym typeface="Calibri"/>
              </a:rPr>
              <a:t>response. For example, “At the end of a meal, people belch audibly.” Your interpretation of that action might be: “That is rude and disgusting and poor manners.”</a:t>
            </a:r>
            <a:endParaRPr b="0" i="0" sz="1400" u="none" cap="none" strike="noStrike">
              <a:solidFill>
                <a:srgbClr val="000000"/>
              </a:solidFill>
              <a:latin typeface="Arial"/>
              <a:ea typeface="Arial"/>
              <a:cs typeface="Arial"/>
              <a:sym typeface="Arial"/>
            </a:endParaRPr>
          </a:p>
        </p:txBody>
      </p:sp>
      <p:pic>
        <p:nvPicPr>
          <p:cNvPr id="165" name="Google Shape;165;p10"/>
          <p:cNvPicPr preferRelativeResize="0"/>
          <p:nvPr/>
        </p:nvPicPr>
        <p:blipFill rotWithShape="1">
          <a:blip r:embed="rId3">
            <a:alphaModFix/>
          </a:blip>
          <a:srcRect b="0" l="0" r="0" t="0"/>
          <a:stretch/>
        </p:blipFill>
        <p:spPr>
          <a:xfrm>
            <a:off x="6916804" y="1644229"/>
            <a:ext cx="3555933" cy="4411065"/>
          </a:xfrm>
          <a:prstGeom prst="rect">
            <a:avLst/>
          </a:prstGeom>
          <a:noFill/>
          <a:ln>
            <a:noFill/>
          </a:ln>
        </p:spPr>
      </p:pic>
      <p:pic>
        <p:nvPicPr>
          <p:cNvPr id="166" name="Google Shape;166;p10"/>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cxnSp>
        <p:nvCxnSpPr>
          <p:cNvPr id="167" name="Google Shape;167;p10"/>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sp>
        <p:nvSpPr>
          <p:cNvPr id="168" name="Google Shape;168;p10"/>
          <p:cNvSpPr txBox="1"/>
          <p:nvPr/>
        </p:nvSpPr>
        <p:spPr>
          <a:xfrm>
            <a:off x="526773" y="6096000"/>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txBox="1"/>
          <p:nvPr>
            <p:ph type="title"/>
          </p:nvPr>
        </p:nvSpPr>
        <p:spPr>
          <a:xfrm>
            <a:off x="838200" y="365125"/>
            <a:ext cx="10899912"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sz="6000">
                <a:latin typeface="Calibri"/>
                <a:ea typeface="Calibri"/>
                <a:cs typeface="Calibri"/>
                <a:sym typeface="Calibri"/>
              </a:rPr>
              <a:t>Cultural Responsiveness</a:t>
            </a:r>
            <a:endParaRPr/>
          </a:p>
        </p:txBody>
      </p:sp>
      <p:sp>
        <p:nvSpPr>
          <p:cNvPr id="174" name="Google Shape;174;p11"/>
          <p:cNvSpPr/>
          <p:nvPr/>
        </p:nvSpPr>
        <p:spPr>
          <a:xfrm>
            <a:off x="838199" y="1766888"/>
            <a:ext cx="1089991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ACTIVITY: </a:t>
            </a:r>
            <a:r>
              <a:rPr b="0" i="1" lang="en-US" sz="3600" u="none" cap="none" strike="noStrike">
                <a:solidFill>
                  <a:schemeClr val="dk1"/>
                </a:solidFill>
                <a:latin typeface="Calibri"/>
                <a:ea typeface="Calibri"/>
                <a:cs typeface="Calibri"/>
                <a:sym typeface="Calibri"/>
              </a:rPr>
              <a:t>Exploring Stigma</a:t>
            </a:r>
            <a:endParaRPr b="0" i="0" sz="1400" u="none" cap="none" strike="noStrike">
              <a:solidFill>
                <a:srgbClr val="000000"/>
              </a:solidFill>
              <a:latin typeface="Arial"/>
              <a:ea typeface="Arial"/>
              <a:cs typeface="Arial"/>
              <a:sym typeface="Arial"/>
            </a:endParaRPr>
          </a:p>
        </p:txBody>
      </p:sp>
      <p:sp>
        <p:nvSpPr>
          <p:cNvPr id="175" name="Google Shape;175;p11"/>
          <p:cNvSpPr/>
          <p:nvPr/>
        </p:nvSpPr>
        <p:spPr>
          <a:xfrm>
            <a:off x="5414963" y="2512576"/>
            <a:ext cx="6078605" cy="3539430"/>
          </a:xfrm>
          <a:prstGeom prst="rect">
            <a:avLst/>
          </a:prstGeom>
          <a:noFill/>
          <a:ln>
            <a:noFill/>
          </a:ln>
        </p:spPr>
        <p:txBody>
          <a:bodyPr anchorCtr="0" anchor="t" bIns="45700" lIns="91425" spcFirstLastPara="1" rIns="91425" wrap="square" tIns="45700">
            <a:spAutoFit/>
          </a:bodyPr>
          <a:lstStyle/>
          <a:p>
            <a:pPr indent="-342900" lvl="1" marL="8001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Why is it important to fight stigma? </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How is mental health seen in your culture and the culture of the families/students with whom we work? </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What can we do locally and statewide to promote awareness? </a:t>
            </a:r>
            <a:endParaRPr b="0" i="0" sz="1400" u="none" cap="none" strike="noStrike">
              <a:solidFill>
                <a:srgbClr val="000000"/>
              </a:solidFill>
              <a:latin typeface="Arial"/>
              <a:ea typeface="Arial"/>
              <a:cs typeface="Arial"/>
              <a:sym typeface="Arial"/>
            </a:endParaRPr>
          </a:p>
        </p:txBody>
      </p:sp>
      <p:pic>
        <p:nvPicPr>
          <p:cNvPr id="176" name="Google Shape;176;p11"/>
          <p:cNvPicPr preferRelativeResize="0"/>
          <p:nvPr/>
        </p:nvPicPr>
        <p:blipFill rotWithShape="1">
          <a:blip r:embed="rId3">
            <a:alphaModFix/>
          </a:blip>
          <a:srcRect b="0" l="0" r="0" t="0"/>
          <a:stretch/>
        </p:blipFill>
        <p:spPr>
          <a:xfrm>
            <a:off x="838199" y="2786314"/>
            <a:ext cx="4402466" cy="2936590"/>
          </a:xfrm>
          <a:prstGeom prst="rect">
            <a:avLst/>
          </a:prstGeom>
          <a:noFill/>
          <a:ln>
            <a:noFill/>
          </a:ln>
        </p:spPr>
      </p:pic>
      <p:pic>
        <p:nvPicPr>
          <p:cNvPr id="177" name="Google Shape;177;p11"/>
          <p:cNvPicPr preferRelativeResize="0"/>
          <p:nvPr/>
        </p:nvPicPr>
        <p:blipFill rotWithShape="1">
          <a:blip r:embed="rId4">
            <a:alphaModFix/>
          </a:blip>
          <a:srcRect b="0" l="0" r="0" t="0"/>
          <a:stretch/>
        </p:blipFill>
        <p:spPr>
          <a:xfrm>
            <a:off x="732026" y="247313"/>
            <a:ext cx="1005919" cy="1219200"/>
          </a:xfrm>
          <a:prstGeom prst="rect">
            <a:avLst/>
          </a:prstGeom>
          <a:noFill/>
          <a:ln>
            <a:noFill/>
          </a:ln>
        </p:spPr>
      </p:pic>
      <p:cxnSp>
        <p:nvCxnSpPr>
          <p:cNvPr id="178" name="Google Shape;178;p11"/>
          <p:cNvCxnSpPr/>
          <p:nvPr/>
        </p:nvCxnSpPr>
        <p:spPr>
          <a:xfrm>
            <a:off x="526773" y="1524000"/>
            <a:ext cx="11211339" cy="0"/>
          </a:xfrm>
          <a:prstGeom prst="straightConnector1">
            <a:avLst/>
          </a:prstGeom>
          <a:noFill/>
          <a:ln cap="flat" cmpd="sng" w="57150">
            <a:solidFill>
              <a:srgbClr val="0432FF"/>
            </a:solidFill>
            <a:prstDash val="solid"/>
            <a:round/>
            <a:headEnd len="sm" w="sm" type="none"/>
            <a:tailEnd len="sm" w="sm" type="none"/>
          </a:ln>
        </p:spPr>
      </p:cxnSp>
      <p:sp>
        <p:nvSpPr>
          <p:cNvPr id="179" name="Google Shape;179;p11"/>
          <p:cNvSpPr txBox="1"/>
          <p:nvPr/>
        </p:nvSpPr>
        <p:spPr>
          <a:xfrm>
            <a:off x="526773" y="6096000"/>
            <a:ext cx="11211339" cy="381000"/>
          </a:xfrm>
          <a:prstGeom prst="rect">
            <a:avLst/>
          </a:prstGeom>
          <a:solidFill>
            <a:srgbClr val="0432FF"/>
          </a:solidFill>
          <a:ln cap="flat" cmpd="sng" w="25400">
            <a:solidFill>
              <a:srgbClr val="A5A5A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www.projectevers.org</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2020-04-01T20:23:33Z</dcterms:created>
  <dc:creator>Susanna Bartee</dc:creator>
</cp:coreProperties>
</file>